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2"/>
  </p:notesMasterIdLst>
  <p:sldIdLst>
    <p:sldId id="256" r:id="rId2"/>
    <p:sldId id="295" r:id="rId3"/>
    <p:sldId id="296" r:id="rId4"/>
    <p:sldId id="297" r:id="rId5"/>
    <p:sldId id="279" r:id="rId6"/>
    <p:sldId id="282" r:id="rId7"/>
    <p:sldId id="298" r:id="rId8"/>
    <p:sldId id="299" r:id="rId9"/>
    <p:sldId id="300" r:id="rId10"/>
    <p:sldId id="278" r:id="rId11"/>
    <p:sldId id="333" r:id="rId12"/>
    <p:sldId id="283" r:id="rId13"/>
    <p:sldId id="301" r:id="rId14"/>
    <p:sldId id="303" r:id="rId15"/>
    <p:sldId id="284" r:id="rId16"/>
    <p:sldId id="304" r:id="rId17"/>
    <p:sldId id="258" r:id="rId18"/>
    <p:sldId id="259" r:id="rId19"/>
    <p:sldId id="323" r:id="rId20"/>
    <p:sldId id="289" r:id="rId21"/>
    <p:sldId id="264" r:id="rId22"/>
    <p:sldId id="286" r:id="rId23"/>
    <p:sldId id="285" r:id="rId24"/>
    <p:sldId id="267" r:id="rId25"/>
    <p:sldId id="270" r:id="rId26"/>
    <p:sldId id="268" r:id="rId27"/>
    <p:sldId id="308" r:id="rId28"/>
    <p:sldId id="319" r:id="rId29"/>
    <p:sldId id="269" r:id="rId30"/>
    <p:sldId id="272" r:id="rId31"/>
    <p:sldId id="271" r:id="rId32"/>
    <p:sldId id="311" r:id="rId33"/>
    <p:sldId id="320" r:id="rId34"/>
    <p:sldId id="321" r:id="rId35"/>
    <p:sldId id="322" r:id="rId36"/>
    <p:sldId id="290" r:id="rId37"/>
    <p:sldId id="292" r:id="rId38"/>
    <p:sldId id="293" r:id="rId39"/>
    <p:sldId id="324" r:id="rId40"/>
    <p:sldId id="294" r:id="rId41"/>
    <p:sldId id="306" r:id="rId42"/>
    <p:sldId id="307" r:id="rId43"/>
    <p:sldId id="334" r:id="rId44"/>
    <p:sldId id="310" r:id="rId45"/>
    <p:sldId id="313" r:id="rId46"/>
    <p:sldId id="327" r:id="rId47"/>
    <p:sldId id="328" r:id="rId48"/>
    <p:sldId id="325" r:id="rId49"/>
    <p:sldId id="335" r:id="rId50"/>
    <p:sldId id="317" r:id="rId51"/>
    <p:sldId id="329" r:id="rId52"/>
    <p:sldId id="330" r:id="rId53"/>
    <p:sldId id="331" r:id="rId54"/>
    <p:sldId id="332" r:id="rId55"/>
    <p:sldId id="276" r:id="rId56"/>
    <p:sldId id="318" r:id="rId57"/>
    <p:sldId id="336" r:id="rId58"/>
    <p:sldId id="305" r:id="rId59"/>
    <p:sldId id="338" r:id="rId60"/>
    <p:sldId id="31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D9E9"/>
    <a:srgbClr val="EA48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24"/>
    <p:restoredTop sz="73322"/>
  </p:normalViewPr>
  <p:slideViewPr>
    <p:cSldViewPr snapToGrid="0" snapToObjects="1">
      <p:cViewPr varScale="1">
        <p:scale>
          <a:sx n="73" d="100"/>
          <a:sy n="73" d="100"/>
        </p:scale>
        <p:origin x="1680" y="184"/>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696473-38AE-9F47-9113-E7BA6673DBFE}" type="datetimeFigureOut">
              <a:rPr lang="en-US" smtClean="0"/>
              <a:t>3/8/17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A7D134-6622-9041-9F90-C46C49F33A56}" type="slidenum">
              <a:rPr lang="en-US" smtClean="0"/>
              <a:t>‹#›</a:t>
            </a:fld>
            <a:endParaRPr lang="en-US"/>
          </a:p>
        </p:txBody>
      </p:sp>
    </p:spTree>
    <p:extLst>
      <p:ext uri="{BB962C8B-B14F-4D97-AF65-F5344CB8AC3E}">
        <p14:creationId xmlns:p14="http://schemas.microsoft.com/office/powerpoint/2010/main" val="132545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is because oysters evolved in environment in which it was efficient to calibrate their valve behavior to the lunar cycle. Gravitational shifts were a reliable cue to high tide. To oysters, high tide ‘looks’ like subtle changes in gravity. </a:t>
            </a:r>
          </a:p>
        </p:txBody>
      </p:sp>
      <p:sp>
        <p:nvSpPr>
          <p:cNvPr id="4" name="Slide Number Placeholder 3"/>
          <p:cNvSpPr>
            <a:spLocks noGrp="1"/>
          </p:cNvSpPr>
          <p:nvPr>
            <p:ph type="sldNum" sz="quarter" idx="10"/>
          </p:nvPr>
        </p:nvSpPr>
        <p:spPr/>
        <p:txBody>
          <a:bodyPr/>
          <a:lstStyle/>
          <a:p>
            <a:fld id="{DEA7D134-6622-9041-9F90-C46C49F33A56}" type="slidenum">
              <a:rPr lang="en-US" smtClean="0"/>
              <a:t>2</a:t>
            </a:fld>
            <a:endParaRPr lang="en-US"/>
          </a:p>
        </p:txBody>
      </p:sp>
    </p:spTree>
    <p:extLst>
      <p:ext uri="{BB962C8B-B14F-4D97-AF65-F5344CB8AC3E}">
        <p14:creationId xmlns:p14="http://schemas.microsoft.com/office/powerpoint/2010/main" val="1413792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people seem to respond to these atypical features as if they cue infectious disease</a:t>
            </a:r>
          </a:p>
        </p:txBody>
      </p:sp>
      <p:sp>
        <p:nvSpPr>
          <p:cNvPr id="4" name="Slide Number Placeholder 3"/>
          <p:cNvSpPr>
            <a:spLocks noGrp="1"/>
          </p:cNvSpPr>
          <p:nvPr>
            <p:ph type="sldNum" sz="quarter" idx="10"/>
          </p:nvPr>
        </p:nvSpPr>
        <p:spPr/>
        <p:txBody>
          <a:bodyPr/>
          <a:lstStyle/>
          <a:p>
            <a:fld id="{DEA7D134-6622-9041-9F90-C46C49F33A56}" type="slidenum">
              <a:rPr lang="en-US" smtClean="0"/>
              <a:t>11</a:t>
            </a:fld>
            <a:endParaRPr lang="en-US"/>
          </a:p>
        </p:txBody>
      </p:sp>
    </p:spTree>
    <p:extLst>
      <p:ext uri="{BB962C8B-B14F-4D97-AF65-F5344CB8AC3E}">
        <p14:creationId xmlns:p14="http://schemas.microsoft.com/office/powerpoint/2010/main" val="1686576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Research suggests that the same mental processes involved in direct facial perception share processes with mental representation. It’s possible that mental representations of infected people possess these same features associated with disease threat; however, it doesn’t follow that people’s mental representations of infectious disease must comprise these atypical features.</a:t>
            </a:r>
          </a:p>
        </p:txBody>
      </p:sp>
      <p:sp>
        <p:nvSpPr>
          <p:cNvPr id="4" name="Slide Number Placeholder 3"/>
          <p:cNvSpPr>
            <a:spLocks noGrp="1"/>
          </p:cNvSpPr>
          <p:nvPr>
            <p:ph type="sldNum" sz="quarter" idx="10"/>
          </p:nvPr>
        </p:nvSpPr>
        <p:spPr/>
        <p:txBody>
          <a:bodyPr/>
          <a:lstStyle/>
          <a:p>
            <a:fld id="{DEA7D134-6622-9041-9F90-C46C49F33A56}" type="slidenum">
              <a:rPr lang="en-US" smtClean="0"/>
              <a:t>12</a:t>
            </a:fld>
            <a:endParaRPr lang="en-US"/>
          </a:p>
        </p:txBody>
      </p:sp>
    </p:spTree>
    <p:extLst>
      <p:ext uri="{BB962C8B-B14F-4D97-AF65-F5344CB8AC3E}">
        <p14:creationId xmlns:p14="http://schemas.microsoft.com/office/powerpoint/2010/main" val="175457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see what I mean, imagine a threatening person. Do you have it? Ok, how many of you imagined a toddler with a handgun? My guess is no one. Yet, if you were lucky enough to meet this kid in this moment, you’d feel threatened, to say the least.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threatening people come in all shapes and sizes, but our mental images of threatening people must be limited.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same is likely true for mental images of infected people. But we don’t know which facial features naturally emerge when people think about someone who is infected.</a:t>
            </a:r>
          </a:p>
        </p:txBody>
      </p:sp>
      <p:sp>
        <p:nvSpPr>
          <p:cNvPr id="4" name="Slide Number Placeholder 3"/>
          <p:cNvSpPr>
            <a:spLocks noGrp="1"/>
          </p:cNvSpPr>
          <p:nvPr>
            <p:ph type="sldNum" sz="quarter" idx="10"/>
          </p:nvPr>
        </p:nvSpPr>
        <p:spPr/>
        <p:txBody>
          <a:bodyPr/>
          <a:lstStyle/>
          <a:p>
            <a:fld id="{DEA7D134-6622-9041-9F90-C46C49F33A56}" type="slidenum">
              <a:rPr lang="en-US" smtClean="0"/>
              <a:t>13</a:t>
            </a:fld>
            <a:endParaRPr lang="en-US"/>
          </a:p>
        </p:txBody>
      </p:sp>
    </p:spTree>
    <p:extLst>
      <p:ext uri="{BB962C8B-B14F-4D97-AF65-F5344CB8AC3E}">
        <p14:creationId xmlns:p14="http://schemas.microsoft.com/office/powerpoint/2010/main" val="1980373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begin to answer these questions, we used a reverse correlation image classification task. The goal of this task is estimate internal representations of a target category. We use the computer to generate pairs of faces with random variations in their facial features and then we have participants select which faces best represent the target category.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approach is data-driven in that it allows participants to search for patterns they deem relevant for some mental prototype, and the stimuli make very few assumptions about which features matter for that prototype.</a:t>
            </a:r>
          </a:p>
          <a:p>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15</a:t>
            </a:fld>
            <a:endParaRPr lang="en-US"/>
          </a:p>
        </p:txBody>
      </p:sp>
    </p:spTree>
    <p:extLst>
      <p:ext uri="{BB962C8B-B14F-4D97-AF65-F5344CB8AC3E}">
        <p14:creationId xmlns:p14="http://schemas.microsoft.com/office/powerpoint/2010/main" val="593689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typical reverse correlation task has about 4 basic steps. First, we select a base image and create stimuli. Participants select which faces best represents some target category. We use their selection to create mental representations, and, finally, we have a separate group of participants rate the images. You can think of these steps as making up two phases: an image generation phase and an image rating phase.</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16</a:t>
            </a:fld>
            <a:endParaRPr lang="en-US"/>
          </a:p>
        </p:txBody>
      </p:sp>
    </p:spTree>
    <p:extLst>
      <p:ext uri="{BB962C8B-B14F-4D97-AF65-F5344CB8AC3E}">
        <p14:creationId xmlns:p14="http://schemas.microsoft.com/office/powerpoint/2010/main" val="70961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Every pair of faces is the product of a base image overlain with a random noise mask. This image is a grey scale composite of every male face in the Chicago Face Database.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17</a:t>
            </a:fld>
            <a:endParaRPr lang="en-US"/>
          </a:p>
        </p:txBody>
      </p:sp>
    </p:spTree>
    <p:extLst>
      <p:ext uri="{BB962C8B-B14F-4D97-AF65-F5344CB8AC3E}">
        <p14:creationId xmlns:p14="http://schemas.microsoft.com/office/powerpoint/2010/main" val="758208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Each pair comprises the base face with the noise mask subtracted and added. On the left, noise is added and on the right noise is subtracted. We of course randomize the position of each face in the selection task.</a:t>
            </a:r>
          </a:p>
        </p:txBody>
      </p:sp>
      <p:sp>
        <p:nvSpPr>
          <p:cNvPr id="4" name="Slide Number Placeholder 3"/>
          <p:cNvSpPr>
            <a:spLocks noGrp="1"/>
          </p:cNvSpPr>
          <p:nvPr>
            <p:ph type="sldNum" sz="quarter" idx="10"/>
          </p:nvPr>
        </p:nvSpPr>
        <p:spPr/>
        <p:txBody>
          <a:bodyPr/>
          <a:lstStyle/>
          <a:p>
            <a:fld id="{DEA7D134-6622-9041-9F90-C46C49F33A56}" type="slidenum">
              <a:rPr lang="en-US" smtClean="0"/>
              <a:t>18</a:t>
            </a:fld>
            <a:endParaRPr lang="en-US"/>
          </a:p>
        </p:txBody>
      </p:sp>
    </p:spTree>
    <p:extLst>
      <p:ext uri="{BB962C8B-B14F-4D97-AF65-F5344CB8AC3E}">
        <p14:creationId xmlns:p14="http://schemas.microsoft.com/office/powerpoint/2010/main" val="39810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used germy as our target category.</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19</a:t>
            </a:fld>
            <a:endParaRPr lang="en-US"/>
          </a:p>
        </p:txBody>
      </p:sp>
    </p:spTree>
    <p:extLst>
      <p:ext uri="{BB962C8B-B14F-4D97-AF65-F5344CB8AC3E}">
        <p14:creationId xmlns:p14="http://schemas.microsoft.com/office/powerpoint/2010/main" val="1439374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measured</a:t>
            </a:r>
            <a:r>
              <a:rPr lang="en-US" baseline="0" dirty="0" smtClean="0"/>
              <a:t> features that were most relevant to the disease threat or behavioral immune system literature I cited earlier. We predicted these mental images to be rated as more ...</a:t>
            </a:r>
          </a:p>
          <a:p>
            <a:endParaRPr lang="en-US" baseline="0" dirty="0" smtClean="0"/>
          </a:p>
          <a:p>
            <a:r>
              <a:rPr lang="en-US" baseline="0" dirty="0" smtClean="0"/>
              <a:t>In contrast, we didn't expect the faces to be rated more arrogant or violent.</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23</a:t>
            </a:fld>
            <a:endParaRPr lang="en-US"/>
          </a:p>
        </p:txBody>
      </p:sp>
    </p:spTree>
    <p:extLst>
      <p:ext uri="{BB962C8B-B14F-4D97-AF65-F5344CB8AC3E}">
        <p14:creationId xmlns:p14="http://schemas.microsoft.com/office/powerpoint/2010/main" val="559458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measured behavioral intentions</a:t>
            </a:r>
            <a:r>
              <a:rPr lang="en-US" baseline="0" dirty="0" smtClean="0"/>
              <a:t> to avoid the people depicted in the images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24</a:t>
            </a:fld>
            <a:endParaRPr lang="en-US"/>
          </a:p>
        </p:txBody>
      </p:sp>
    </p:spTree>
    <p:extLst>
      <p:ext uri="{BB962C8B-B14F-4D97-AF65-F5344CB8AC3E}">
        <p14:creationId xmlns:p14="http://schemas.microsoft.com/office/powerpoint/2010/main" val="1986905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Disease-causing parasites--bacteria, viruses, helminths--are a lot like high tide: they are and have been an enduring, predictable feature of the environment for most if not all organisms for many millions of years.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A7D134-6622-9041-9F90-C46C49F33A56}" type="slidenum">
              <a:rPr lang="en-US" smtClean="0"/>
              <a:t>3</a:t>
            </a:fld>
            <a:endParaRPr lang="en-US"/>
          </a:p>
        </p:txBody>
      </p:sp>
    </p:spTree>
    <p:extLst>
      <p:ext uri="{BB962C8B-B14F-4D97-AF65-F5344CB8AC3E}">
        <p14:creationId xmlns:p14="http://schemas.microsoft.com/office/powerpoint/2010/main" val="513731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results. As predicted, the germy face</a:t>
            </a:r>
            <a:r>
              <a:rPr lang="en-US" baseline="0" dirty="0" smtClean="0"/>
              <a:t> was rated as more germy, disfigured, heavy, old and foreign. In contrast, they were only weakly rated more violent, arrogant and incompetent. Also, as predicted, they were rated as less </a:t>
            </a:r>
            <a:r>
              <a:rPr lang="en-US" baseline="0" dirty="0" err="1" smtClean="0"/>
              <a:t>trustwrothy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25</a:t>
            </a:fld>
            <a:endParaRPr lang="en-US"/>
          </a:p>
        </p:txBody>
      </p:sp>
    </p:spTree>
    <p:extLst>
      <p:ext uri="{BB962C8B-B14F-4D97-AF65-F5344CB8AC3E}">
        <p14:creationId xmlns:p14="http://schemas.microsoft.com/office/powerpoint/2010/main" val="1449695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as predicted, people reported greater intentions to avoid the germy</a:t>
            </a:r>
            <a:r>
              <a:rPr lang="en-US" baseline="0" dirty="0" smtClean="0"/>
              <a:t> person, and as disfigured ratings increased, so did their intentions to avoid the germy person, as indexed by the indirect effect. This is an example analysis, and I'd like to talk later about how you all think I can test indirect effects with more ratings in an elegant or parsimonious way.</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26</a:t>
            </a:fld>
            <a:endParaRPr lang="en-US"/>
          </a:p>
        </p:txBody>
      </p:sp>
    </p:spTree>
    <p:extLst>
      <p:ext uri="{BB962C8B-B14F-4D97-AF65-F5344CB8AC3E}">
        <p14:creationId xmlns:p14="http://schemas.microsoft.com/office/powerpoint/2010/main" val="305199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predicted</a:t>
            </a:r>
            <a:r>
              <a:rPr lang="en-US" baseline="0" dirty="0" smtClean="0"/>
              <a:t> that people who are chronically concerned about infectious disease threat might generate mental images with more exaggerated features, so we measured trait-level pathogen avoidance.</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27</a:t>
            </a:fld>
            <a:endParaRPr lang="en-US"/>
          </a:p>
        </p:txBody>
      </p:sp>
    </p:spTree>
    <p:extLst>
      <p:ext uri="{BB962C8B-B14F-4D97-AF65-F5344CB8AC3E}">
        <p14:creationId xmlns:p14="http://schemas.microsoft.com/office/powerpoint/2010/main" val="1887149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a:t>
            </a:r>
            <a:r>
              <a:rPr lang="en-US" baseline="0" dirty="0" smtClean="0"/>
              <a:t> possible that any individual differences in threat sensitivity or anxiety might increase sensitivity to threatening cues, so we also measured chronic physical safety motivations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28</a:t>
            </a:fld>
            <a:endParaRPr lang="en-US"/>
          </a:p>
        </p:txBody>
      </p:sp>
    </p:spTree>
    <p:extLst>
      <p:ext uri="{BB962C8B-B14F-4D97-AF65-F5344CB8AC3E}">
        <p14:creationId xmlns:p14="http://schemas.microsoft.com/office/powerpoint/2010/main" val="143059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not measure all of these features for every single persons mental images, so we calculated 33rd percentiles of germ</a:t>
            </a:r>
            <a:r>
              <a:rPr lang="en-US" baseline="0" dirty="0" smtClean="0"/>
              <a:t> aversion scores and used these groups to create mental images.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29</a:t>
            </a:fld>
            <a:endParaRPr lang="en-US"/>
          </a:p>
        </p:txBody>
      </p:sp>
    </p:spTree>
    <p:extLst>
      <p:ext uri="{BB962C8B-B14F-4D97-AF65-F5344CB8AC3E}">
        <p14:creationId xmlns:p14="http://schemas.microsoft.com/office/powerpoint/2010/main" val="1933125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did the same for belief in a dangerous world.</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30</a:t>
            </a:fld>
            <a:endParaRPr lang="en-US"/>
          </a:p>
        </p:txBody>
      </p:sp>
    </p:spTree>
    <p:extLst>
      <p:ext uri="{BB962C8B-B14F-4D97-AF65-F5344CB8AC3E}">
        <p14:creationId xmlns:p14="http://schemas.microsoft.com/office/powerpoint/2010/main" val="176736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predicted that as</a:t>
            </a:r>
            <a:r>
              <a:rPr lang="en-US" baseline="0" dirty="0" smtClean="0"/>
              <a:t> germ aversion increased, so would germy ratings, and this linear trend should be stronger than that for belief in a dangerous world. Here are the comparison ratings for belief in a dangerous world. As you can see, there's not much of a linear trend.</a:t>
            </a:r>
          </a:p>
          <a:p>
            <a:endParaRPr lang="en-US" baseline="0" dirty="0" smtClean="0"/>
          </a:p>
          <a:p>
            <a:r>
              <a:rPr lang="en-US" baseline="0" dirty="0" smtClean="0"/>
              <a:t>In contrast, here are the comparison ratings for germ aversion. As you can see, we found evidence for our predicted linear trend.</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31</a:t>
            </a:fld>
            <a:endParaRPr lang="en-US"/>
          </a:p>
        </p:txBody>
      </p:sp>
    </p:spTree>
    <p:extLst>
      <p:ext uri="{BB962C8B-B14F-4D97-AF65-F5344CB8AC3E}">
        <p14:creationId xmlns:p14="http://schemas.microsoft.com/office/powerpoint/2010/main" val="1362402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religious opposed to truncating graphs, so I've zoomed in so you can see the effect.</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32</a:t>
            </a:fld>
            <a:endParaRPr lang="en-US"/>
          </a:p>
        </p:txBody>
      </p:sp>
    </p:spTree>
    <p:extLst>
      <p:ext uri="{BB962C8B-B14F-4D97-AF65-F5344CB8AC3E}">
        <p14:creationId xmlns:p14="http://schemas.microsoft.com/office/powerpoint/2010/main" val="173693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to wrap up study 1, we estimated a mental image of an infected person. We used germy as our target category.</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33</a:t>
            </a:fld>
            <a:endParaRPr lang="en-US"/>
          </a:p>
        </p:txBody>
      </p:sp>
    </p:spTree>
    <p:extLst>
      <p:ext uri="{BB962C8B-B14F-4D97-AF65-F5344CB8AC3E}">
        <p14:creationId xmlns:p14="http://schemas.microsoft.com/office/powerpoint/2010/main" val="1301227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had 3 main goals for our next study...</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35</a:t>
            </a:fld>
            <a:endParaRPr lang="en-US"/>
          </a:p>
        </p:txBody>
      </p:sp>
    </p:spTree>
    <p:extLst>
      <p:ext uri="{BB962C8B-B14F-4D97-AF65-F5344CB8AC3E}">
        <p14:creationId xmlns:p14="http://schemas.microsoft.com/office/powerpoint/2010/main" val="333113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 emerges from this pressure over millions of years of mutation and selection are systems ‘designed’ to detect the presence of a pathogen that poses some fitness-threat and respond in a way that reduces the threat.</a:t>
            </a:r>
          </a:p>
        </p:txBody>
      </p:sp>
      <p:sp>
        <p:nvSpPr>
          <p:cNvPr id="4" name="Slide Number Placeholder 3"/>
          <p:cNvSpPr>
            <a:spLocks noGrp="1"/>
          </p:cNvSpPr>
          <p:nvPr>
            <p:ph type="sldNum" sz="quarter" idx="10"/>
          </p:nvPr>
        </p:nvSpPr>
        <p:spPr/>
        <p:txBody>
          <a:bodyPr/>
          <a:lstStyle/>
          <a:p>
            <a:fld id="{DEA7D134-6622-9041-9F90-C46C49F33A56}" type="slidenum">
              <a:rPr lang="en-US" smtClean="0"/>
              <a:t>4</a:t>
            </a:fld>
            <a:endParaRPr lang="en-US"/>
          </a:p>
        </p:txBody>
      </p:sp>
    </p:spTree>
    <p:extLst>
      <p:ext uri="{BB962C8B-B14F-4D97-AF65-F5344CB8AC3E}">
        <p14:creationId xmlns:p14="http://schemas.microsoft.com/office/powerpoint/2010/main" val="759890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the results from study 2 compared to study 1. I like to think of this as a qualitative replication.</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39</a:t>
            </a:fld>
            <a:endParaRPr lang="en-US"/>
          </a:p>
        </p:txBody>
      </p:sp>
    </p:spTree>
    <p:extLst>
      <p:ext uri="{BB962C8B-B14F-4D97-AF65-F5344CB8AC3E}">
        <p14:creationId xmlns:p14="http://schemas.microsoft.com/office/powerpoint/2010/main" val="1528130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here's our comparison mental images for violent. They look like </a:t>
            </a:r>
            <a:r>
              <a:rPr lang="en-US" baseline="0" dirty="0" err="1" smtClean="0"/>
              <a:t>orks</a:t>
            </a:r>
            <a:r>
              <a:rPr lang="en-US" baseline="0" dirty="0" smtClean="0"/>
              <a:t> from lord of the rings.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40</a:t>
            </a:fld>
            <a:endParaRPr lang="en-US"/>
          </a:p>
        </p:txBody>
      </p:sp>
    </p:spTree>
    <p:extLst>
      <p:ext uri="{BB962C8B-B14F-4D97-AF65-F5344CB8AC3E}">
        <p14:creationId xmlns:p14="http://schemas.microsoft.com/office/powerpoint/2010/main" val="783435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measured the the</a:t>
            </a:r>
            <a:r>
              <a:rPr lang="en-US" baseline="0" dirty="0" smtClean="0"/>
              <a:t> same features from study 1 except for trustworthy. Sorry Dave. We also measured features we thought would be more relevant for violent compared to germy. We expected the germy faces to be rated more ...</a:t>
            </a:r>
          </a:p>
          <a:p>
            <a:endParaRPr lang="en-US" baseline="0" dirty="0" smtClean="0"/>
          </a:p>
          <a:p>
            <a:r>
              <a:rPr lang="en-US" baseline="0" dirty="0" smtClean="0"/>
              <a:t>In contrast, we expected the violent phases to be rated more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42</a:t>
            </a:fld>
            <a:endParaRPr lang="en-US"/>
          </a:p>
        </p:txBody>
      </p:sp>
    </p:spTree>
    <p:extLst>
      <p:ext uri="{BB962C8B-B14F-4D97-AF65-F5344CB8AC3E}">
        <p14:creationId xmlns:p14="http://schemas.microsoft.com/office/powerpoint/2010/main" val="569414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measured behavioral intentions</a:t>
            </a:r>
            <a:r>
              <a:rPr lang="en-US" baseline="0" dirty="0" smtClean="0"/>
              <a:t> to avoid the people depicted in the images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43</a:t>
            </a:fld>
            <a:endParaRPr lang="en-US"/>
          </a:p>
        </p:txBody>
      </p:sp>
    </p:spTree>
    <p:extLst>
      <p:ext uri="{BB962C8B-B14F-4D97-AF65-F5344CB8AC3E}">
        <p14:creationId xmlns:p14="http://schemas.microsoft.com/office/powerpoint/2010/main" val="1062196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predicted, the</a:t>
            </a:r>
            <a:r>
              <a:rPr lang="en-US" baseline="0" dirty="0" smtClean="0"/>
              <a:t> germy faces were rated more ...</a:t>
            </a:r>
          </a:p>
          <a:p>
            <a:endParaRPr lang="en-US" baseline="0" dirty="0" smtClean="0"/>
          </a:p>
          <a:p>
            <a:r>
              <a:rPr lang="en-US" dirty="0" smtClean="0"/>
              <a:t>In contrast, they were not</a:t>
            </a:r>
            <a:r>
              <a:rPr lang="en-US" baseline="0" dirty="0" smtClean="0"/>
              <a:t> rated much more masculine, muscular, or dominant. However, to our surprise, they were rated more violent and angry.</a:t>
            </a:r>
          </a:p>
          <a:p>
            <a:endParaRPr lang="en-US" baseline="0" dirty="0" smtClean="0"/>
          </a:p>
          <a:p>
            <a:r>
              <a:rPr lang="en-US" baseline="0" dirty="0" smtClean="0"/>
              <a:t>Also to our surprise, the violent faces were also rated more ...</a:t>
            </a:r>
          </a:p>
          <a:p>
            <a:endParaRPr lang="en-US" baseline="0" dirty="0" smtClean="0"/>
          </a:p>
          <a:p>
            <a:r>
              <a:rPr lang="en-US" baseline="0" dirty="0" smtClean="0"/>
              <a:t>However, they were rated way more muscular, masculine, violent, dominant, and angry than the germy faces.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44</a:t>
            </a:fld>
            <a:endParaRPr lang="en-US"/>
          </a:p>
        </p:txBody>
      </p:sp>
    </p:spTree>
    <p:extLst>
      <p:ext uri="{BB962C8B-B14F-4D97-AF65-F5344CB8AC3E}">
        <p14:creationId xmlns:p14="http://schemas.microsoft.com/office/powerpoint/2010/main" val="1987375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predicted, people reported intentions to avoid the</a:t>
            </a:r>
            <a:r>
              <a:rPr lang="en-US" baseline="0" dirty="0" smtClean="0"/>
              <a:t> germy and violent people.</a:t>
            </a:r>
          </a:p>
          <a:p>
            <a:endParaRPr lang="en-US" baseline="0" dirty="0" smtClean="0"/>
          </a:p>
          <a:p>
            <a:r>
              <a:rPr lang="en-US" baseline="0" dirty="0" smtClean="0"/>
              <a:t>Also as predicted, as violent ratings increased, so did behavioral intentions to avoid, but this indirect effect depended on the whether the face was germy or violent.</a:t>
            </a:r>
          </a:p>
          <a:p>
            <a:endParaRPr lang="en-US" baseline="0" dirty="0" smtClean="0"/>
          </a:p>
          <a:p>
            <a:r>
              <a:rPr lang="en-US" baseline="0" dirty="0" smtClean="0"/>
              <a:t>This is indexed by ...</a:t>
            </a:r>
          </a:p>
          <a:p>
            <a:endParaRPr lang="en-US" baseline="0" dirty="0" smtClean="0"/>
          </a:p>
          <a:p>
            <a:r>
              <a:rPr lang="en-US" baseline="0" dirty="0" smtClean="0"/>
              <a:t>As you saw on the previous slide, the germy faces was rated as more violent, but the violent phases was rated as extremely violent, which is driving this effect.</a:t>
            </a:r>
          </a:p>
          <a:p>
            <a:endParaRPr lang="en-US" baseline="0" dirty="0" smtClean="0"/>
          </a:p>
          <a:p>
            <a:r>
              <a:rPr lang="en-US" baseline="0" dirty="0" smtClean="0"/>
              <a:t>This is one of many possible analyses, and I'd like to hear your thoughts about other tests later.</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45</a:t>
            </a:fld>
            <a:endParaRPr lang="en-US"/>
          </a:p>
        </p:txBody>
      </p:sp>
    </p:spTree>
    <p:extLst>
      <p:ext uri="{BB962C8B-B14F-4D97-AF65-F5344CB8AC3E}">
        <p14:creationId xmlns:p14="http://schemas.microsoft.com/office/powerpoint/2010/main" val="2098301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in study one,</a:t>
            </a:r>
            <a:r>
              <a:rPr lang="en-US" baseline="0" dirty="0" smtClean="0"/>
              <a:t> we created mental images based on percentiles of ...</a:t>
            </a:r>
          </a:p>
          <a:p>
            <a:endParaRPr lang="en-US" baseline="0" dirty="0" smtClean="0"/>
          </a:p>
          <a:p>
            <a:r>
              <a:rPr lang="en-US" baseline="0" dirty="0" smtClean="0"/>
              <a:t>In this case, we used </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46</a:t>
            </a:fld>
            <a:endParaRPr lang="en-US"/>
          </a:p>
        </p:txBody>
      </p:sp>
    </p:spTree>
    <p:extLst>
      <p:ext uri="{BB962C8B-B14F-4D97-AF65-F5344CB8AC3E}">
        <p14:creationId xmlns:p14="http://schemas.microsoft.com/office/powerpoint/2010/main" val="21206963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advantage to these data is the violent phase comparison. Even though we did measure chronic physical safety motivations, we can use the violent mental images to test our prediction that trait-level pathogen avoidance will exaggerate germy features in both traits, germy and violent.</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47</a:t>
            </a:fld>
            <a:endParaRPr lang="en-US"/>
          </a:p>
        </p:txBody>
      </p:sp>
    </p:spTree>
    <p:extLst>
      <p:ext uri="{BB962C8B-B14F-4D97-AF65-F5344CB8AC3E}">
        <p14:creationId xmlns:p14="http://schemas.microsoft.com/office/powerpoint/2010/main" val="790248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 like in study we, we found evidence for a</a:t>
            </a:r>
            <a:r>
              <a:rPr lang="en-US" baseline="0" dirty="0" smtClean="0"/>
              <a:t> linear trend for the trait-level pathogen avoidance such that increasing levels of perceived </a:t>
            </a:r>
            <a:r>
              <a:rPr lang="en-US" baseline="0" dirty="0" err="1" smtClean="0"/>
              <a:t>infectability</a:t>
            </a:r>
            <a:r>
              <a:rPr lang="en-US" baseline="0" dirty="0" smtClean="0"/>
              <a:t> lead to </a:t>
            </a:r>
            <a:r>
              <a:rPr lang="en-US" baseline="0" dirty="0" err="1" smtClean="0"/>
              <a:t>germier</a:t>
            </a:r>
            <a:r>
              <a:rPr lang="en-US" baseline="0" dirty="0" smtClean="0"/>
              <a:t> looking germy images but not </a:t>
            </a:r>
            <a:r>
              <a:rPr lang="en-US" baseline="0" dirty="0" err="1" smtClean="0"/>
              <a:t>germier</a:t>
            </a:r>
            <a:r>
              <a:rPr lang="en-US" baseline="0" dirty="0" smtClean="0"/>
              <a:t> violent images.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48</a:t>
            </a:fld>
            <a:endParaRPr lang="en-US"/>
          </a:p>
        </p:txBody>
      </p:sp>
    </p:spTree>
    <p:extLst>
      <p:ext uri="{BB962C8B-B14F-4D97-AF65-F5344CB8AC3E}">
        <p14:creationId xmlns:p14="http://schemas.microsoft.com/office/powerpoint/2010/main" val="1635966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 like in study we, we found evidence for a</a:t>
            </a:r>
            <a:r>
              <a:rPr lang="en-US" baseline="0" dirty="0" smtClean="0"/>
              <a:t> linear trend for the trait-level pathogen avoidance such that increasing levels of perceived </a:t>
            </a:r>
            <a:r>
              <a:rPr lang="en-US" baseline="0" dirty="0" err="1" smtClean="0"/>
              <a:t>infectability</a:t>
            </a:r>
            <a:r>
              <a:rPr lang="en-US" baseline="0" dirty="0" smtClean="0"/>
              <a:t> lead to </a:t>
            </a:r>
            <a:r>
              <a:rPr lang="en-US" baseline="0" dirty="0" err="1" smtClean="0"/>
              <a:t>germier</a:t>
            </a:r>
            <a:r>
              <a:rPr lang="en-US" baseline="0" dirty="0" smtClean="0"/>
              <a:t> looking germy images but not </a:t>
            </a:r>
            <a:r>
              <a:rPr lang="en-US" baseline="0" dirty="0" err="1" smtClean="0"/>
              <a:t>germier</a:t>
            </a:r>
            <a:r>
              <a:rPr lang="en-US" baseline="0" dirty="0" smtClean="0"/>
              <a:t> violent images.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49</a:t>
            </a:fld>
            <a:endParaRPr lang="en-US"/>
          </a:p>
        </p:txBody>
      </p:sp>
    </p:spTree>
    <p:extLst>
      <p:ext uri="{BB962C8B-B14F-4D97-AF65-F5344CB8AC3E}">
        <p14:creationId xmlns:p14="http://schemas.microsoft.com/office/powerpoint/2010/main" val="572151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Because many organisms can’t detect pathogen threats directly, they have to rely on perceptible cues present in other organisms and the environment. In general, the social and physical world is rich with information that guides biologically and socially functional behavior.</a:t>
            </a:r>
          </a:p>
        </p:txBody>
      </p:sp>
      <p:sp>
        <p:nvSpPr>
          <p:cNvPr id="4" name="Slide Number Placeholder 3"/>
          <p:cNvSpPr>
            <a:spLocks noGrp="1"/>
          </p:cNvSpPr>
          <p:nvPr>
            <p:ph type="sldNum" sz="quarter" idx="10"/>
          </p:nvPr>
        </p:nvSpPr>
        <p:spPr/>
        <p:txBody>
          <a:bodyPr/>
          <a:lstStyle/>
          <a:p>
            <a:fld id="{DEA7D134-6622-9041-9F90-C46C49F33A56}" type="slidenum">
              <a:rPr lang="en-US" smtClean="0"/>
              <a:t>5</a:t>
            </a:fld>
            <a:endParaRPr lang="en-US"/>
          </a:p>
        </p:txBody>
      </p:sp>
    </p:spTree>
    <p:extLst>
      <p:ext uri="{BB962C8B-B14F-4D97-AF65-F5344CB8AC3E}">
        <p14:creationId xmlns:p14="http://schemas.microsoft.com/office/powerpoint/2010/main" val="1276442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A7D134-6622-9041-9F90-C46C49F33A56}" type="slidenum">
              <a:rPr lang="en-US" smtClean="0"/>
              <a:t>59</a:t>
            </a:fld>
            <a:endParaRPr lang="en-US"/>
          </a:p>
        </p:txBody>
      </p:sp>
    </p:spTree>
    <p:extLst>
      <p:ext uri="{BB962C8B-B14F-4D97-AF65-F5344CB8AC3E}">
        <p14:creationId xmlns:p14="http://schemas.microsoft.com/office/powerpoint/2010/main" val="171933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promise I’ll start talking about people in a few minutes, but I have a few more non-human animal examples. The point here is that a variety of organisms detect and respond to disease cues in members of their own species. There’s evidence of this in Caribbean spiny lobsters, bullfrog</a:t>
            </a:r>
            <a:r>
              <a:rPr lang="en-US" sz="1200" kern="1200" baseline="0" dirty="0" smtClean="0">
                <a:solidFill>
                  <a:schemeClr val="tx1"/>
                </a:solidFill>
                <a:effectLst/>
                <a:latin typeface="+mn-lt"/>
                <a:ea typeface="+mn-ea"/>
                <a:cs typeface="+mn-cs"/>
              </a:rPr>
              <a:t> tadpoles, and killifish. For example, killifish </a:t>
            </a:r>
            <a:r>
              <a:rPr lang="en-US" sz="1200" kern="1200" dirty="0" smtClean="0">
                <a:solidFill>
                  <a:schemeClr val="tx1"/>
                </a:solidFill>
                <a:effectLst/>
                <a:latin typeface="+mn-lt"/>
                <a:ea typeface="+mn-ea"/>
                <a:cs typeface="+mn-cs"/>
              </a:rPr>
              <a:t>tend to avoid shoals with other fish infected with trematode worms.</a:t>
            </a:r>
            <a:r>
              <a:rPr lang="en-US" dirty="0" smtClean="0">
                <a:effectLst/>
              </a:rPr>
              <a:t> In one experiment, researchers </a:t>
            </a:r>
            <a:r>
              <a:rPr lang="en-US" sz="1200" kern="1200" dirty="0" smtClean="0">
                <a:solidFill>
                  <a:schemeClr val="tx1"/>
                </a:solidFill>
                <a:effectLst/>
                <a:latin typeface="+mn-lt"/>
                <a:ea typeface="+mn-ea"/>
                <a:cs typeface="+mn-cs"/>
              </a:rPr>
              <a:t>injected the fish with black dye to make spots that imitate the worm infection, and the fish avoided shoals with these sham-infected fish. This suggests killifish are using visual cues to infer infection in other fish.</a:t>
            </a:r>
            <a:r>
              <a:rPr lang="en-US" dirty="0" smtClean="0">
                <a:effectLst/>
              </a:rPr>
              <a:t> The</a:t>
            </a:r>
            <a:r>
              <a:rPr lang="en-US" baseline="0" dirty="0" smtClean="0">
                <a:effectLst/>
              </a:rPr>
              <a:t> takeaway here is that </a:t>
            </a:r>
            <a:r>
              <a:rPr lang="en-US" sz="1200" kern="1200" dirty="0" smtClean="0">
                <a:solidFill>
                  <a:schemeClr val="tx1"/>
                </a:solidFill>
                <a:effectLst/>
                <a:latin typeface="+mn-lt"/>
                <a:ea typeface="+mn-ea"/>
                <a:cs typeface="+mn-cs"/>
              </a:rPr>
              <a:t>social creatures are using cues present in members of their own species to infer who is sick and who’s healthy.</a:t>
            </a:r>
          </a:p>
        </p:txBody>
      </p:sp>
      <p:sp>
        <p:nvSpPr>
          <p:cNvPr id="4" name="Slide Number Placeholder 3"/>
          <p:cNvSpPr>
            <a:spLocks noGrp="1"/>
          </p:cNvSpPr>
          <p:nvPr>
            <p:ph type="sldNum" sz="quarter" idx="10"/>
          </p:nvPr>
        </p:nvSpPr>
        <p:spPr/>
        <p:txBody>
          <a:bodyPr/>
          <a:lstStyle/>
          <a:p>
            <a:fld id="{DEA7D134-6622-9041-9F90-C46C49F33A56}" type="slidenum">
              <a:rPr lang="en-US" smtClean="0"/>
              <a:t>6</a:t>
            </a:fld>
            <a:endParaRPr lang="en-US"/>
          </a:p>
        </p:txBody>
      </p:sp>
    </p:spTree>
    <p:extLst>
      <p:ext uri="{BB962C8B-B14F-4D97-AF65-F5344CB8AC3E}">
        <p14:creationId xmlns:p14="http://schemas.microsoft.com/office/powerpoint/2010/main" val="1559610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a broad sense, people do the same thing. And</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people are probably relying more strongly on visual cues of infection, especially cues that are present in the face. I don’t mean people can’t or don’t use other</a:t>
            </a:r>
            <a:r>
              <a:rPr lang="en-US" sz="1200" kern="1200" baseline="0" dirty="0" smtClean="0">
                <a:solidFill>
                  <a:schemeClr val="tx1"/>
                </a:solidFill>
                <a:effectLst/>
                <a:latin typeface="+mn-lt"/>
                <a:ea typeface="+mn-ea"/>
                <a:cs typeface="+mn-cs"/>
              </a:rPr>
              <a:t> cues </a:t>
            </a:r>
            <a:r>
              <a:rPr lang="en-US" sz="1200" kern="1200" dirty="0" smtClean="0">
                <a:solidFill>
                  <a:schemeClr val="tx1"/>
                </a:solidFill>
                <a:effectLst/>
                <a:latin typeface="+mn-lt"/>
                <a:ea typeface="+mn-ea"/>
                <a:cs typeface="+mn-cs"/>
              </a:rPr>
              <a:t>to determine who’s sick. They’re just so good at using facial cues. Research suggests that not only do people very quickly infer social traits from faces, but they tend to devote more attention and processing to faces relative to other objects, and rapid facial encoding correlates with neural activation in regions associated with high-level vision (i.e. recognizing or identifying objects vs. analyzing their structural details). SO humans care about faces.</a:t>
            </a:r>
            <a:endParaRPr lang="en-US" dirty="0"/>
          </a:p>
        </p:txBody>
      </p:sp>
      <p:sp>
        <p:nvSpPr>
          <p:cNvPr id="4" name="Slide Number Placeholder 3"/>
          <p:cNvSpPr>
            <a:spLocks noGrp="1"/>
          </p:cNvSpPr>
          <p:nvPr>
            <p:ph type="sldNum" sz="quarter" idx="10"/>
          </p:nvPr>
        </p:nvSpPr>
        <p:spPr/>
        <p:txBody>
          <a:bodyPr/>
          <a:lstStyle/>
          <a:p>
            <a:fld id="{DEA7D134-6622-9041-9F90-C46C49F33A56}" type="slidenum">
              <a:rPr lang="en-US" smtClean="0"/>
              <a:t>7</a:t>
            </a:fld>
            <a:endParaRPr lang="en-US"/>
          </a:p>
        </p:txBody>
      </p:sp>
    </p:spTree>
    <p:extLst>
      <p:ext uri="{BB962C8B-B14F-4D97-AF65-F5344CB8AC3E}">
        <p14:creationId xmlns:p14="http://schemas.microsoft.com/office/powerpoint/2010/main" val="280470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Most importantly,</a:t>
            </a:r>
            <a:r>
              <a:rPr lang="en-US" baseline="0" dirty="0" smtClean="0"/>
              <a:t> of the 25 most deadly infectious diseases (currently and historically), 23 of them cause symptoms that are visible in the face: rashes, bleeding under the skin, swelling in the face and neck, jaundice, changes in eye color, etc. </a:t>
            </a:r>
            <a:r>
              <a:rPr lang="en-US" sz="1200" kern="1200" dirty="0" smtClean="0">
                <a:solidFill>
                  <a:schemeClr val="tx1"/>
                </a:solidFill>
                <a:effectLst/>
                <a:latin typeface="+mn-lt"/>
                <a:ea typeface="+mn-ea"/>
                <a:cs typeface="+mn-cs"/>
              </a:rPr>
              <a:t>So, not only are people very keen at looking at and extracting meaning from faces, but faces are extremely relevant sources of information about infectious disease.</a:t>
            </a:r>
          </a:p>
        </p:txBody>
      </p:sp>
      <p:sp>
        <p:nvSpPr>
          <p:cNvPr id="4" name="Slide Number Placeholder 3"/>
          <p:cNvSpPr>
            <a:spLocks noGrp="1"/>
          </p:cNvSpPr>
          <p:nvPr>
            <p:ph type="sldNum" sz="quarter" idx="10"/>
          </p:nvPr>
        </p:nvSpPr>
        <p:spPr/>
        <p:txBody>
          <a:bodyPr/>
          <a:lstStyle/>
          <a:p>
            <a:fld id="{DEA7D134-6622-9041-9F90-C46C49F33A56}" type="slidenum">
              <a:rPr lang="en-US" smtClean="0"/>
              <a:t>8</a:t>
            </a:fld>
            <a:endParaRPr lang="en-US"/>
          </a:p>
        </p:txBody>
      </p:sp>
    </p:spTree>
    <p:extLst>
      <p:ext uri="{BB962C8B-B14F-4D97-AF65-F5344CB8AC3E}">
        <p14:creationId xmlns:p14="http://schemas.microsoft.com/office/powerpoint/2010/main" val="1440160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I promised you this was a talk about mental representations of disease. Here we go. I think the best way to introduce this phenomenon is to have you make one yourself.</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Just take a second and think to yourself, what comes to mind when you picture someone who might get you sick? My prediction is that, whoever or whatever you’re imagining right now, the features that you see are not exhaustive diagnostic cues of infectious disease. That’s because harmful pathogens and the symptoms they cause in people are practically infinite; it would be impossible for you to develop a truly accurate portrait of what all disease looks like.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One potential evolutionary solution to this problem is to cut corners with your mental prototype; ‘play it safe’ and assume that anyone who looks or acts </a:t>
            </a:r>
            <a:r>
              <a:rPr lang="en-US" sz="1200" kern="1200" dirty="0" err="1" smtClean="0">
                <a:solidFill>
                  <a:schemeClr val="tx1"/>
                </a:solidFill>
                <a:effectLst/>
                <a:latin typeface="+mn-lt"/>
                <a:ea typeface="+mn-ea"/>
                <a:cs typeface="+mn-cs"/>
              </a:rPr>
              <a:t>kinda</a:t>
            </a:r>
            <a:r>
              <a:rPr lang="en-US" sz="1200" kern="1200" dirty="0" smtClean="0">
                <a:solidFill>
                  <a:schemeClr val="tx1"/>
                </a:solidFill>
                <a:effectLst/>
                <a:latin typeface="+mn-lt"/>
                <a:ea typeface="+mn-ea"/>
                <a:cs typeface="+mn-cs"/>
              </a:rPr>
              <a:t>’ strange is going to get you sick.</a:t>
            </a:r>
          </a:p>
        </p:txBody>
      </p:sp>
      <p:sp>
        <p:nvSpPr>
          <p:cNvPr id="4" name="Slide Number Placeholder 3"/>
          <p:cNvSpPr>
            <a:spLocks noGrp="1"/>
          </p:cNvSpPr>
          <p:nvPr>
            <p:ph type="sldNum" sz="quarter" idx="10"/>
          </p:nvPr>
        </p:nvSpPr>
        <p:spPr/>
        <p:txBody>
          <a:bodyPr/>
          <a:lstStyle/>
          <a:p>
            <a:fld id="{DEA7D134-6622-9041-9F90-C46C49F33A56}" type="slidenum">
              <a:rPr lang="en-US" smtClean="0"/>
              <a:t>9</a:t>
            </a:fld>
            <a:endParaRPr lang="en-US"/>
          </a:p>
        </p:txBody>
      </p:sp>
    </p:spTree>
    <p:extLst>
      <p:ext uri="{BB962C8B-B14F-4D97-AF65-F5344CB8AC3E}">
        <p14:creationId xmlns:p14="http://schemas.microsoft.com/office/powerpoint/2010/main" val="1654500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assumption has fueled a growing body of literature suggesting that whether people are chronically or incidentally threatened by infectious disease, they tend to respond to people with strange or atypical features as if these individuals are infected. For example, one series of experiments demonstrated that disease threat can increase attention toward disfigured faces; other studies have linked disease threat to xenophobia and anti-fat attitudes.</a:t>
            </a:r>
          </a:p>
        </p:txBody>
      </p:sp>
      <p:sp>
        <p:nvSpPr>
          <p:cNvPr id="4" name="Slide Number Placeholder 3"/>
          <p:cNvSpPr>
            <a:spLocks noGrp="1"/>
          </p:cNvSpPr>
          <p:nvPr>
            <p:ph type="sldNum" sz="quarter" idx="10"/>
          </p:nvPr>
        </p:nvSpPr>
        <p:spPr/>
        <p:txBody>
          <a:bodyPr/>
          <a:lstStyle/>
          <a:p>
            <a:fld id="{DEA7D134-6622-9041-9F90-C46C49F33A56}" type="slidenum">
              <a:rPr lang="en-US" smtClean="0"/>
              <a:t>10</a:t>
            </a:fld>
            <a:endParaRPr lang="en-US"/>
          </a:p>
        </p:txBody>
      </p:sp>
    </p:spTree>
    <p:extLst>
      <p:ext uri="{BB962C8B-B14F-4D97-AF65-F5344CB8AC3E}">
        <p14:creationId xmlns:p14="http://schemas.microsoft.com/office/powerpoint/2010/main" val="206545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EB1B121-B1AC-984C-A8D5-3462279FE52F}"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B1B121-B1AC-984C-A8D5-3462279FE52F}"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B1B121-B1AC-984C-A8D5-3462279FE52F}"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EB1B121-B1AC-984C-A8D5-3462279FE52F}"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B1B121-B1AC-984C-A8D5-3462279FE52F}" type="datetimeFigureOut">
              <a:rPr lang="en-US" smtClean="0"/>
              <a:t>3/8/17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EB1B121-B1AC-984C-A8D5-3462279FE52F}"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EB1B121-B1AC-984C-A8D5-3462279FE52F}" type="datetimeFigureOut">
              <a:rPr lang="en-US" smtClean="0"/>
              <a:t>3/8/17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EB1B121-B1AC-984C-A8D5-3462279FE52F}" type="datetimeFigureOut">
              <a:rPr lang="en-US" smtClean="0"/>
              <a:t>3/8/17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B1B121-B1AC-984C-A8D5-3462279FE52F}" type="datetimeFigureOut">
              <a:rPr lang="en-US" smtClean="0"/>
              <a:t>3/8/17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B1B121-B1AC-984C-A8D5-3462279FE52F}"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EB1B121-B1AC-984C-A8D5-3462279FE52F}" type="datetimeFigureOut">
              <a:rPr lang="en-US" smtClean="0"/>
              <a:t>3/8/17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07818-A363-9E47-847A-F355039C4E9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1B121-B1AC-984C-A8D5-3462279FE52F}" type="datetimeFigureOut">
              <a:rPr lang="en-US" smtClean="0"/>
              <a:t>3/8/17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207818-A363-9E47-847A-F355039C4E9D}" type="slidenum">
              <a:rPr lang="en-US" smtClean="0"/>
              <a:t>‹#›</a:t>
            </a:fld>
            <a:endParaRPr lang="en-US"/>
          </a:p>
        </p:txBody>
      </p:sp>
    </p:spTree>
    <p:extLst>
      <p:ext uri="{BB962C8B-B14F-4D97-AF65-F5344CB8AC3E}">
        <p14:creationId xmlns:p14="http://schemas.microsoft.com/office/powerpoint/2010/main" val="8321058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tiff"/><Relationship Id="rId8"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9.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tiff"/><Relationship Id="rId5" Type="http://schemas.openxmlformats.org/officeDocument/2006/relationships/image" Target="../media/image22.png"/><Relationship Id="rId6"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tiff"/><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g"/><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3.jpg"/><Relationship Id="rId8" Type="http://schemas.openxmlformats.org/officeDocument/2006/relationships/image" Target="../media/image34.jp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5" Type="http://schemas.openxmlformats.org/officeDocument/2006/relationships/image" Target="../media/image37.jpg"/><Relationship Id="rId6" Type="http://schemas.openxmlformats.org/officeDocument/2006/relationships/image" Target="../media/image38.jpg"/><Relationship Id="rId7" Type="http://schemas.openxmlformats.org/officeDocument/2006/relationships/image" Target="../media/image39.jpg"/><Relationship Id="rId8" Type="http://schemas.openxmlformats.org/officeDocument/2006/relationships/image" Target="../media/image40.jp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5"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jpg"/><Relationship Id="rId5" Type="http://schemas.openxmlformats.org/officeDocument/2006/relationships/image" Target="../media/image27.jpg"/><Relationship Id="rId6" Type="http://schemas.openxmlformats.org/officeDocument/2006/relationships/image" Target="../media/image28.jp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4.jpg"/><Relationship Id="rId5" Type="http://schemas.openxmlformats.org/officeDocument/2006/relationships/image" Target="../media/image43.jpg"/><Relationship Id="rId6" Type="http://schemas.openxmlformats.org/officeDocument/2006/relationships/image" Target="../media/image45.jp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4.jpg"/><Relationship Id="rId5" Type="http://schemas.openxmlformats.org/officeDocument/2006/relationships/image" Target="../media/image43.jpg"/><Relationship Id="rId6" Type="http://schemas.openxmlformats.org/officeDocument/2006/relationships/image" Target="../media/image45.jp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jpg"/><Relationship Id="rId5" Type="http://schemas.openxmlformats.org/officeDocument/2006/relationships/image" Target="../media/image48.jpg"/><Relationship Id="rId6" Type="http://schemas.openxmlformats.org/officeDocument/2006/relationships/image" Target="../media/image49.jpg"/><Relationship Id="rId7" Type="http://schemas.openxmlformats.org/officeDocument/2006/relationships/image" Target="../media/image50.jpg"/><Relationship Id="rId8" Type="http://schemas.openxmlformats.org/officeDocument/2006/relationships/image" Target="../media/image51.jp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jpg"/><Relationship Id="rId5" Type="http://schemas.openxmlformats.org/officeDocument/2006/relationships/image" Target="../media/image54.jpg"/><Relationship Id="rId6" Type="http://schemas.openxmlformats.org/officeDocument/2006/relationships/image" Target="../media/image55.jpg"/><Relationship Id="rId7" Type="http://schemas.openxmlformats.org/officeDocument/2006/relationships/image" Target="../media/image56.jpg"/><Relationship Id="rId8" Type="http://schemas.openxmlformats.org/officeDocument/2006/relationships/image" Target="../media/image57.jp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jpg"/><Relationship Id="rId5" Type="http://schemas.openxmlformats.org/officeDocument/2006/relationships/image" Target="../media/image44.jpg"/><Relationship Id="rId6" Type="http://schemas.openxmlformats.org/officeDocument/2006/relationships/image" Target="../media/image45.jp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43.jpg"/><Relationship Id="rId5" Type="http://schemas.openxmlformats.org/officeDocument/2006/relationships/image" Target="../media/image42.jp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27.jpg"/><Relationship Id="rId5"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image" Target="../media/image4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tiff"/></Relationships>
</file>

<file path=ppt/slides/_rels/slide58.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3.jpg"/><Relationship Id="rId5" Type="http://schemas.openxmlformats.org/officeDocument/2006/relationships/image" Target="../media/image45.jpg"/><Relationship Id="rId1" Type="http://schemas.openxmlformats.org/officeDocument/2006/relationships/slideLayout" Target="../slideLayouts/slideLayout7.xml"/><Relationship Id="rId2" Type="http://schemas.openxmlformats.org/officeDocument/2006/relationships/image" Target="../media/image42.jpg"/></Relationships>
</file>

<file path=ppt/slides/_rels/slide59.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latin typeface="MS Reference Sans Serif" charset="0"/>
                <a:ea typeface="MS Reference Sans Serif" charset="0"/>
                <a:cs typeface="MS Reference Sans Serif" charset="0"/>
              </a:rPr>
              <a:t>What does infectious disease </a:t>
            </a:r>
            <a:r>
              <a:rPr lang="en-US" sz="4800" smtClean="0">
                <a:latin typeface="MS Reference Sans Serif" charset="0"/>
                <a:ea typeface="MS Reference Sans Serif" charset="0"/>
                <a:cs typeface="MS Reference Sans Serif" charset="0"/>
              </a:rPr>
              <a:t>look like in the mind?</a:t>
            </a:r>
            <a:endParaRPr lang="en-US" sz="4800" dirty="0">
              <a:latin typeface="MS Reference Sans Serif" charset="0"/>
              <a:ea typeface="MS Reference Sans Serif" charset="0"/>
              <a:cs typeface="MS Reference Sans Serif" charset="0"/>
            </a:endParaRPr>
          </a:p>
        </p:txBody>
      </p:sp>
      <p:sp>
        <p:nvSpPr>
          <p:cNvPr id="3" name="Subtitle 2"/>
          <p:cNvSpPr>
            <a:spLocks noGrp="1"/>
          </p:cNvSpPr>
          <p:nvPr>
            <p:ph type="subTitle" idx="1"/>
          </p:nvPr>
        </p:nvSpPr>
        <p:spPr/>
        <p:txBody>
          <a:bodyPr/>
          <a:lstStyle/>
          <a:p>
            <a:r>
              <a:rPr lang="en-US" dirty="0" smtClean="0">
                <a:latin typeface="MS Reference Sans Serif" charset="0"/>
                <a:ea typeface="MS Reference Sans Serif" charset="0"/>
                <a:cs typeface="MS Reference Sans Serif" charset="0"/>
              </a:rPr>
              <a:t>Nick </a:t>
            </a:r>
            <a:r>
              <a:rPr lang="en-US" dirty="0" err="1" smtClean="0">
                <a:latin typeface="MS Reference Sans Serif" charset="0"/>
                <a:ea typeface="MS Reference Sans Serif" charset="0"/>
                <a:cs typeface="MS Reference Sans Serif" charset="0"/>
              </a:rPr>
              <a:t>Michalak</a:t>
            </a:r>
            <a:endParaRPr lang="en-US" dirty="0" smtClean="0">
              <a:latin typeface="MS Reference Sans Serif" charset="0"/>
              <a:ea typeface="MS Reference Sans Serif" charset="0"/>
              <a:cs typeface="MS Reference Sans Serif" charset="0"/>
            </a:endParaRPr>
          </a:p>
          <a:p>
            <a:r>
              <a:rPr lang="en-US" dirty="0" smtClean="0">
                <a:latin typeface="MS Reference Sans Serif" charset="0"/>
                <a:ea typeface="MS Reference Sans Serif" charset="0"/>
                <a:cs typeface="MS Reference Sans Serif" charset="0"/>
              </a:rPr>
              <a:t>Josh Ackerman</a:t>
            </a:r>
          </a:p>
        </p:txBody>
      </p:sp>
      <p:pic>
        <p:nvPicPr>
          <p:cNvPr id="4" name="Picture 3"/>
          <p:cNvPicPr>
            <a:picLocks noChangeAspect="1"/>
          </p:cNvPicPr>
          <p:nvPr/>
        </p:nvPicPr>
        <p:blipFill>
          <a:blip r:embed="rId2"/>
          <a:stretch>
            <a:fillRect/>
          </a:stretch>
        </p:blipFill>
        <p:spPr>
          <a:xfrm>
            <a:off x="165100" y="6137434"/>
            <a:ext cx="3898900" cy="559383"/>
          </a:xfrm>
          <a:prstGeom prst="rect">
            <a:avLst/>
          </a:prstGeom>
        </p:spPr>
      </p:pic>
    </p:spTree>
    <p:extLst>
      <p:ext uri="{BB962C8B-B14F-4D97-AF65-F5344CB8AC3E}">
        <p14:creationId xmlns:p14="http://schemas.microsoft.com/office/powerpoint/2010/main" val="16927372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0" y="326538"/>
            <a:ext cx="66548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700" y="1884533"/>
            <a:ext cx="8686800" cy="2324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2650" y="3590324"/>
            <a:ext cx="5384800" cy="25072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1800" y="4503866"/>
            <a:ext cx="5194300" cy="1714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7"/>
          <a:stretch>
            <a:fillRect/>
          </a:stretch>
        </p:blipFill>
        <p:spPr>
          <a:xfrm>
            <a:off x="2116830" y="3032454"/>
            <a:ext cx="8783349"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2240" y="687600"/>
            <a:ext cx="5676900" cy="180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6057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3"/>
                                        </p:tgtEl>
                                      </p:cBhvr>
                                    </p:animEffect>
                                    <p:set>
                                      <p:cBhvr>
                                        <p:cTn id="4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0996" y="2551837"/>
            <a:ext cx="7130008" cy="1754326"/>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People respond to atypical features as if these features cue infectious disease</a:t>
            </a:r>
            <a:endParaRPr lang="en-US" sz="3600" dirty="0"/>
          </a:p>
        </p:txBody>
      </p:sp>
      <p:sp>
        <p:nvSpPr>
          <p:cNvPr id="3" name="TextBox 2"/>
          <p:cNvSpPr txBox="1"/>
          <p:nvPr/>
        </p:nvSpPr>
        <p:spPr>
          <a:xfrm>
            <a:off x="2530996" y="4306163"/>
            <a:ext cx="4596109" cy="369332"/>
          </a:xfrm>
          <a:prstGeom prst="rect">
            <a:avLst/>
          </a:prstGeom>
          <a:noFill/>
        </p:spPr>
        <p:txBody>
          <a:bodyPr wrap="square" rtlCol="0">
            <a:spAutoFit/>
          </a:bodyPr>
          <a:lstStyle/>
          <a:p>
            <a:r>
              <a:rPr lang="en-US" b="1" smtClean="0">
                <a:solidFill>
                  <a:srgbClr val="00B0F0"/>
                </a:solidFill>
                <a:latin typeface="MS Reference Sans Serif" charset="0"/>
                <a:ea typeface="MS Reference Sans Serif" charset="0"/>
                <a:cs typeface="MS Reference Sans Serif" charset="0"/>
              </a:rPr>
              <a:t>Schaller &amp; Murray, 2015</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585854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30996" y="2551837"/>
            <a:ext cx="7130008" cy="1754326"/>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Mental representations of faces share processes with direct facial perception.</a:t>
            </a:r>
            <a:endParaRPr lang="en-US" sz="3600" dirty="0"/>
          </a:p>
        </p:txBody>
      </p:sp>
      <p:sp>
        <p:nvSpPr>
          <p:cNvPr id="3" name="TextBox 2"/>
          <p:cNvSpPr txBox="1"/>
          <p:nvPr/>
        </p:nvSpPr>
        <p:spPr>
          <a:xfrm>
            <a:off x="2530996" y="4306163"/>
            <a:ext cx="4596109" cy="1200329"/>
          </a:xfrm>
          <a:prstGeom prst="rect">
            <a:avLst/>
          </a:prstGeom>
          <a:noFill/>
        </p:spPr>
        <p:txBody>
          <a:bodyPr wrap="square" rtlCol="0">
            <a:spAutoFit/>
          </a:bodyPr>
          <a:lstStyle/>
          <a:p>
            <a:r>
              <a:rPr lang="en-US" b="1" dirty="0">
                <a:solidFill>
                  <a:srgbClr val="00B0F0"/>
                </a:solidFill>
                <a:latin typeface="MS Reference Sans Serif" charset="0"/>
                <a:ea typeface="MS Reference Sans Serif" charset="0"/>
                <a:cs typeface="MS Reference Sans Serif" charset="0"/>
              </a:rPr>
              <a:t>Birmingham, </a:t>
            </a:r>
            <a:r>
              <a:rPr lang="en-US" b="1" dirty="0" err="1">
                <a:solidFill>
                  <a:srgbClr val="00B0F0"/>
                </a:solidFill>
                <a:latin typeface="MS Reference Sans Serif" charset="0"/>
                <a:ea typeface="MS Reference Sans Serif" charset="0"/>
                <a:cs typeface="MS Reference Sans Serif" charset="0"/>
              </a:rPr>
              <a:t>Bischof</a:t>
            </a:r>
            <a:r>
              <a:rPr lang="en-US" b="1" dirty="0">
                <a:solidFill>
                  <a:srgbClr val="00B0F0"/>
                </a:solidFill>
                <a:latin typeface="MS Reference Sans Serif" charset="0"/>
                <a:ea typeface="MS Reference Sans Serif" charset="0"/>
                <a:cs typeface="MS Reference Sans Serif" charset="0"/>
              </a:rPr>
              <a:t>, &amp; Kingstone, </a:t>
            </a:r>
            <a:r>
              <a:rPr lang="en-US" b="1" dirty="0" smtClean="0">
                <a:solidFill>
                  <a:srgbClr val="00B0F0"/>
                </a:solidFill>
                <a:latin typeface="MS Reference Sans Serif" charset="0"/>
                <a:ea typeface="MS Reference Sans Serif" charset="0"/>
                <a:cs typeface="MS Reference Sans Serif" charset="0"/>
              </a:rPr>
              <a:t>2009; </a:t>
            </a:r>
            <a:r>
              <a:rPr lang="en-US" b="1" dirty="0" err="1" smtClean="0">
                <a:solidFill>
                  <a:srgbClr val="00B0F0"/>
                </a:solidFill>
                <a:latin typeface="MS Reference Sans Serif" charset="0"/>
                <a:ea typeface="MS Reference Sans Serif" charset="0"/>
                <a:cs typeface="MS Reference Sans Serif" charset="0"/>
              </a:rPr>
              <a:t>Ishai</a:t>
            </a:r>
            <a:r>
              <a:rPr lang="en-US" b="1" dirty="0">
                <a:solidFill>
                  <a:srgbClr val="00B0F0"/>
                </a:solidFill>
                <a:latin typeface="MS Reference Sans Serif" charset="0"/>
                <a:ea typeface="MS Reference Sans Serif" charset="0"/>
                <a:cs typeface="MS Reference Sans Serif" charset="0"/>
              </a:rPr>
              <a:t>, </a:t>
            </a:r>
            <a:r>
              <a:rPr lang="en-US" b="1" dirty="0" err="1">
                <a:solidFill>
                  <a:srgbClr val="00B0F0"/>
                </a:solidFill>
                <a:latin typeface="MS Reference Sans Serif" charset="0"/>
                <a:ea typeface="MS Reference Sans Serif" charset="0"/>
                <a:cs typeface="MS Reference Sans Serif" charset="0"/>
              </a:rPr>
              <a:t>Haxby</a:t>
            </a:r>
            <a:r>
              <a:rPr lang="en-US" b="1" dirty="0">
                <a:solidFill>
                  <a:srgbClr val="00B0F0"/>
                </a:solidFill>
                <a:latin typeface="MS Reference Sans Serif" charset="0"/>
                <a:ea typeface="MS Reference Sans Serif" charset="0"/>
                <a:cs typeface="MS Reference Sans Serif" charset="0"/>
              </a:rPr>
              <a:t>, &amp; Ungerleider, 2002; </a:t>
            </a:r>
            <a:r>
              <a:rPr lang="en-US" b="1" dirty="0" err="1">
                <a:solidFill>
                  <a:srgbClr val="00B0F0"/>
                </a:solidFill>
                <a:latin typeface="MS Reference Sans Serif" charset="0"/>
                <a:ea typeface="MS Reference Sans Serif" charset="0"/>
                <a:cs typeface="MS Reference Sans Serif" charset="0"/>
              </a:rPr>
              <a:t>Mechelli</a:t>
            </a:r>
            <a:r>
              <a:rPr lang="en-US" b="1" dirty="0">
                <a:solidFill>
                  <a:srgbClr val="00B0F0"/>
                </a:solidFill>
                <a:latin typeface="MS Reference Sans Serif" charset="0"/>
                <a:ea typeface="MS Reference Sans Serif" charset="0"/>
                <a:cs typeface="MS Reference Sans Serif" charset="0"/>
              </a:rPr>
              <a:t>, Price, </a:t>
            </a:r>
            <a:r>
              <a:rPr lang="en-US" b="1" dirty="0" err="1">
                <a:solidFill>
                  <a:srgbClr val="00B0F0"/>
                </a:solidFill>
                <a:latin typeface="MS Reference Sans Serif" charset="0"/>
                <a:ea typeface="MS Reference Sans Serif" charset="0"/>
                <a:cs typeface="MS Reference Sans Serif" charset="0"/>
              </a:rPr>
              <a:t>Friston</a:t>
            </a:r>
            <a:r>
              <a:rPr lang="en-US" b="1" dirty="0">
                <a:solidFill>
                  <a:srgbClr val="00B0F0"/>
                </a:solidFill>
                <a:latin typeface="MS Reference Sans Serif" charset="0"/>
                <a:ea typeface="MS Reference Sans Serif" charset="0"/>
                <a:cs typeface="MS Reference Sans Serif" charset="0"/>
              </a:rPr>
              <a:t>, &amp; </a:t>
            </a:r>
            <a:r>
              <a:rPr lang="en-US" b="1" dirty="0" err="1">
                <a:solidFill>
                  <a:srgbClr val="00B0F0"/>
                </a:solidFill>
                <a:latin typeface="MS Reference Sans Serif" charset="0"/>
                <a:ea typeface="MS Reference Sans Serif" charset="0"/>
                <a:cs typeface="MS Reference Sans Serif" charset="0"/>
              </a:rPr>
              <a:t>Ishai</a:t>
            </a:r>
            <a:r>
              <a:rPr lang="en-US" b="1" dirty="0">
                <a:solidFill>
                  <a:srgbClr val="00B0F0"/>
                </a:solidFill>
                <a:latin typeface="MS Reference Sans Serif" charset="0"/>
                <a:ea typeface="MS Reference Sans Serif" charset="0"/>
                <a:cs typeface="MS Reference Sans Serif" charset="0"/>
              </a:rPr>
              <a:t>, 2004; </a:t>
            </a:r>
            <a:r>
              <a:rPr lang="en-US" b="1" dirty="0" err="1">
                <a:solidFill>
                  <a:srgbClr val="00B0F0"/>
                </a:solidFill>
                <a:latin typeface="MS Reference Sans Serif" charset="0"/>
                <a:ea typeface="MS Reference Sans Serif" charset="0"/>
                <a:cs typeface="MS Reference Sans Serif" charset="0"/>
              </a:rPr>
              <a:t>O’Craven</a:t>
            </a:r>
            <a:r>
              <a:rPr lang="en-US" b="1" dirty="0">
                <a:solidFill>
                  <a:srgbClr val="00B0F0"/>
                </a:solidFill>
                <a:latin typeface="MS Reference Sans Serif" charset="0"/>
                <a:ea typeface="MS Reference Sans Serif" charset="0"/>
                <a:cs typeface="MS Reference Sans Serif" charset="0"/>
              </a:rPr>
              <a:t> &amp; Kanwisher, 2000</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8195207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42317" y="2551837"/>
            <a:ext cx="4107366" cy="1754326"/>
          </a:xfrm>
          <a:prstGeom prst="rect">
            <a:avLst/>
          </a:prstGeom>
        </p:spPr>
        <p:txBody>
          <a:bodyPr wrap="square" anchor="ctr">
            <a:spAutoFit/>
          </a:bodyPr>
          <a:lstStyle/>
          <a:p>
            <a:pPr algn="ctr"/>
            <a:r>
              <a:rPr lang="en-US" sz="3600" b="1" dirty="0" smtClean="0">
                <a:latin typeface="MS Reference Sans Serif" charset="0"/>
                <a:ea typeface="MS Reference Sans Serif" charset="0"/>
                <a:cs typeface="MS Reference Sans Serif" charset="0"/>
              </a:rPr>
              <a:t>Think of a THREATENING person</a:t>
            </a:r>
            <a:endParaRPr lang="en-US" sz="3600" dirty="0"/>
          </a:p>
        </p:txBody>
      </p:sp>
      <p:pic>
        <p:nvPicPr>
          <p:cNvPr id="2" name="Picture 1"/>
          <p:cNvPicPr>
            <a:picLocks noChangeAspect="1"/>
          </p:cNvPicPr>
          <p:nvPr/>
        </p:nvPicPr>
        <p:blipFill>
          <a:blip r:embed="rId3"/>
          <a:stretch>
            <a:fillRect/>
          </a:stretch>
        </p:blipFill>
        <p:spPr>
          <a:xfrm>
            <a:off x="3352800" y="1601640"/>
            <a:ext cx="5486400" cy="3654720"/>
          </a:xfrm>
          <a:prstGeom prst="rect">
            <a:avLst/>
          </a:prstGeom>
        </p:spPr>
      </p:pic>
    </p:spTree>
    <p:extLst>
      <p:ext uri="{BB962C8B-B14F-4D97-AF65-F5344CB8AC3E}">
        <p14:creationId xmlns:p14="http://schemas.microsoft.com/office/powerpoint/2010/main" val="21028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Research questions</a:t>
            </a:r>
            <a:endParaRPr lang="en-US" b="1"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lstStyle/>
          <a:p>
            <a:r>
              <a:rPr lang="en-US" dirty="0" smtClean="0">
                <a:latin typeface="MS Reference Sans Serif" charset="0"/>
                <a:ea typeface="MS Reference Sans Serif" charset="0"/>
                <a:cs typeface="MS Reference Sans Serif" charset="0"/>
              </a:rPr>
              <a:t>What does an infected person look like in the minds of participants?</a:t>
            </a:r>
          </a:p>
          <a:p>
            <a:r>
              <a:rPr lang="en-US" dirty="0" smtClean="0">
                <a:latin typeface="MS Reference Sans Serif" charset="0"/>
                <a:ea typeface="MS Reference Sans Serif" charset="0"/>
                <a:cs typeface="MS Reference Sans Serif" charset="0"/>
              </a:rPr>
              <a:t>Does this mental image have generally negative features, or are its features specific to pathogen threats?</a:t>
            </a:r>
          </a:p>
          <a:p>
            <a:r>
              <a:rPr lang="en-US" dirty="0" smtClean="0">
                <a:latin typeface="MS Reference Sans Serif" charset="0"/>
                <a:ea typeface="MS Reference Sans Serif" charset="0"/>
                <a:cs typeface="MS Reference Sans Serif" charset="0"/>
              </a:rPr>
              <a:t>Are these features more extreme for participants who perceive themselves to be more vulnerable to pathogen threats?</a:t>
            </a:r>
          </a:p>
          <a:p>
            <a:r>
              <a:rPr lang="en-US" dirty="0" smtClean="0">
                <a:latin typeface="MS Reference Sans Serif" charset="0"/>
                <a:ea typeface="MS Reference Sans Serif" charset="0"/>
                <a:cs typeface="MS Reference Sans Serif" charset="0"/>
              </a:rPr>
              <a:t>Do these images motivate adaptive (intentional) behavior?</a:t>
            </a:r>
            <a:endParaRPr lang="en-US"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67546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4112" y="368009"/>
            <a:ext cx="4795097" cy="2246769"/>
          </a:xfrm>
          <a:prstGeom prst="rect">
            <a:avLst/>
          </a:prstGeom>
        </p:spPr>
        <p:txBody>
          <a:bodyPr wrap="square">
            <a:spAutoFit/>
          </a:bodyPr>
          <a:lstStyle/>
          <a:p>
            <a:r>
              <a:rPr lang="en-US" sz="2800" b="1" dirty="0" smtClean="0">
                <a:latin typeface="MS Reference Sans Serif" charset="0"/>
                <a:ea typeface="MS Reference Sans Serif" charset="0"/>
                <a:cs typeface="MS Reference Sans Serif" charset="0"/>
              </a:rPr>
              <a:t>Reverse correlation image classification task: used to estimate internal representations of a target category</a:t>
            </a:r>
            <a:endParaRPr lang="en-US" sz="2800" dirty="0"/>
          </a:p>
        </p:txBody>
      </p:sp>
      <p:sp>
        <p:nvSpPr>
          <p:cNvPr id="3" name="TextBox 2"/>
          <p:cNvSpPr txBox="1"/>
          <p:nvPr/>
        </p:nvSpPr>
        <p:spPr>
          <a:xfrm>
            <a:off x="834112" y="2614778"/>
            <a:ext cx="2959593" cy="369332"/>
          </a:xfrm>
          <a:prstGeom prst="rect">
            <a:avLst/>
          </a:prstGeom>
          <a:noFill/>
        </p:spPr>
        <p:txBody>
          <a:bodyPr wrap="none" rtlCol="0">
            <a:spAutoFit/>
          </a:bodyPr>
          <a:lstStyle/>
          <a:p>
            <a:r>
              <a:rPr lang="nl-NL" b="1" dirty="0" err="1" smtClean="0">
                <a:solidFill>
                  <a:srgbClr val="00B0F0"/>
                </a:solidFill>
                <a:latin typeface="MS Reference Sans Serif" charset="0"/>
                <a:ea typeface="MS Reference Sans Serif" charset="0"/>
                <a:cs typeface="MS Reference Sans Serif" charset="0"/>
              </a:rPr>
              <a:t>Dotsch</a:t>
            </a:r>
            <a:r>
              <a:rPr lang="nl-NL" b="1" dirty="0">
                <a:solidFill>
                  <a:srgbClr val="00B0F0"/>
                </a:solidFill>
                <a:latin typeface="MS Reference Sans Serif" charset="0"/>
                <a:ea typeface="MS Reference Sans Serif" charset="0"/>
                <a:cs typeface="MS Reference Sans Serif" charset="0"/>
              </a:rPr>
              <a:t> </a:t>
            </a:r>
            <a:r>
              <a:rPr lang="nl-NL" b="1" dirty="0" smtClean="0">
                <a:solidFill>
                  <a:srgbClr val="00B0F0"/>
                </a:solidFill>
                <a:latin typeface="MS Reference Sans Serif" charset="0"/>
                <a:ea typeface="MS Reference Sans Serif" charset="0"/>
                <a:cs typeface="MS Reference Sans Serif" charset="0"/>
              </a:rPr>
              <a:t>&amp; </a:t>
            </a:r>
            <a:r>
              <a:rPr lang="nl-NL" b="1" dirty="0" err="1">
                <a:solidFill>
                  <a:srgbClr val="00B0F0"/>
                </a:solidFill>
                <a:latin typeface="MS Reference Sans Serif" charset="0"/>
                <a:ea typeface="MS Reference Sans Serif" charset="0"/>
                <a:cs typeface="MS Reference Sans Serif" charset="0"/>
              </a:rPr>
              <a:t>Todorov</a:t>
            </a:r>
            <a:r>
              <a:rPr lang="nl-NL" b="1" dirty="0">
                <a:solidFill>
                  <a:srgbClr val="00B0F0"/>
                </a:solidFill>
                <a:latin typeface="MS Reference Sans Serif" charset="0"/>
                <a:ea typeface="MS Reference Sans Serif" charset="0"/>
                <a:cs typeface="MS Reference Sans Serif" charset="0"/>
              </a:rPr>
              <a:t>, </a:t>
            </a:r>
            <a:r>
              <a:rPr lang="nl-NL" b="1" dirty="0" smtClean="0">
                <a:solidFill>
                  <a:srgbClr val="00B0F0"/>
                </a:solidFill>
                <a:latin typeface="MS Reference Sans Serif" charset="0"/>
                <a:ea typeface="MS Reference Sans Serif" charset="0"/>
                <a:cs typeface="MS Reference Sans Serif" charset="0"/>
              </a:rPr>
              <a:t>2012</a:t>
            </a:r>
            <a:endParaRPr lang="en-US" b="1" dirty="0">
              <a:solidFill>
                <a:schemeClr val="bg1"/>
              </a:solidFill>
              <a:latin typeface="MS Reference Sans Serif" charset="0"/>
              <a:ea typeface="MS Reference Sans Serif" charset="0"/>
              <a:cs typeface="MS Reference Sans Serif" charset="0"/>
            </a:endParaRPr>
          </a:p>
        </p:txBody>
      </p:sp>
      <p:pic>
        <p:nvPicPr>
          <p:cNvPr id="4" name="Picture 3"/>
          <p:cNvPicPr>
            <a:picLocks noChangeAspect="1"/>
          </p:cNvPicPr>
          <p:nvPr/>
        </p:nvPicPr>
        <p:blipFill>
          <a:blip r:embed="rId3"/>
          <a:stretch>
            <a:fillRect/>
          </a:stretch>
        </p:blipFill>
        <p:spPr>
          <a:xfrm>
            <a:off x="6551650" y="368009"/>
            <a:ext cx="2062912" cy="2619016"/>
          </a:xfrm>
          <a:prstGeom prst="rect">
            <a:avLst/>
          </a:prstGeom>
        </p:spPr>
      </p:pic>
      <p:sp>
        <p:nvSpPr>
          <p:cNvPr id="5" name="TextBox 4"/>
          <p:cNvSpPr txBox="1"/>
          <p:nvPr/>
        </p:nvSpPr>
        <p:spPr>
          <a:xfrm>
            <a:off x="8614562" y="1783781"/>
            <a:ext cx="2410128" cy="1200329"/>
          </a:xfrm>
          <a:prstGeom prst="rect">
            <a:avLst/>
          </a:prstGeom>
          <a:noFill/>
        </p:spPr>
        <p:txBody>
          <a:bodyPr wrap="square" rtlCol="0">
            <a:spAutoFit/>
          </a:bodyPr>
          <a:lstStyle/>
          <a:p>
            <a:r>
              <a:rPr lang="nl-NL" b="1" dirty="0" err="1">
                <a:solidFill>
                  <a:srgbClr val="00B0F0"/>
                </a:solidFill>
                <a:latin typeface="MS Reference Sans Serif" charset="0"/>
                <a:ea typeface="MS Reference Sans Serif" charset="0"/>
                <a:cs typeface="MS Reference Sans Serif" charset="0"/>
              </a:rPr>
              <a:t>Ratner</a:t>
            </a:r>
            <a:r>
              <a:rPr lang="nl-NL" b="1" dirty="0">
                <a:solidFill>
                  <a:srgbClr val="00B0F0"/>
                </a:solidFill>
                <a:latin typeface="MS Reference Sans Serif" charset="0"/>
                <a:ea typeface="MS Reference Sans Serif" charset="0"/>
                <a:cs typeface="MS Reference Sans Serif" charset="0"/>
              </a:rPr>
              <a:t>, </a:t>
            </a:r>
            <a:r>
              <a:rPr lang="nl-NL" b="1" dirty="0" err="1" smtClean="0">
                <a:solidFill>
                  <a:srgbClr val="00B0F0"/>
                </a:solidFill>
                <a:latin typeface="MS Reference Sans Serif" charset="0"/>
                <a:ea typeface="MS Reference Sans Serif" charset="0"/>
                <a:cs typeface="MS Reference Sans Serif" charset="0"/>
              </a:rPr>
              <a:t>Dotsch</a:t>
            </a:r>
            <a:r>
              <a:rPr lang="nl-NL" b="1" dirty="0">
                <a:solidFill>
                  <a:srgbClr val="00B0F0"/>
                </a:solidFill>
                <a:latin typeface="MS Reference Sans Serif" charset="0"/>
                <a:ea typeface="MS Reference Sans Serif" charset="0"/>
                <a:cs typeface="MS Reference Sans Serif" charset="0"/>
              </a:rPr>
              <a:t>, </a:t>
            </a:r>
            <a:r>
              <a:rPr lang="nl-NL" b="1" dirty="0" smtClean="0">
                <a:solidFill>
                  <a:srgbClr val="00B0F0"/>
                </a:solidFill>
                <a:latin typeface="MS Reference Sans Serif" charset="0"/>
                <a:ea typeface="MS Reference Sans Serif" charset="0"/>
                <a:cs typeface="MS Reference Sans Serif" charset="0"/>
              </a:rPr>
              <a:t>Wigboldus</a:t>
            </a:r>
            <a:r>
              <a:rPr lang="nl-NL" b="1" dirty="0">
                <a:solidFill>
                  <a:srgbClr val="00B0F0"/>
                </a:solidFill>
                <a:latin typeface="MS Reference Sans Serif" charset="0"/>
                <a:ea typeface="MS Reference Sans Serif" charset="0"/>
                <a:cs typeface="MS Reference Sans Serif" charset="0"/>
              </a:rPr>
              <a:t>, </a:t>
            </a:r>
            <a:r>
              <a:rPr lang="nl-NL" b="1" dirty="0" smtClean="0">
                <a:solidFill>
                  <a:srgbClr val="00B0F0"/>
                </a:solidFill>
                <a:latin typeface="MS Reference Sans Serif" charset="0"/>
                <a:ea typeface="MS Reference Sans Serif" charset="0"/>
                <a:cs typeface="MS Reference Sans Serif" charset="0"/>
              </a:rPr>
              <a:t>van </a:t>
            </a:r>
            <a:r>
              <a:rPr lang="nl-NL" b="1" dirty="0">
                <a:solidFill>
                  <a:srgbClr val="00B0F0"/>
                </a:solidFill>
                <a:latin typeface="MS Reference Sans Serif" charset="0"/>
                <a:ea typeface="MS Reference Sans Serif" charset="0"/>
                <a:cs typeface="MS Reference Sans Serif" charset="0"/>
              </a:rPr>
              <a:t>Knippenberg, </a:t>
            </a:r>
            <a:r>
              <a:rPr lang="nl-NL" b="1" dirty="0" smtClean="0">
                <a:solidFill>
                  <a:srgbClr val="00B0F0"/>
                </a:solidFill>
                <a:latin typeface="MS Reference Sans Serif" charset="0"/>
                <a:ea typeface="MS Reference Sans Serif" charset="0"/>
                <a:cs typeface="MS Reference Sans Serif" charset="0"/>
              </a:rPr>
              <a:t>&amp; </a:t>
            </a:r>
            <a:r>
              <a:rPr lang="nl-NL" b="1" dirty="0" err="1" smtClean="0">
                <a:solidFill>
                  <a:srgbClr val="00B0F0"/>
                </a:solidFill>
                <a:latin typeface="MS Reference Sans Serif" charset="0"/>
                <a:ea typeface="MS Reference Sans Serif" charset="0"/>
                <a:cs typeface="MS Reference Sans Serif" charset="0"/>
              </a:rPr>
              <a:t>Amodio</a:t>
            </a:r>
            <a:r>
              <a:rPr lang="nl-NL" b="1" dirty="0" smtClean="0">
                <a:solidFill>
                  <a:srgbClr val="00B0F0"/>
                </a:solidFill>
                <a:latin typeface="MS Reference Sans Serif" charset="0"/>
                <a:ea typeface="MS Reference Sans Serif" charset="0"/>
                <a:cs typeface="MS Reference Sans Serif" charset="0"/>
              </a:rPr>
              <a:t>, 2014</a:t>
            </a:r>
            <a:endParaRPr lang="en-US" b="1" dirty="0">
              <a:solidFill>
                <a:schemeClr val="bg1"/>
              </a:solidFill>
              <a:latin typeface="MS Reference Sans Serif" charset="0"/>
              <a:ea typeface="MS Reference Sans Serif" charset="0"/>
              <a:cs typeface="MS Reference Sans Serif" charset="0"/>
            </a:endParaRPr>
          </a:p>
        </p:txBody>
      </p:sp>
      <p:pic>
        <p:nvPicPr>
          <p:cNvPr id="6" name="Picture 5"/>
          <p:cNvPicPr>
            <a:picLocks noChangeAspect="1"/>
          </p:cNvPicPr>
          <p:nvPr/>
        </p:nvPicPr>
        <p:blipFill>
          <a:blip r:embed="rId4"/>
          <a:stretch>
            <a:fillRect/>
          </a:stretch>
        </p:blipFill>
        <p:spPr>
          <a:xfrm>
            <a:off x="1460301" y="3806359"/>
            <a:ext cx="3542718" cy="2110375"/>
          </a:xfrm>
          <a:prstGeom prst="rect">
            <a:avLst/>
          </a:prstGeom>
        </p:spPr>
      </p:pic>
      <p:sp>
        <p:nvSpPr>
          <p:cNvPr id="7" name="TextBox 6"/>
          <p:cNvSpPr txBox="1"/>
          <p:nvPr/>
        </p:nvSpPr>
        <p:spPr>
          <a:xfrm>
            <a:off x="834112" y="6016942"/>
            <a:ext cx="4435573" cy="369332"/>
          </a:xfrm>
          <a:prstGeom prst="rect">
            <a:avLst/>
          </a:prstGeom>
          <a:noFill/>
        </p:spPr>
        <p:txBody>
          <a:bodyPr wrap="none" rtlCol="0">
            <a:spAutoFit/>
          </a:bodyPr>
          <a:lstStyle/>
          <a:p>
            <a:r>
              <a:rPr lang="nl-NL" b="1" dirty="0" smtClean="0">
                <a:solidFill>
                  <a:srgbClr val="00B0F0"/>
                </a:solidFill>
                <a:latin typeface="MS Reference Sans Serif" charset="0"/>
                <a:ea typeface="MS Reference Sans Serif" charset="0"/>
                <a:cs typeface="MS Reference Sans Serif" charset="0"/>
              </a:rPr>
              <a:t>Karremans, </a:t>
            </a:r>
            <a:r>
              <a:rPr lang="nl-NL" b="1" dirty="0" err="1" smtClean="0">
                <a:solidFill>
                  <a:srgbClr val="00B0F0"/>
                </a:solidFill>
                <a:latin typeface="MS Reference Sans Serif" charset="0"/>
                <a:ea typeface="MS Reference Sans Serif" charset="0"/>
                <a:cs typeface="MS Reference Sans Serif" charset="0"/>
              </a:rPr>
              <a:t>Dotsch</a:t>
            </a:r>
            <a:r>
              <a:rPr lang="nl-NL" b="1" dirty="0" smtClean="0">
                <a:solidFill>
                  <a:srgbClr val="00B0F0"/>
                </a:solidFill>
                <a:latin typeface="MS Reference Sans Serif" charset="0"/>
                <a:ea typeface="MS Reference Sans Serif" charset="0"/>
                <a:cs typeface="MS Reference Sans Serif" charset="0"/>
              </a:rPr>
              <a:t>, &amp; </a:t>
            </a:r>
            <a:r>
              <a:rPr lang="nl-NL" b="1" dirty="0" err="1" smtClean="0">
                <a:solidFill>
                  <a:srgbClr val="00B0F0"/>
                </a:solidFill>
                <a:latin typeface="MS Reference Sans Serif" charset="0"/>
                <a:ea typeface="MS Reference Sans Serif" charset="0"/>
                <a:cs typeface="MS Reference Sans Serif" charset="0"/>
              </a:rPr>
              <a:t>Coreille</a:t>
            </a:r>
            <a:r>
              <a:rPr lang="nl-NL" b="1" dirty="0" smtClean="0">
                <a:solidFill>
                  <a:srgbClr val="00B0F0"/>
                </a:solidFill>
                <a:latin typeface="MS Reference Sans Serif" charset="0"/>
                <a:ea typeface="MS Reference Sans Serif" charset="0"/>
                <a:cs typeface="MS Reference Sans Serif" charset="0"/>
              </a:rPr>
              <a:t>, 2011</a:t>
            </a:r>
            <a:endParaRPr lang="en-US" b="1" dirty="0">
              <a:solidFill>
                <a:schemeClr val="bg1"/>
              </a:solidFill>
              <a:latin typeface="MS Reference Sans Serif" charset="0"/>
              <a:ea typeface="MS Reference Sans Serif" charset="0"/>
              <a:cs typeface="MS Reference Sans Serif" charset="0"/>
            </a:endParaRPr>
          </a:p>
        </p:txBody>
      </p:sp>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foregroundMark x1="19104" y1="42754" x2="19104" y2="42754"/>
                      </a14:backgroundRemoval>
                    </a14:imgEffect>
                  </a14:imgLayer>
                </a14:imgProps>
              </a:ext>
              <a:ext uri="{28A0092B-C50C-407E-A947-70E740481C1C}">
                <a14:useLocalDpi xmlns:a14="http://schemas.microsoft.com/office/drawing/2010/main" val="0"/>
              </a:ext>
            </a:extLst>
          </a:blip>
          <a:stretch>
            <a:fillRect/>
          </a:stretch>
        </p:blipFill>
        <p:spPr>
          <a:xfrm>
            <a:off x="7056329" y="3985246"/>
            <a:ext cx="4254500" cy="1752600"/>
          </a:xfrm>
          <a:prstGeom prst="rect">
            <a:avLst/>
          </a:prstGeom>
        </p:spPr>
      </p:pic>
      <p:sp>
        <p:nvSpPr>
          <p:cNvPr id="9" name="TextBox 8"/>
          <p:cNvSpPr txBox="1"/>
          <p:nvPr/>
        </p:nvSpPr>
        <p:spPr>
          <a:xfrm>
            <a:off x="7056329" y="5878442"/>
            <a:ext cx="3472517" cy="646331"/>
          </a:xfrm>
          <a:prstGeom prst="rect">
            <a:avLst/>
          </a:prstGeom>
          <a:noFill/>
        </p:spPr>
        <p:txBody>
          <a:bodyPr wrap="square" rtlCol="0">
            <a:spAutoFit/>
          </a:bodyPr>
          <a:lstStyle/>
          <a:p>
            <a:r>
              <a:rPr lang="nl-NL" b="1" dirty="0" err="1" smtClean="0">
                <a:solidFill>
                  <a:srgbClr val="00B0F0"/>
                </a:solidFill>
                <a:latin typeface="MS Reference Sans Serif" charset="0"/>
                <a:ea typeface="MS Reference Sans Serif" charset="0"/>
                <a:cs typeface="MS Reference Sans Serif" charset="0"/>
              </a:rPr>
              <a:t>Dotsch</a:t>
            </a:r>
            <a:r>
              <a:rPr lang="nl-NL" b="1" dirty="0" smtClean="0">
                <a:solidFill>
                  <a:srgbClr val="00B0F0"/>
                </a:solidFill>
                <a:latin typeface="MS Reference Sans Serif" charset="0"/>
                <a:ea typeface="MS Reference Sans Serif" charset="0"/>
                <a:cs typeface="MS Reference Sans Serif" charset="0"/>
              </a:rPr>
              <a:t>, Wigboldus, </a:t>
            </a:r>
            <a:r>
              <a:rPr lang="nl-NL" b="1" dirty="0" err="1" smtClean="0">
                <a:solidFill>
                  <a:srgbClr val="00B0F0"/>
                </a:solidFill>
                <a:latin typeface="MS Reference Sans Serif" charset="0"/>
                <a:ea typeface="MS Reference Sans Serif" charset="0"/>
                <a:cs typeface="MS Reference Sans Serif" charset="0"/>
              </a:rPr>
              <a:t>Langner</a:t>
            </a:r>
            <a:r>
              <a:rPr lang="nl-NL" b="1" dirty="0" smtClean="0">
                <a:solidFill>
                  <a:srgbClr val="00B0F0"/>
                </a:solidFill>
                <a:latin typeface="MS Reference Sans Serif" charset="0"/>
                <a:ea typeface="MS Reference Sans Serif" charset="0"/>
                <a:cs typeface="MS Reference Sans Serif" charset="0"/>
              </a:rPr>
              <a:t>, &amp; van Knippenberg, 2008</a:t>
            </a:r>
            <a:endParaRPr lang="en-US" b="1" dirty="0">
              <a:solidFill>
                <a:schemeClr val="bg1"/>
              </a:solidFill>
              <a:latin typeface="MS Reference Sans Serif" charset="0"/>
              <a:ea typeface="MS Reference Sans Serif" charset="0"/>
              <a:cs typeface="MS Reference Sans Serif" charset="0"/>
            </a:endParaRPr>
          </a:p>
        </p:txBody>
      </p:sp>
      <p:sp>
        <p:nvSpPr>
          <p:cNvPr id="10" name="TextBox 9"/>
          <p:cNvSpPr txBox="1"/>
          <p:nvPr/>
        </p:nvSpPr>
        <p:spPr>
          <a:xfrm>
            <a:off x="7226475" y="5460846"/>
            <a:ext cx="1311578" cy="276999"/>
          </a:xfrm>
          <a:prstGeom prst="rect">
            <a:avLst/>
          </a:prstGeom>
          <a:noFill/>
        </p:spPr>
        <p:txBody>
          <a:bodyPr wrap="none" rtlCol="0">
            <a:spAutoFit/>
          </a:bodyPr>
          <a:lstStyle/>
          <a:p>
            <a:r>
              <a:rPr lang="en-US" sz="1200" dirty="0" smtClean="0">
                <a:latin typeface="MS Reference Sans Serif" charset="0"/>
                <a:ea typeface="MS Reference Sans Serif" charset="0"/>
                <a:cs typeface="MS Reference Sans Serif" charset="0"/>
              </a:rPr>
              <a:t>Moroccan man</a:t>
            </a:r>
            <a:endParaRPr lang="en-US" sz="1200" dirty="0">
              <a:latin typeface="MS Reference Sans Serif" charset="0"/>
              <a:ea typeface="MS Reference Sans Serif" charset="0"/>
              <a:cs typeface="MS Reference Sans Serif" charset="0"/>
            </a:endParaRPr>
          </a:p>
        </p:txBody>
      </p:sp>
      <p:sp>
        <p:nvSpPr>
          <p:cNvPr id="11" name="TextBox 10"/>
          <p:cNvSpPr txBox="1"/>
          <p:nvPr/>
        </p:nvSpPr>
        <p:spPr>
          <a:xfrm>
            <a:off x="9935574" y="5460847"/>
            <a:ext cx="1186543" cy="276999"/>
          </a:xfrm>
          <a:prstGeom prst="rect">
            <a:avLst/>
          </a:prstGeom>
          <a:noFill/>
        </p:spPr>
        <p:txBody>
          <a:bodyPr wrap="none" rtlCol="0">
            <a:spAutoFit/>
          </a:bodyPr>
          <a:lstStyle/>
          <a:p>
            <a:r>
              <a:rPr lang="en-US" sz="1200" dirty="0" smtClean="0">
                <a:latin typeface="MS Reference Sans Serif" charset="0"/>
                <a:ea typeface="MS Reference Sans Serif" charset="0"/>
                <a:cs typeface="MS Reference Sans Serif" charset="0"/>
              </a:rPr>
              <a:t>Chinese man</a:t>
            </a:r>
            <a:endParaRPr lang="en-US" sz="1200"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38436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p:cNvSpPr txBox="1">
            <a:spLocks/>
          </p:cNvSpPr>
          <p:nvPr/>
        </p:nvSpPr>
        <p:spPr>
          <a:xfrm>
            <a:off x="324983" y="2838107"/>
            <a:ext cx="1632560" cy="1181783"/>
          </a:xfrm>
          <a:prstGeom prst="rect">
            <a:avLst/>
          </a:prstGeom>
          <a:ln w="28575">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Create stimuli</a:t>
            </a:r>
          </a:p>
          <a:p>
            <a:pPr algn="ctr"/>
            <a:r>
              <a:rPr lang="en-US" sz="2400" b="1" dirty="0" smtClean="0">
                <a:latin typeface="MS Reference Sans Serif" charset="0"/>
                <a:ea typeface="MS Reference Sans Serif" charset="0"/>
                <a:cs typeface="MS Reference Sans Serif" charset="0"/>
              </a:rPr>
              <a:t>pairs</a:t>
            </a:r>
          </a:p>
        </p:txBody>
      </p:sp>
      <p:sp>
        <p:nvSpPr>
          <p:cNvPr id="3" name="Title 6"/>
          <p:cNvSpPr txBox="1">
            <a:spLocks/>
          </p:cNvSpPr>
          <p:nvPr/>
        </p:nvSpPr>
        <p:spPr>
          <a:xfrm>
            <a:off x="2808607" y="2707312"/>
            <a:ext cx="2012163" cy="1443372"/>
          </a:xfrm>
          <a:prstGeom prst="rect">
            <a:avLst/>
          </a:prstGeom>
          <a:ln w="28575">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Participants select from stimuli pairs</a:t>
            </a:r>
          </a:p>
        </p:txBody>
      </p:sp>
      <p:sp>
        <p:nvSpPr>
          <p:cNvPr id="5" name="Title 6"/>
          <p:cNvSpPr txBox="1">
            <a:spLocks/>
          </p:cNvSpPr>
          <p:nvPr/>
        </p:nvSpPr>
        <p:spPr>
          <a:xfrm>
            <a:off x="5671834" y="2556246"/>
            <a:ext cx="2410908" cy="1745508"/>
          </a:xfrm>
          <a:prstGeom prst="rect">
            <a:avLst/>
          </a:prstGeom>
          <a:ln w="28575">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Create classification images from participant selections</a:t>
            </a:r>
          </a:p>
        </p:txBody>
      </p:sp>
      <p:sp>
        <p:nvSpPr>
          <p:cNvPr id="6" name="Title 6"/>
          <p:cNvSpPr txBox="1">
            <a:spLocks/>
          </p:cNvSpPr>
          <p:nvPr/>
        </p:nvSpPr>
        <p:spPr>
          <a:xfrm>
            <a:off x="8933806" y="2809877"/>
            <a:ext cx="2916827" cy="1491875"/>
          </a:xfrm>
          <a:prstGeom prst="rect">
            <a:avLst/>
          </a:prstGeom>
          <a:ln w="28575">
            <a:solidFill>
              <a:schemeClr val="tx1"/>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latin typeface="MS Reference Sans Serif" charset="0"/>
                <a:ea typeface="MS Reference Sans Serif" charset="0"/>
                <a:cs typeface="MS Reference Sans Serif" charset="0"/>
              </a:rPr>
              <a:t>New participants rate the classification image features</a:t>
            </a:r>
          </a:p>
        </p:txBody>
      </p:sp>
      <p:sp>
        <p:nvSpPr>
          <p:cNvPr id="7" name="Title 6"/>
          <p:cNvSpPr txBox="1">
            <a:spLocks/>
          </p:cNvSpPr>
          <p:nvPr/>
        </p:nvSpPr>
        <p:spPr>
          <a:xfrm>
            <a:off x="832272" y="808377"/>
            <a:ext cx="4185430" cy="1221450"/>
          </a:xfrm>
          <a:prstGeom prst="rect">
            <a:avLst/>
          </a:prstGeom>
          <a:ln w="28575">
            <a:no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MS Reference Sans Serif" charset="0"/>
                <a:ea typeface="MS Reference Sans Serif" charset="0"/>
                <a:cs typeface="MS Reference Sans Serif" charset="0"/>
              </a:rPr>
              <a:t>Image generation phase</a:t>
            </a:r>
          </a:p>
        </p:txBody>
      </p:sp>
      <p:sp>
        <p:nvSpPr>
          <p:cNvPr id="8" name="Title 6"/>
          <p:cNvSpPr txBox="1">
            <a:spLocks/>
          </p:cNvSpPr>
          <p:nvPr/>
        </p:nvSpPr>
        <p:spPr>
          <a:xfrm>
            <a:off x="7627519" y="808377"/>
            <a:ext cx="3072276" cy="1222386"/>
          </a:xfrm>
          <a:prstGeom prst="rect">
            <a:avLst/>
          </a:prstGeom>
          <a:ln w="28575">
            <a:no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latin typeface="MS Reference Sans Serif" charset="0"/>
                <a:ea typeface="MS Reference Sans Serif" charset="0"/>
                <a:cs typeface="MS Reference Sans Serif" charset="0"/>
              </a:rPr>
              <a:t>Image rating phase</a:t>
            </a:r>
          </a:p>
        </p:txBody>
      </p:sp>
      <p:sp>
        <p:nvSpPr>
          <p:cNvPr id="9" name="Right Arrow 8"/>
          <p:cNvSpPr/>
          <p:nvPr/>
        </p:nvSpPr>
        <p:spPr>
          <a:xfrm>
            <a:off x="2154475" y="3200400"/>
            <a:ext cx="457200"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5260" y="2329841"/>
            <a:ext cx="4892442" cy="21920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5017702" y="3200398"/>
            <a:ext cx="457200"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8279674" y="3200400"/>
            <a:ext cx="457200" cy="4572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499776" y="2329841"/>
            <a:ext cx="6550261" cy="2192055"/>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09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21" presetClass="entr" presetSubtype="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heel(1)">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3"/>
                                        </p:tgtEl>
                                        <p:attrNameLst>
                                          <p:attrName>style.visibility</p:attrName>
                                        </p:attrNameLst>
                                      </p:cBhvr>
                                      <p:to>
                                        <p:strVal val="hidden"/>
                                      </p:to>
                                    </p:set>
                                  </p:childTnLst>
                                </p:cTn>
                              </p:par>
                              <p:par>
                                <p:cTn id="36" presetID="1"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par>
                                <p:cTn id="38" presetID="21" presetClass="entr" presetSubtype="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heel(1)">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p:bldP spid="8" grpId="0"/>
      <p:bldP spid="9" grpId="0" animBg="1"/>
      <p:bldP spid="13" grpId="0" animBg="1"/>
      <p:bldP spid="13" grpId="1" animBg="1"/>
      <p:bldP spid="10" grpId="0" animBg="1"/>
      <p:bldP spid="11"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2394910" y="962166"/>
            <a:ext cx="2662539" cy="63803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atin typeface="MS Reference Sans Serif" charset="0"/>
                <a:ea typeface="MS Reference Sans Serif" charset="0"/>
                <a:cs typeface="MS Reference Sans Serif" charset="0"/>
              </a:rPr>
              <a:t>Base image</a:t>
            </a:r>
            <a:endParaRPr lang="en-US" sz="3200" b="1" dirty="0">
              <a:latin typeface="MS Reference Sans Serif" charset="0"/>
              <a:ea typeface="MS Reference Sans Serif" charset="0"/>
              <a:cs typeface="MS Reference Sans Serif" charset="0"/>
            </a:endParaRPr>
          </a:p>
        </p:txBody>
      </p:sp>
      <p:sp>
        <p:nvSpPr>
          <p:cNvPr id="5" name="Title 6"/>
          <p:cNvSpPr txBox="1">
            <a:spLocks/>
          </p:cNvSpPr>
          <p:nvPr/>
        </p:nvSpPr>
        <p:spPr>
          <a:xfrm>
            <a:off x="6947288" y="523647"/>
            <a:ext cx="3145760" cy="107655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atin typeface="MS Reference Sans Serif" charset="0"/>
                <a:ea typeface="MS Reference Sans Serif" charset="0"/>
                <a:cs typeface="MS Reference Sans Serif" charset="0"/>
              </a:rPr>
              <a:t>+/- Random Noise</a:t>
            </a:r>
            <a:endParaRPr lang="en-US" sz="3200" b="1" dirty="0">
              <a:latin typeface="MS Reference Sans Serif" charset="0"/>
              <a:ea typeface="MS Reference Sans Serif" charset="0"/>
              <a:cs typeface="MS Reference Sans Serif"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380" y="1580864"/>
            <a:ext cx="3657600" cy="3657600"/>
          </a:xfrm>
          <a:prstGeom prst="rect">
            <a:avLst/>
          </a:prstGeom>
        </p:spPr>
      </p:pic>
      <p:pic>
        <p:nvPicPr>
          <p:cNvPr id="8" name="Picture 7"/>
          <p:cNvPicPr>
            <a:picLocks noChangeAspect="1"/>
          </p:cNvPicPr>
          <p:nvPr/>
        </p:nvPicPr>
        <p:blipFill>
          <a:blip r:embed="rId4"/>
          <a:stretch>
            <a:fillRect/>
          </a:stretch>
        </p:blipFill>
        <p:spPr>
          <a:xfrm>
            <a:off x="6691368" y="1600200"/>
            <a:ext cx="3657600" cy="3657600"/>
          </a:xfrm>
          <a:prstGeom prst="rect">
            <a:avLst/>
          </a:prstGeom>
        </p:spPr>
      </p:pic>
    </p:spTree>
    <p:extLst>
      <p:ext uri="{BB962C8B-B14F-4D97-AF65-F5344CB8AC3E}">
        <p14:creationId xmlns:p14="http://schemas.microsoft.com/office/powerpoint/2010/main" val="15482322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380" y="1600200"/>
            <a:ext cx="3657600" cy="3657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1368" y="1600200"/>
            <a:ext cx="3657600" cy="3657600"/>
          </a:xfrm>
          <a:prstGeom prst="rect">
            <a:avLst/>
          </a:prstGeom>
        </p:spPr>
      </p:pic>
      <p:sp>
        <p:nvSpPr>
          <p:cNvPr id="9" name="TextBox 8"/>
          <p:cNvSpPr txBox="1"/>
          <p:nvPr/>
        </p:nvSpPr>
        <p:spPr>
          <a:xfrm>
            <a:off x="1749298" y="732995"/>
            <a:ext cx="8693405"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Which face looks </a:t>
            </a:r>
            <a:r>
              <a:rPr lang="en-US" sz="3200" b="1" smtClean="0">
                <a:latin typeface="MS Reference Sans Serif" charset="0"/>
                <a:ea typeface="MS Reference Sans Serif" charset="0"/>
                <a:cs typeface="MS Reference Sans Serif" charset="0"/>
              </a:rPr>
              <a:t>more [insert category]?</a:t>
            </a:r>
            <a:endParaRPr lang="en-US" sz="3200" b="1" dirty="0">
              <a:latin typeface="MS Reference Sans Serif" charset="0"/>
              <a:ea typeface="MS Reference Sans Serif" charset="0"/>
              <a:cs typeface="MS Reference Sans Serif" charset="0"/>
            </a:endParaRPr>
          </a:p>
        </p:txBody>
      </p:sp>
      <p:sp>
        <p:nvSpPr>
          <p:cNvPr id="10" name="Title 6"/>
          <p:cNvSpPr txBox="1">
            <a:spLocks/>
          </p:cNvSpPr>
          <p:nvPr/>
        </p:nvSpPr>
        <p:spPr>
          <a:xfrm>
            <a:off x="2394910" y="5520894"/>
            <a:ext cx="2662539" cy="638034"/>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atin typeface="MS Reference Sans Serif" charset="0"/>
                <a:ea typeface="MS Reference Sans Serif" charset="0"/>
                <a:cs typeface="MS Reference Sans Serif" charset="0"/>
              </a:rPr>
              <a:t>Noise</a:t>
            </a:r>
          </a:p>
          <a:p>
            <a:pPr algn="ctr"/>
            <a:r>
              <a:rPr lang="en-US" sz="3200" b="1" dirty="0" smtClean="0">
                <a:solidFill>
                  <a:srgbClr val="00B050"/>
                </a:solidFill>
                <a:latin typeface="MS Reference Sans Serif" charset="0"/>
                <a:ea typeface="MS Reference Sans Serif" charset="0"/>
                <a:cs typeface="MS Reference Sans Serif" charset="0"/>
              </a:rPr>
              <a:t>added</a:t>
            </a:r>
            <a:endParaRPr lang="en-US" sz="3200" b="1" dirty="0">
              <a:solidFill>
                <a:srgbClr val="00B050"/>
              </a:solidFill>
              <a:latin typeface="MS Reference Sans Serif" charset="0"/>
              <a:ea typeface="MS Reference Sans Serif" charset="0"/>
              <a:cs typeface="MS Reference Sans Serif" charset="0"/>
            </a:endParaRPr>
          </a:p>
        </p:txBody>
      </p:sp>
      <p:sp>
        <p:nvSpPr>
          <p:cNvPr id="11" name="Title 6"/>
          <p:cNvSpPr txBox="1">
            <a:spLocks/>
          </p:cNvSpPr>
          <p:nvPr/>
        </p:nvSpPr>
        <p:spPr>
          <a:xfrm>
            <a:off x="7188898" y="5540230"/>
            <a:ext cx="2662539" cy="638034"/>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latin typeface="MS Reference Sans Serif" charset="0"/>
                <a:ea typeface="MS Reference Sans Serif" charset="0"/>
                <a:cs typeface="MS Reference Sans Serif" charset="0"/>
              </a:rPr>
              <a:t>Noise </a:t>
            </a:r>
            <a:r>
              <a:rPr lang="en-US" sz="3200" b="1" dirty="0" smtClean="0">
                <a:solidFill>
                  <a:srgbClr val="FF0000"/>
                </a:solidFill>
                <a:latin typeface="MS Reference Sans Serif" charset="0"/>
                <a:ea typeface="MS Reference Sans Serif" charset="0"/>
                <a:cs typeface="MS Reference Sans Serif" charset="0"/>
              </a:rPr>
              <a:t>subtracted</a:t>
            </a:r>
            <a:endParaRPr lang="en-US" sz="3200" b="1" dirty="0">
              <a:solidFill>
                <a:srgbClr val="FF0000"/>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6867779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380" y="1600200"/>
            <a:ext cx="3657600" cy="36576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1368" y="1600200"/>
            <a:ext cx="3657600" cy="3657600"/>
          </a:xfrm>
          <a:prstGeom prst="rect">
            <a:avLst/>
          </a:prstGeom>
        </p:spPr>
      </p:pic>
      <p:sp>
        <p:nvSpPr>
          <p:cNvPr id="9" name="TextBox 8"/>
          <p:cNvSpPr txBox="1"/>
          <p:nvPr/>
        </p:nvSpPr>
        <p:spPr>
          <a:xfrm>
            <a:off x="2828375" y="732995"/>
            <a:ext cx="6535251"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Which face looks </a:t>
            </a:r>
            <a:r>
              <a:rPr lang="en-US" sz="3200" b="1" smtClean="0">
                <a:latin typeface="MS Reference Sans Serif" charset="0"/>
                <a:ea typeface="MS Reference Sans Serif" charset="0"/>
                <a:cs typeface="MS Reference Sans Serif" charset="0"/>
              </a:rPr>
              <a:t>more germy?</a:t>
            </a:r>
            <a:endParaRPr lang="en-US" sz="32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929152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52508" y="230427"/>
            <a:ext cx="3840480" cy="282635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636" y="3785831"/>
            <a:ext cx="3840480" cy="2609570"/>
          </a:xfrm>
          <a:prstGeom prst="rect">
            <a:avLst/>
          </a:prstGeom>
        </p:spPr>
      </p:pic>
      <p:pic>
        <p:nvPicPr>
          <p:cNvPr id="8" name="Picture 7"/>
          <p:cNvPicPr>
            <a:picLocks noChangeAspect="1"/>
          </p:cNvPicPr>
          <p:nvPr/>
        </p:nvPicPr>
        <p:blipFill>
          <a:blip r:embed="rId5"/>
          <a:stretch>
            <a:fillRect/>
          </a:stretch>
        </p:blipFill>
        <p:spPr>
          <a:xfrm>
            <a:off x="7165239" y="245649"/>
            <a:ext cx="4389120" cy="2852928"/>
          </a:xfrm>
          <a:prstGeom prst="rect">
            <a:avLst/>
          </a:prstGeom>
        </p:spPr>
      </p:pic>
      <p:sp>
        <p:nvSpPr>
          <p:cNvPr id="10" name="TextBox 9"/>
          <p:cNvSpPr txBox="1"/>
          <p:nvPr/>
        </p:nvSpPr>
        <p:spPr>
          <a:xfrm>
            <a:off x="7165239" y="5202660"/>
            <a:ext cx="3243108" cy="646331"/>
          </a:xfrm>
          <a:prstGeom prst="rect">
            <a:avLst/>
          </a:prstGeom>
          <a:noFill/>
        </p:spPr>
        <p:txBody>
          <a:bodyPr wrap="square" rtlCol="0">
            <a:spAutoFit/>
          </a:bodyPr>
          <a:lstStyle/>
          <a:p>
            <a:r>
              <a:rPr lang="en-US" b="1" dirty="0" smtClean="0">
                <a:solidFill>
                  <a:srgbClr val="00B0F0"/>
                </a:solidFill>
                <a:latin typeface="MS Reference Sans Serif" charset="0"/>
                <a:ea typeface="MS Reference Sans Serif" charset="0"/>
                <a:cs typeface="MS Reference Sans Serif" charset="0"/>
              </a:rPr>
              <a:t>Brown, 1954;</a:t>
            </a:r>
          </a:p>
          <a:p>
            <a:r>
              <a:rPr lang="en-US" b="1" dirty="0" smtClean="0">
                <a:solidFill>
                  <a:srgbClr val="00B0F0"/>
                </a:solidFill>
                <a:latin typeface="MS Reference Sans Serif" charset="0"/>
                <a:ea typeface="MS Reference Sans Serif" charset="0"/>
                <a:cs typeface="MS Reference Sans Serif" charset="0"/>
              </a:rPr>
              <a:t>Schaller &amp; </a:t>
            </a:r>
            <a:r>
              <a:rPr lang="en-US" b="1" dirty="0" err="1" smtClean="0">
                <a:solidFill>
                  <a:srgbClr val="00B0F0"/>
                </a:solidFill>
                <a:latin typeface="MS Reference Sans Serif" charset="0"/>
                <a:ea typeface="MS Reference Sans Serif" charset="0"/>
                <a:cs typeface="MS Reference Sans Serif" charset="0"/>
              </a:rPr>
              <a:t>Neuberg</a:t>
            </a:r>
            <a:r>
              <a:rPr lang="en-US" b="1" dirty="0" smtClean="0">
                <a:solidFill>
                  <a:srgbClr val="00B0F0"/>
                </a:solidFill>
                <a:latin typeface="MS Reference Sans Serif" charset="0"/>
                <a:ea typeface="MS Reference Sans Serif" charset="0"/>
                <a:cs typeface="MS Reference Sans Serif" charset="0"/>
              </a:rPr>
              <a:t>, 2012</a:t>
            </a:r>
            <a:endParaRPr lang="en-US" b="1" dirty="0">
              <a:solidFill>
                <a:schemeClr val="bg1"/>
              </a:solidFill>
              <a:latin typeface="MS Reference Sans Serif" charset="0"/>
              <a:ea typeface="MS Reference Sans Serif" charset="0"/>
              <a:cs typeface="MS Reference Sans Serif" charset="0"/>
            </a:endParaRPr>
          </a:p>
        </p:txBody>
      </p:sp>
      <p:sp>
        <p:nvSpPr>
          <p:cNvPr id="11" name="Rectangle 10"/>
          <p:cNvSpPr/>
          <p:nvPr/>
        </p:nvSpPr>
        <p:spPr>
          <a:xfrm>
            <a:off x="7165239" y="4371663"/>
            <a:ext cx="4226479" cy="830997"/>
          </a:xfrm>
          <a:prstGeom prst="rect">
            <a:avLst/>
          </a:prstGeom>
        </p:spPr>
        <p:txBody>
          <a:bodyPr wrap="square">
            <a:spAutoFit/>
          </a:bodyPr>
          <a:lstStyle/>
          <a:p>
            <a:r>
              <a:rPr lang="en-US" sz="2400" b="1" dirty="0" smtClean="0">
                <a:latin typeface="MS Reference Sans Serif" charset="0"/>
                <a:ea typeface="MS Reference Sans Serif" charset="0"/>
                <a:cs typeface="MS Reference Sans Serif" charset="0"/>
              </a:rPr>
              <a:t>Oysters use the lunar cycle </a:t>
            </a:r>
            <a:r>
              <a:rPr lang="en-US" sz="2400" b="1" smtClean="0">
                <a:latin typeface="MS Reference Sans Serif" charset="0"/>
                <a:ea typeface="MS Reference Sans Serif" charset="0"/>
                <a:cs typeface="MS Reference Sans Serif" charset="0"/>
              </a:rPr>
              <a:t>to predict high tide</a:t>
            </a:r>
            <a:endParaRPr lang="en-US" sz="2400" dirty="0"/>
          </a:p>
        </p:txBody>
      </p:sp>
    </p:spTree>
    <p:extLst>
      <p:ext uri="{BB962C8B-B14F-4D97-AF65-F5344CB8AC3E}">
        <p14:creationId xmlns:p14="http://schemas.microsoft.com/office/powerpoint/2010/main" val="143712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S Reference Sans Serif" charset="0"/>
                <a:ea typeface="MS Reference Sans Serif" charset="0"/>
                <a:cs typeface="MS Reference Sans Serif" charset="0"/>
              </a:rPr>
              <a:t>Study 1: Image generation phase</a:t>
            </a:r>
            <a:endParaRPr lang="en-US"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normAutofit lnSpcReduction="10000"/>
          </a:bodyPr>
          <a:lstStyle/>
          <a:p>
            <a:r>
              <a:rPr lang="en-US" dirty="0" smtClean="0">
                <a:latin typeface="MS Reference Sans Serif" charset="0"/>
                <a:ea typeface="MS Reference Sans Serif" charset="0"/>
                <a:cs typeface="MS Reference Sans Serif" charset="0"/>
              </a:rPr>
              <a:t>Not pre-registered</a:t>
            </a:r>
          </a:p>
          <a:p>
            <a:r>
              <a:rPr lang="en-US" dirty="0" smtClean="0">
                <a:latin typeface="MS Reference Sans Serif" charset="0"/>
                <a:ea typeface="MS Reference Sans Serif" charset="0"/>
                <a:cs typeface="MS Reference Sans Serif" charset="0"/>
              </a:rPr>
              <a:t>94 Michigan undergraduates completed 400 trials of </a:t>
            </a:r>
            <a:r>
              <a:rPr lang="en-US" u="sng" dirty="0" smtClean="0">
                <a:solidFill>
                  <a:srgbClr val="EA484B"/>
                </a:solidFill>
                <a:latin typeface="MS Reference Sans Serif" charset="0"/>
                <a:ea typeface="MS Reference Sans Serif" charset="0"/>
                <a:cs typeface="MS Reference Sans Serif" charset="0"/>
              </a:rPr>
              <a:t>germy</a:t>
            </a:r>
            <a:r>
              <a:rPr lang="en-US" dirty="0" smtClean="0">
                <a:latin typeface="MS Reference Sans Serif" charset="0"/>
                <a:ea typeface="MS Reference Sans Serif" charset="0"/>
                <a:cs typeface="MS Reference Sans Serif" charset="0"/>
              </a:rPr>
              <a:t> reverse correlation task</a:t>
            </a:r>
          </a:p>
          <a:p>
            <a:r>
              <a:rPr lang="en-US" dirty="0" smtClean="0">
                <a:latin typeface="MS Reference Sans Serif" charset="0"/>
                <a:ea typeface="MS Reference Sans Serif" charset="0"/>
                <a:cs typeface="MS Reference Sans Serif" charset="0"/>
              </a:rPr>
              <a:t>Individual difference measures</a:t>
            </a:r>
          </a:p>
          <a:p>
            <a:pPr lvl="1"/>
            <a:r>
              <a:rPr lang="en-US" dirty="0" smtClean="0">
                <a:latin typeface="MS Reference Sans Serif" charset="0"/>
                <a:ea typeface="MS Reference Sans Serif" charset="0"/>
                <a:cs typeface="MS Reference Sans Serif" charset="0"/>
              </a:rPr>
              <a:t>Perceived Vulnerability to </a:t>
            </a:r>
            <a:r>
              <a:rPr lang="en-US" dirty="0">
                <a:latin typeface="MS Reference Sans Serif" charset="0"/>
                <a:ea typeface="MS Reference Sans Serif" charset="0"/>
                <a:cs typeface="MS Reference Sans Serif" charset="0"/>
              </a:rPr>
              <a:t>Disease Questionnaire (</a:t>
            </a:r>
            <a:r>
              <a:rPr lang="en-US" dirty="0">
                <a:solidFill>
                  <a:srgbClr val="00B0F0"/>
                </a:solidFill>
                <a:latin typeface="MS Reference Sans Serif" charset="0"/>
                <a:ea typeface="MS Reference Sans Serif" charset="0"/>
                <a:cs typeface="MS Reference Sans Serif" charset="0"/>
              </a:rPr>
              <a:t>Duncan, Schaller, &amp; Park, </a:t>
            </a:r>
            <a:r>
              <a:rPr lang="en-US" dirty="0" smtClean="0">
                <a:solidFill>
                  <a:srgbClr val="00B0F0"/>
                </a:solidFill>
                <a:latin typeface="MS Reference Sans Serif" charset="0"/>
                <a:ea typeface="MS Reference Sans Serif" charset="0"/>
                <a:cs typeface="MS Reference Sans Serif" charset="0"/>
              </a:rPr>
              <a:t>2009</a:t>
            </a:r>
            <a:r>
              <a:rPr lang="en-US" dirty="0" smtClean="0">
                <a:latin typeface="MS Reference Sans Serif" charset="0"/>
                <a:ea typeface="MS Reference Sans Serif" charset="0"/>
                <a:cs typeface="MS Reference Sans Serif" charset="0"/>
              </a:rPr>
              <a:t>)</a:t>
            </a:r>
          </a:p>
          <a:p>
            <a:pPr lvl="1"/>
            <a:r>
              <a:rPr lang="en-US" dirty="0" smtClean="0">
                <a:latin typeface="MS Reference Sans Serif" charset="0"/>
                <a:ea typeface="MS Reference Sans Serif" charset="0"/>
                <a:cs typeface="MS Reference Sans Serif" charset="0"/>
              </a:rPr>
              <a:t>Belief in a </a:t>
            </a:r>
            <a:r>
              <a:rPr lang="en-US" dirty="0">
                <a:latin typeface="MS Reference Sans Serif" charset="0"/>
                <a:ea typeface="MS Reference Sans Serif" charset="0"/>
                <a:cs typeface="MS Reference Sans Serif" charset="0"/>
              </a:rPr>
              <a:t>Dangerous World (</a:t>
            </a:r>
            <a:r>
              <a:rPr lang="en-US" dirty="0" err="1">
                <a:solidFill>
                  <a:srgbClr val="00B0F0"/>
                </a:solidFill>
                <a:latin typeface="MS Reference Sans Serif" charset="0"/>
                <a:ea typeface="MS Reference Sans Serif" charset="0"/>
                <a:cs typeface="MS Reference Sans Serif" charset="0"/>
              </a:rPr>
              <a:t>Altemeyer</a:t>
            </a:r>
            <a:r>
              <a:rPr lang="en-US" dirty="0">
                <a:solidFill>
                  <a:srgbClr val="00B0F0"/>
                </a:solidFill>
                <a:latin typeface="MS Reference Sans Serif" charset="0"/>
                <a:ea typeface="MS Reference Sans Serif" charset="0"/>
                <a:cs typeface="MS Reference Sans Serif" charset="0"/>
              </a:rPr>
              <a:t>, </a:t>
            </a:r>
            <a:r>
              <a:rPr lang="en-US" dirty="0" smtClean="0">
                <a:solidFill>
                  <a:srgbClr val="00B0F0"/>
                </a:solidFill>
                <a:latin typeface="MS Reference Sans Serif" charset="0"/>
                <a:ea typeface="MS Reference Sans Serif" charset="0"/>
                <a:cs typeface="MS Reference Sans Serif" charset="0"/>
              </a:rPr>
              <a:t>1988</a:t>
            </a:r>
            <a:r>
              <a:rPr lang="en-US" dirty="0" smtClean="0">
                <a:latin typeface="MS Reference Sans Serif" charset="0"/>
                <a:ea typeface="MS Reference Sans Serif" charset="0"/>
                <a:cs typeface="MS Reference Sans Serif" charset="0"/>
              </a:rPr>
              <a:t>)</a:t>
            </a:r>
          </a:p>
          <a:p>
            <a:pPr lvl="1"/>
            <a:r>
              <a:rPr lang="en-US" dirty="0" smtClean="0">
                <a:latin typeface="MS Reference Sans Serif" charset="0"/>
                <a:ea typeface="MS Reference Sans Serif" charset="0"/>
                <a:cs typeface="MS Reference Sans Serif" charset="0"/>
              </a:rPr>
              <a:t>Three Domain </a:t>
            </a:r>
            <a:r>
              <a:rPr lang="en-US" dirty="0">
                <a:latin typeface="MS Reference Sans Serif" charset="0"/>
                <a:ea typeface="MS Reference Sans Serif" charset="0"/>
                <a:cs typeface="MS Reference Sans Serif" charset="0"/>
              </a:rPr>
              <a:t>Disgust Scale (</a:t>
            </a:r>
            <a:r>
              <a:rPr lang="en-US" dirty="0" err="1">
                <a:solidFill>
                  <a:srgbClr val="00B0F0"/>
                </a:solidFill>
                <a:latin typeface="MS Reference Sans Serif" charset="0"/>
                <a:ea typeface="MS Reference Sans Serif" charset="0"/>
                <a:cs typeface="MS Reference Sans Serif" charset="0"/>
              </a:rPr>
              <a:t>Tybur</a:t>
            </a:r>
            <a:r>
              <a:rPr lang="en-US" dirty="0">
                <a:solidFill>
                  <a:srgbClr val="00B0F0"/>
                </a:solidFill>
                <a:latin typeface="MS Reference Sans Serif" charset="0"/>
                <a:ea typeface="MS Reference Sans Serif" charset="0"/>
                <a:cs typeface="MS Reference Sans Serif" charset="0"/>
              </a:rPr>
              <a:t>, Lieberman, &amp; </a:t>
            </a:r>
            <a:r>
              <a:rPr lang="en-US" dirty="0" err="1">
                <a:solidFill>
                  <a:srgbClr val="00B0F0"/>
                </a:solidFill>
                <a:latin typeface="MS Reference Sans Serif" charset="0"/>
                <a:ea typeface="MS Reference Sans Serif" charset="0"/>
                <a:cs typeface="MS Reference Sans Serif" charset="0"/>
              </a:rPr>
              <a:t>Griskevicius</a:t>
            </a:r>
            <a:r>
              <a:rPr lang="en-US" dirty="0">
                <a:solidFill>
                  <a:srgbClr val="00B0F0"/>
                </a:solidFill>
                <a:latin typeface="MS Reference Sans Serif" charset="0"/>
                <a:ea typeface="MS Reference Sans Serif" charset="0"/>
                <a:cs typeface="MS Reference Sans Serif" charset="0"/>
              </a:rPr>
              <a:t>, 2009</a:t>
            </a:r>
            <a:r>
              <a:rPr lang="en-US" dirty="0" smtClean="0">
                <a:latin typeface="MS Reference Sans Serif" charset="0"/>
                <a:ea typeface="MS Reference Sans Serif" charset="0"/>
                <a:cs typeface="MS Reference Sans Serif" charset="0"/>
              </a:rPr>
              <a:t>)</a:t>
            </a:r>
          </a:p>
          <a:p>
            <a:r>
              <a:rPr lang="en-US" dirty="0" smtClean="0">
                <a:latin typeface="MS Reference Sans Serif" charset="0"/>
                <a:ea typeface="MS Reference Sans Serif" charset="0"/>
                <a:cs typeface="MS Reference Sans Serif" charset="0"/>
              </a:rPr>
              <a:t>Included </a:t>
            </a:r>
            <a:r>
              <a:rPr lang="en-US" dirty="0">
                <a:latin typeface="MS Reference Sans Serif" charset="0"/>
                <a:ea typeface="MS Reference Sans Serif" charset="0"/>
                <a:cs typeface="MS Reference Sans Serif" charset="0"/>
              </a:rPr>
              <a:t>all who completed the </a:t>
            </a:r>
            <a:r>
              <a:rPr lang="en-US" dirty="0" smtClean="0">
                <a:latin typeface="MS Reference Sans Serif" charset="0"/>
                <a:ea typeface="MS Reference Sans Serif" charset="0"/>
                <a:cs typeface="MS Reference Sans Serif" charset="0"/>
              </a:rPr>
              <a:t>study</a:t>
            </a:r>
          </a:p>
          <a:p>
            <a:pPr marL="228600" lvl="1">
              <a:spcBef>
                <a:spcPts val="1000"/>
              </a:spcBef>
            </a:pPr>
            <a:r>
              <a:rPr lang="en-US" dirty="0">
                <a:latin typeface="MS Reference Sans Serif" charset="0"/>
                <a:ea typeface="MS Reference Sans Serif" charset="0"/>
                <a:cs typeface="MS Reference Sans Serif" charset="0"/>
              </a:rPr>
              <a:t>80% power to detect r = .</a:t>
            </a:r>
            <a:r>
              <a:rPr lang="en-US" dirty="0" smtClean="0">
                <a:latin typeface="MS Reference Sans Serif" charset="0"/>
                <a:ea typeface="MS Reference Sans Serif" charset="0"/>
                <a:cs typeface="MS Reference Sans Serif" charset="0"/>
              </a:rPr>
              <a:t>28</a:t>
            </a:r>
            <a:endParaRPr lang="en-US" dirty="0">
              <a:latin typeface="MS Reference Sans Serif" charset="0"/>
              <a:ea typeface="MS Reference Sans Serif" charset="0"/>
              <a:cs typeface="MS Reference Sans Serif" charset="0"/>
            </a:endParaRPr>
          </a:p>
          <a:p>
            <a:pPr lvl="1"/>
            <a:endParaRPr lang="en-US" dirty="0" smtClean="0">
              <a:latin typeface="MS Reference Sans Serif" charset="0"/>
              <a:ea typeface="MS Reference Sans Serif" charset="0"/>
              <a:cs typeface="MS Reference Sans Serif" charset="0"/>
            </a:endParaRPr>
          </a:p>
          <a:p>
            <a:endParaRPr lang="en-US" dirty="0" smtClean="0">
              <a:latin typeface="MS Reference Sans Serif" charset="0"/>
              <a:ea typeface="MS Reference Sans Serif" charset="0"/>
              <a:cs typeface="MS Reference Sans Serif" charset="0"/>
            </a:endParaRPr>
          </a:p>
          <a:p>
            <a:endParaRPr lang="en-US"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58098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640" y="1600200"/>
            <a:ext cx="3657600" cy="3657600"/>
          </a:xfrm>
          <a:prstGeom prst="rect">
            <a:avLst/>
          </a:prstGeom>
          <a:ln w="76200">
            <a:solidFill>
              <a:srgbClr val="ABD9E9"/>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473" y="1600200"/>
            <a:ext cx="3657600" cy="3657600"/>
          </a:xfrm>
          <a:prstGeom prst="rect">
            <a:avLst/>
          </a:prstGeom>
          <a:ln w="76200">
            <a:solidFill>
              <a:srgbClr val="EA484B"/>
            </a:solidFill>
          </a:ln>
        </p:spPr>
      </p:pic>
      <p:sp>
        <p:nvSpPr>
          <p:cNvPr id="4" name="TextBox 3"/>
          <p:cNvSpPr txBox="1"/>
          <p:nvPr/>
        </p:nvSpPr>
        <p:spPr>
          <a:xfrm>
            <a:off x="2019766" y="893725"/>
            <a:ext cx="2529347" cy="584775"/>
          </a:xfrm>
          <a:prstGeom prst="rect">
            <a:avLst/>
          </a:prstGeom>
          <a:noFill/>
        </p:spPr>
        <p:txBody>
          <a:bodyPr wrap="none" rtlCol="0">
            <a:spAutoFit/>
          </a:bodyPr>
          <a:lstStyle/>
          <a:p>
            <a:r>
              <a:rPr lang="en-US" sz="3200" b="1" dirty="0">
                <a:latin typeface="MS Reference Sans Serif" charset="0"/>
                <a:ea typeface="MS Reference Sans Serif" charset="0"/>
                <a:cs typeface="MS Reference Sans Serif" charset="0"/>
              </a:rPr>
              <a:t>a</a:t>
            </a:r>
            <a:r>
              <a:rPr lang="en-US" sz="3200" b="1" dirty="0" smtClean="0">
                <a:latin typeface="MS Reference Sans Serif" charset="0"/>
                <a:ea typeface="MS Reference Sans Serif" charset="0"/>
                <a:cs typeface="MS Reference Sans Serif" charset="0"/>
              </a:rPr>
              <a:t>nti-Germy</a:t>
            </a:r>
            <a:endParaRPr lang="en-US" sz="3200" b="1" dirty="0">
              <a:latin typeface="MS Reference Sans Serif" charset="0"/>
              <a:ea typeface="MS Reference Sans Serif" charset="0"/>
              <a:cs typeface="MS Reference Sans Serif" charset="0"/>
            </a:endParaRPr>
          </a:p>
        </p:txBody>
      </p:sp>
      <p:sp>
        <p:nvSpPr>
          <p:cNvPr id="5" name="TextBox 4"/>
          <p:cNvSpPr txBox="1"/>
          <p:nvPr/>
        </p:nvSpPr>
        <p:spPr>
          <a:xfrm>
            <a:off x="8084905" y="893724"/>
            <a:ext cx="1562735"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endParaRPr lang="en-US" sz="3200" b="1" dirty="0">
              <a:latin typeface="MS Reference Sans Serif" charset="0"/>
              <a:ea typeface="MS Reference Sans Serif" charset="0"/>
              <a:cs typeface="MS Reference Sans Serif" charset="0"/>
            </a:endParaRPr>
          </a:p>
        </p:txBody>
      </p:sp>
      <p:sp>
        <p:nvSpPr>
          <p:cNvPr id="6" name="Rectangle 5"/>
          <p:cNvSpPr/>
          <p:nvPr/>
        </p:nvSpPr>
        <p:spPr>
          <a:xfrm>
            <a:off x="2173018" y="5671887"/>
            <a:ext cx="7845964" cy="584775"/>
          </a:xfrm>
          <a:prstGeom prst="rect">
            <a:avLst/>
          </a:prstGeom>
        </p:spPr>
        <p:txBody>
          <a:bodyPr wrap="square">
            <a:spAutoFit/>
          </a:bodyPr>
          <a:lstStyle/>
          <a:p>
            <a:r>
              <a:rPr lang="en-US" sz="3200" b="1" dirty="0" smtClean="0">
                <a:latin typeface="MS Reference Sans Serif" charset="0"/>
                <a:ea typeface="MS Reference Sans Serif" charset="0"/>
                <a:cs typeface="MS Reference Sans Serif" charset="0"/>
              </a:rPr>
              <a:t>Generated using </a:t>
            </a:r>
            <a:r>
              <a:rPr lang="en-US" sz="3200" b="1" i="1" dirty="0" err="1" smtClean="0">
                <a:latin typeface="MS Reference Sans Serif" charset="0"/>
                <a:ea typeface="MS Reference Sans Serif" charset="0"/>
                <a:cs typeface="MS Reference Sans Serif" charset="0"/>
              </a:rPr>
              <a:t>rcicr</a:t>
            </a:r>
            <a:r>
              <a:rPr lang="en-US" sz="3200" b="1" dirty="0" smtClean="0">
                <a:latin typeface="MS Reference Sans Serif" charset="0"/>
                <a:ea typeface="MS Reference Sans Serif" charset="0"/>
                <a:cs typeface="MS Reference Sans Serif" charset="0"/>
              </a:rPr>
              <a:t> (</a:t>
            </a:r>
            <a:r>
              <a:rPr lang="en-US" sz="3200" b="1" dirty="0" err="1" smtClean="0">
                <a:solidFill>
                  <a:srgbClr val="00B0F0"/>
                </a:solidFill>
                <a:latin typeface="MS Reference Sans Serif" charset="0"/>
                <a:ea typeface="MS Reference Sans Serif" charset="0"/>
                <a:cs typeface="MS Reference Sans Serif" charset="0"/>
              </a:rPr>
              <a:t>Dotsch</a:t>
            </a:r>
            <a:r>
              <a:rPr lang="en-US" sz="3200" b="1" dirty="0" smtClean="0">
                <a:solidFill>
                  <a:srgbClr val="00B0F0"/>
                </a:solidFill>
                <a:latin typeface="MS Reference Sans Serif" charset="0"/>
                <a:ea typeface="MS Reference Sans Serif" charset="0"/>
                <a:cs typeface="MS Reference Sans Serif" charset="0"/>
              </a:rPr>
              <a:t>, 2016</a:t>
            </a:r>
            <a:r>
              <a:rPr lang="en-US" sz="3200" b="1" dirty="0" smtClean="0">
                <a:latin typeface="MS Reference Sans Serif" charset="0"/>
                <a:ea typeface="MS Reference Sans Serif" charset="0"/>
                <a:cs typeface="MS Reference Sans Serif" charset="0"/>
              </a:rPr>
              <a:t>) </a:t>
            </a:r>
            <a:endParaRPr lang="en-US" sz="3200" b="1" dirty="0">
              <a:latin typeface="MS Reference Sans Serif" charset="0"/>
              <a:ea typeface="MS Reference Sans Serif" charset="0"/>
              <a:cs typeface="MS Reference Sans Serif" charset="0"/>
            </a:endParaRPr>
          </a:p>
        </p:txBody>
      </p:sp>
      <p:sp>
        <p:nvSpPr>
          <p:cNvPr id="7" name="TextBox 6"/>
          <p:cNvSpPr txBox="1"/>
          <p:nvPr/>
        </p:nvSpPr>
        <p:spPr>
          <a:xfrm>
            <a:off x="4210836" y="6332195"/>
            <a:ext cx="3770328" cy="338554"/>
          </a:xfrm>
          <a:prstGeom prst="rect">
            <a:avLst/>
          </a:prstGeom>
          <a:noFill/>
        </p:spPr>
        <p:txBody>
          <a:bodyPr wrap="none" rtlCol="0">
            <a:spAutoFit/>
          </a:bodyPr>
          <a:lstStyle/>
          <a:p>
            <a:r>
              <a:rPr lang="en-US" sz="1600" b="1" dirty="0" smtClean="0">
                <a:latin typeface="MS Reference Sans Serif" charset="0"/>
                <a:ea typeface="MS Reference Sans Serif" charset="0"/>
                <a:cs typeface="MS Reference Sans Serif" charset="0"/>
              </a:rPr>
              <a:t>Michigan undergraduates (N = 94)</a:t>
            </a:r>
          </a:p>
        </p:txBody>
      </p:sp>
    </p:spTree>
    <p:extLst>
      <p:ext uri="{BB962C8B-B14F-4D97-AF65-F5344CB8AC3E}">
        <p14:creationId xmlns:p14="http://schemas.microsoft.com/office/powerpoint/2010/main" val="213422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S Reference Sans Serif" charset="0"/>
                <a:ea typeface="MS Reference Sans Serif" charset="0"/>
                <a:cs typeface="MS Reference Sans Serif" charset="0"/>
              </a:rPr>
              <a:t>Study 1: Image rating phase</a:t>
            </a:r>
            <a:endParaRPr lang="en-US"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lstStyle/>
          <a:p>
            <a:r>
              <a:rPr lang="en-US" dirty="0" smtClean="0">
                <a:latin typeface="MS Reference Sans Serif" charset="0"/>
                <a:ea typeface="MS Reference Sans Serif" charset="0"/>
                <a:cs typeface="MS Reference Sans Serif" charset="0"/>
              </a:rPr>
              <a:t>Pre-registered (</a:t>
            </a:r>
            <a:r>
              <a:rPr lang="en-US" dirty="0" err="1" smtClean="0">
                <a:solidFill>
                  <a:srgbClr val="FFC000"/>
                </a:solidFill>
                <a:latin typeface="MS Reference Sans Serif" charset="0"/>
                <a:ea typeface="MS Reference Sans Serif" charset="0"/>
                <a:cs typeface="MS Reference Sans Serif" charset="0"/>
              </a:rPr>
              <a:t>aspredicted.org</a:t>
            </a:r>
            <a:r>
              <a:rPr lang="en-US" dirty="0" smtClean="0">
                <a:latin typeface="MS Reference Sans Serif" charset="0"/>
                <a:ea typeface="MS Reference Sans Serif" charset="0"/>
                <a:cs typeface="MS Reference Sans Serif" charset="0"/>
              </a:rPr>
              <a:t>)</a:t>
            </a:r>
          </a:p>
          <a:p>
            <a:r>
              <a:rPr lang="en-US" dirty="0" err="1" smtClean="0">
                <a:latin typeface="MS Reference Sans Serif" charset="0"/>
                <a:ea typeface="MS Reference Sans Serif" charset="0"/>
                <a:cs typeface="MS Reference Sans Serif" charset="0"/>
              </a:rPr>
              <a:t>TurkPrime</a:t>
            </a:r>
            <a:r>
              <a:rPr lang="en-US" dirty="0">
                <a:latin typeface="MS Reference Sans Serif" charset="0"/>
                <a:ea typeface="MS Reference Sans Serif" charset="0"/>
                <a:cs typeface="MS Reference Sans Serif" charset="0"/>
              </a:rPr>
              <a:t> </a:t>
            </a:r>
            <a:r>
              <a:rPr lang="en-US" dirty="0" smtClean="0">
                <a:latin typeface="MS Reference Sans Serif" charset="0"/>
                <a:ea typeface="MS Reference Sans Serif" charset="0"/>
                <a:cs typeface="MS Reference Sans Serif" charset="0"/>
              </a:rPr>
              <a:t>(</a:t>
            </a:r>
            <a:r>
              <a:rPr lang="en-US" dirty="0" err="1" smtClean="0">
                <a:solidFill>
                  <a:srgbClr val="00B0F0"/>
                </a:solidFill>
                <a:latin typeface="MS Reference Sans Serif" charset="0"/>
                <a:ea typeface="MS Reference Sans Serif" charset="0"/>
                <a:cs typeface="MS Reference Sans Serif" charset="0"/>
              </a:rPr>
              <a:t>Litman</a:t>
            </a:r>
            <a:r>
              <a:rPr lang="en-US" dirty="0">
                <a:solidFill>
                  <a:srgbClr val="00B0F0"/>
                </a:solidFill>
                <a:latin typeface="MS Reference Sans Serif" charset="0"/>
                <a:ea typeface="MS Reference Sans Serif" charset="0"/>
                <a:cs typeface="MS Reference Sans Serif" charset="0"/>
              </a:rPr>
              <a:t>, Robinson, &amp; </a:t>
            </a:r>
            <a:r>
              <a:rPr lang="en-US" dirty="0" err="1">
                <a:solidFill>
                  <a:srgbClr val="00B0F0"/>
                </a:solidFill>
                <a:latin typeface="MS Reference Sans Serif" charset="0"/>
                <a:ea typeface="MS Reference Sans Serif" charset="0"/>
                <a:cs typeface="MS Reference Sans Serif" charset="0"/>
              </a:rPr>
              <a:t>Abberbock</a:t>
            </a:r>
            <a:r>
              <a:rPr lang="en-US" dirty="0">
                <a:solidFill>
                  <a:srgbClr val="00B0F0"/>
                </a:solidFill>
                <a:latin typeface="MS Reference Sans Serif" charset="0"/>
                <a:ea typeface="MS Reference Sans Serif" charset="0"/>
                <a:cs typeface="MS Reference Sans Serif" charset="0"/>
              </a:rPr>
              <a:t>, </a:t>
            </a:r>
            <a:r>
              <a:rPr lang="en-US" dirty="0" smtClean="0">
                <a:solidFill>
                  <a:srgbClr val="00B0F0"/>
                </a:solidFill>
                <a:latin typeface="MS Reference Sans Serif" charset="0"/>
                <a:ea typeface="MS Reference Sans Serif" charset="0"/>
                <a:cs typeface="MS Reference Sans Serif" charset="0"/>
              </a:rPr>
              <a:t>2016</a:t>
            </a:r>
            <a:r>
              <a:rPr lang="en-US" dirty="0" smtClean="0">
                <a:latin typeface="MS Reference Sans Serif" charset="0"/>
                <a:ea typeface="MS Reference Sans Serif" charset="0"/>
                <a:cs typeface="MS Reference Sans Serif" charset="0"/>
              </a:rPr>
              <a:t>)</a:t>
            </a:r>
          </a:p>
          <a:p>
            <a:r>
              <a:rPr lang="en-US" dirty="0" smtClean="0">
                <a:latin typeface="MS Reference Sans Serif" charset="0"/>
                <a:ea typeface="MS Reference Sans Serif" charset="0"/>
                <a:cs typeface="MS Reference Sans Serif" charset="0"/>
              </a:rPr>
              <a:t>Randomly assigned to rate one face set</a:t>
            </a:r>
          </a:p>
          <a:p>
            <a:pPr lvl="1"/>
            <a:r>
              <a:rPr lang="en-US" dirty="0" smtClean="0">
                <a:latin typeface="MS Reference Sans Serif" charset="0"/>
                <a:ea typeface="MS Reference Sans Serif" charset="0"/>
                <a:cs typeface="MS Reference Sans Serif" charset="0"/>
              </a:rPr>
              <a:t>138 (23 excluded) rated the </a:t>
            </a:r>
            <a:r>
              <a:rPr lang="en-US" b="1" u="sng" dirty="0" smtClean="0">
                <a:solidFill>
                  <a:srgbClr val="ABD9E9"/>
                </a:solidFill>
                <a:latin typeface="MS Reference Sans Serif" charset="0"/>
                <a:ea typeface="MS Reference Sans Serif" charset="0"/>
                <a:cs typeface="MS Reference Sans Serif" charset="0"/>
              </a:rPr>
              <a:t>anti-Germy</a:t>
            </a:r>
            <a:r>
              <a:rPr lang="en-US" dirty="0" smtClean="0">
                <a:latin typeface="MS Reference Sans Serif" charset="0"/>
                <a:ea typeface="MS Reference Sans Serif" charset="0"/>
                <a:cs typeface="MS Reference Sans Serif" charset="0"/>
              </a:rPr>
              <a:t> faces</a:t>
            </a:r>
          </a:p>
          <a:p>
            <a:pPr lvl="1"/>
            <a:r>
              <a:rPr lang="en-US" dirty="0" smtClean="0">
                <a:latin typeface="MS Reference Sans Serif" charset="0"/>
                <a:ea typeface="MS Reference Sans Serif" charset="0"/>
                <a:cs typeface="MS Reference Sans Serif" charset="0"/>
              </a:rPr>
              <a:t>133 (37 excluded) rated the </a:t>
            </a:r>
            <a:r>
              <a:rPr lang="en-US" b="1" u="sng" dirty="0" smtClean="0">
                <a:solidFill>
                  <a:srgbClr val="EA484B"/>
                </a:solidFill>
                <a:latin typeface="MS Reference Sans Serif" charset="0"/>
                <a:ea typeface="MS Reference Sans Serif" charset="0"/>
                <a:cs typeface="MS Reference Sans Serif" charset="0"/>
              </a:rPr>
              <a:t>Germy</a:t>
            </a:r>
            <a:r>
              <a:rPr lang="en-US" dirty="0" smtClean="0">
                <a:latin typeface="MS Reference Sans Serif" charset="0"/>
                <a:ea typeface="MS Reference Sans Serif" charset="0"/>
                <a:cs typeface="MS Reference Sans Serif" charset="0"/>
              </a:rPr>
              <a:t> faces</a:t>
            </a:r>
          </a:p>
          <a:p>
            <a:pPr lvl="1"/>
            <a:r>
              <a:rPr lang="en-US" dirty="0" smtClean="0">
                <a:latin typeface="MS Reference Sans Serif" charset="0"/>
                <a:ea typeface="MS Reference Sans Serif" charset="0"/>
                <a:cs typeface="MS Reference Sans Serif" charset="0"/>
              </a:rPr>
              <a:t>80% power to detect d = .34</a:t>
            </a:r>
          </a:p>
          <a:p>
            <a:r>
              <a:rPr lang="en-US" dirty="0">
                <a:latin typeface="MS Reference Sans Serif" charset="0"/>
                <a:ea typeface="MS Reference Sans Serif" charset="0"/>
                <a:cs typeface="MS Reference Sans Serif" charset="0"/>
              </a:rPr>
              <a:t>Inclusion</a:t>
            </a:r>
          </a:p>
          <a:p>
            <a:pPr lvl="1"/>
            <a:r>
              <a:rPr lang="en-US" dirty="0">
                <a:latin typeface="MS Reference Sans Serif" charset="0"/>
                <a:ea typeface="MS Reference Sans Serif" charset="0"/>
                <a:cs typeface="MS Reference Sans Serif" charset="0"/>
              </a:rPr>
              <a:t>completed survey</a:t>
            </a:r>
          </a:p>
          <a:p>
            <a:pPr lvl="1"/>
            <a:r>
              <a:rPr lang="en-US" dirty="0">
                <a:latin typeface="MS Reference Sans Serif" charset="0"/>
                <a:ea typeface="MS Reference Sans Serif" charset="0"/>
                <a:cs typeface="MS Reference Sans Serif" charset="0"/>
              </a:rPr>
              <a:t>wrote, "I read and understand these trait definitions</a:t>
            </a:r>
            <a:r>
              <a:rPr lang="en-US" dirty="0" smtClean="0">
                <a:latin typeface="MS Reference Sans Serif" charset="0"/>
                <a:ea typeface="MS Reference Sans Serif" charset="0"/>
                <a:cs typeface="MS Reference Sans Serif" charset="0"/>
              </a:rPr>
              <a:t>.” (</a:t>
            </a:r>
            <a:r>
              <a:rPr lang="en-US" dirty="0" smtClean="0">
                <a:solidFill>
                  <a:srgbClr val="00B0F0"/>
                </a:solidFill>
                <a:latin typeface="MS Reference Sans Serif" charset="0"/>
                <a:ea typeface="MS Reference Sans Serif" charset="0"/>
                <a:cs typeface="MS Reference Sans Serif" charset="0"/>
              </a:rPr>
              <a:t>Hauser &amp; Schwarz, 2015</a:t>
            </a:r>
            <a:r>
              <a:rPr lang="en-US" dirty="0" smtClean="0">
                <a:latin typeface="MS Reference Sans Serif" charset="0"/>
                <a:ea typeface="MS Reference Sans Serif" charset="0"/>
                <a:cs typeface="MS Reference Sans Serif" charset="0"/>
              </a:rPr>
              <a:t>)</a:t>
            </a:r>
            <a:endParaRPr lang="en-US" dirty="0">
              <a:latin typeface="MS Reference Sans Serif" charset="0"/>
              <a:ea typeface="MS Reference Sans Serif" charset="0"/>
              <a:cs typeface="MS Reference Sans Serif" charset="0"/>
            </a:endParaRPr>
          </a:p>
          <a:p>
            <a:endParaRPr lang="en-US" dirty="0" smtClean="0">
              <a:latin typeface="MS Reference Sans Serif" charset="0"/>
              <a:ea typeface="MS Reference Sans Serif" charset="0"/>
              <a:cs typeface="MS Reference Sans Serif" charset="0"/>
            </a:endParaRPr>
          </a:p>
          <a:p>
            <a:endParaRPr lang="en-US" dirty="0" smtClean="0">
              <a:latin typeface="MS Reference Sans Serif" charset="0"/>
              <a:ea typeface="MS Reference Sans Serif" charset="0"/>
              <a:cs typeface="MS Reference Sans Serif" charset="0"/>
            </a:endParaRPr>
          </a:p>
          <a:p>
            <a:endParaRPr lang="en-US"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9129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S Reference Sans Serif" charset="0"/>
                <a:ea typeface="MS Reference Sans Serif" charset="0"/>
                <a:cs typeface="MS Reference Sans Serif" charset="0"/>
              </a:rPr>
              <a:t>Study 1: Image ratings phase</a:t>
            </a:r>
          </a:p>
        </p:txBody>
      </p:sp>
      <p:sp>
        <p:nvSpPr>
          <p:cNvPr id="3" name="Text Placeholder 2"/>
          <p:cNvSpPr>
            <a:spLocks noGrp="1"/>
          </p:cNvSpPr>
          <p:nvPr>
            <p:ph type="body" idx="1"/>
          </p:nvPr>
        </p:nvSpPr>
        <p:spPr/>
        <p:txBody>
          <a:bodyPr>
            <a:normAutofit fontScale="92500"/>
          </a:bodyPr>
          <a:lstStyle/>
          <a:p>
            <a:r>
              <a:rPr lang="en-US" dirty="0" smtClean="0">
                <a:latin typeface="MS Reference Sans Serif" charset="0"/>
                <a:ea typeface="MS Reference Sans Serif" charset="0"/>
                <a:cs typeface="MS Reference Sans Serif" charset="0"/>
              </a:rPr>
              <a:t>Physical/external ratings</a:t>
            </a:r>
          </a:p>
          <a:p>
            <a:r>
              <a:rPr lang="en-US" dirty="0" smtClean="0">
                <a:solidFill>
                  <a:srgbClr val="FFFF00"/>
                </a:solidFill>
                <a:latin typeface="MS Reference Sans Serif" charset="0"/>
                <a:ea typeface="MS Reference Sans Serif" charset="0"/>
                <a:cs typeface="MS Reference Sans Serif" charset="0"/>
              </a:rPr>
              <a:t>0 = ‘Not at all’ to 8 = ‘Extremely’</a:t>
            </a:r>
            <a:endParaRPr lang="en-US" dirty="0">
              <a:solidFill>
                <a:srgbClr val="FFFF00"/>
              </a:solidFill>
              <a:latin typeface="MS Reference Sans Serif" charset="0"/>
              <a:ea typeface="MS Reference Sans Serif" charset="0"/>
              <a:cs typeface="MS Reference Sans Serif" charset="0"/>
            </a:endParaRPr>
          </a:p>
        </p:txBody>
      </p:sp>
      <p:sp>
        <p:nvSpPr>
          <p:cNvPr id="4" name="Content Placeholder 3"/>
          <p:cNvSpPr>
            <a:spLocks noGrp="1"/>
          </p:cNvSpPr>
          <p:nvPr>
            <p:ph sz="half" idx="2"/>
          </p:nvPr>
        </p:nvSpPr>
        <p:spPr/>
        <p:txBody>
          <a:bodyPr/>
          <a:lstStyle/>
          <a:p>
            <a:pPr marL="342900" indent="-342900">
              <a:buFont typeface="Arial" charset="0"/>
              <a:buChar char="•"/>
            </a:pPr>
            <a:r>
              <a:rPr lang="en-US" b="1" dirty="0" smtClean="0">
                <a:latin typeface="MS Reference Sans Serif" charset="0"/>
                <a:ea typeface="MS Reference Sans Serif" charset="0"/>
                <a:cs typeface="MS Reference Sans Serif" charset="0"/>
              </a:rPr>
              <a:t>Disfigured</a:t>
            </a:r>
            <a:endParaRPr lang="en-US" b="1" dirty="0">
              <a:latin typeface="MS Reference Sans Serif" charset="0"/>
              <a:ea typeface="MS Reference Sans Serif" charset="0"/>
              <a:cs typeface="MS Reference Sans Serif" charset="0"/>
            </a:endParaRPr>
          </a:p>
          <a:p>
            <a:pPr marL="342900" indent="-342900">
              <a:buFont typeface="Arial" charset="0"/>
              <a:buChar char="•"/>
            </a:pPr>
            <a:r>
              <a:rPr lang="en-US" b="1" dirty="0">
                <a:latin typeface="MS Reference Sans Serif" charset="0"/>
                <a:ea typeface="MS Reference Sans Serif" charset="0"/>
                <a:cs typeface="MS Reference Sans Serif" charset="0"/>
              </a:rPr>
              <a:t>Heavy</a:t>
            </a:r>
          </a:p>
          <a:p>
            <a:pPr marL="342900" indent="-342900">
              <a:buFont typeface="Arial" charset="0"/>
              <a:buChar char="•"/>
            </a:pPr>
            <a:r>
              <a:rPr lang="en-US" b="1" dirty="0">
                <a:latin typeface="MS Reference Sans Serif" charset="0"/>
                <a:ea typeface="MS Reference Sans Serif" charset="0"/>
                <a:cs typeface="MS Reference Sans Serif" charset="0"/>
              </a:rPr>
              <a:t>Old</a:t>
            </a:r>
          </a:p>
          <a:p>
            <a:pPr marL="342900" indent="-342900">
              <a:buFont typeface="Arial" charset="0"/>
              <a:buChar char="•"/>
            </a:pPr>
            <a:r>
              <a:rPr lang="en-US" b="1" dirty="0" smtClean="0">
                <a:latin typeface="MS Reference Sans Serif" charset="0"/>
                <a:ea typeface="MS Reference Sans Serif" charset="0"/>
                <a:cs typeface="MS Reference Sans Serif" charset="0"/>
              </a:rPr>
              <a:t>Foreign</a:t>
            </a:r>
            <a:endParaRPr lang="is-IS" b="1" dirty="0">
              <a:latin typeface="MS Reference Sans Serif" charset="0"/>
              <a:ea typeface="MS Reference Sans Serif" charset="0"/>
              <a:cs typeface="MS Reference Sans Serif" charset="0"/>
            </a:endParaRPr>
          </a:p>
        </p:txBody>
      </p:sp>
      <p:sp>
        <p:nvSpPr>
          <p:cNvPr id="5" name="Text Placeholder 4"/>
          <p:cNvSpPr>
            <a:spLocks noGrp="1"/>
          </p:cNvSpPr>
          <p:nvPr>
            <p:ph type="body" sz="quarter" idx="3"/>
          </p:nvPr>
        </p:nvSpPr>
        <p:spPr/>
        <p:txBody>
          <a:bodyPr>
            <a:normAutofit fontScale="92500"/>
          </a:bodyPr>
          <a:lstStyle/>
          <a:p>
            <a:r>
              <a:rPr lang="en-US" dirty="0" smtClean="0">
                <a:latin typeface="MS Reference Sans Serif" charset="0"/>
                <a:ea typeface="MS Reference Sans Serif" charset="0"/>
                <a:cs typeface="MS Reference Sans Serif" charset="0"/>
              </a:rPr>
              <a:t>Character/internal ratings</a:t>
            </a:r>
          </a:p>
          <a:p>
            <a:r>
              <a:rPr lang="en-US" dirty="0">
                <a:solidFill>
                  <a:srgbClr val="FFFF00"/>
                </a:solidFill>
                <a:latin typeface="MS Reference Sans Serif" charset="0"/>
                <a:ea typeface="MS Reference Sans Serif" charset="0"/>
                <a:cs typeface="MS Reference Sans Serif" charset="0"/>
              </a:rPr>
              <a:t>0 = ‘Not at all’ to 8 = ‘Extremely</a:t>
            </a:r>
            <a:r>
              <a:rPr lang="en-US" dirty="0" smtClean="0">
                <a:solidFill>
                  <a:srgbClr val="FFFF00"/>
                </a:solidFill>
                <a:latin typeface="MS Reference Sans Serif" charset="0"/>
                <a:ea typeface="MS Reference Sans Serif" charset="0"/>
                <a:cs typeface="MS Reference Sans Serif" charset="0"/>
              </a:rPr>
              <a:t>’</a:t>
            </a:r>
            <a:endParaRPr lang="en-US" dirty="0">
              <a:solidFill>
                <a:srgbClr val="FFFF00"/>
              </a:solidFill>
              <a:latin typeface="MS Reference Sans Serif" charset="0"/>
              <a:ea typeface="MS Reference Sans Serif" charset="0"/>
              <a:cs typeface="MS Reference Sans Serif" charset="0"/>
            </a:endParaRPr>
          </a:p>
        </p:txBody>
      </p:sp>
      <p:sp>
        <p:nvSpPr>
          <p:cNvPr id="6" name="Content Placeholder 5"/>
          <p:cNvSpPr>
            <a:spLocks noGrp="1"/>
          </p:cNvSpPr>
          <p:nvPr>
            <p:ph sz="quarter" idx="4"/>
          </p:nvPr>
        </p:nvSpPr>
        <p:spPr/>
        <p:txBody>
          <a:bodyPr/>
          <a:lstStyle/>
          <a:p>
            <a:r>
              <a:rPr lang="en-US" dirty="0" smtClean="0">
                <a:latin typeface="MS Reference Sans Serif" charset="0"/>
                <a:ea typeface="MS Reference Sans Serif" charset="0"/>
                <a:cs typeface="MS Reference Sans Serif" charset="0"/>
              </a:rPr>
              <a:t>Germy</a:t>
            </a:r>
          </a:p>
          <a:p>
            <a:r>
              <a:rPr lang="en-US" dirty="0" smtClean="0">
                <a:latin typeface="MS Reference Sans Serif" charset="0"/>
                <a:ea typeface="MS Reference Sans Serif" charset="0"/>
                <a:cs typeface="MS Reference Sans Serif" charset="0"/>
              </a:rPr>
              <a:t>Violent</a:t>
            </a:r>
            <a:endParaRPr lang="en-US" dirty="0">
              <a:latin typeface="MS Reference Sans Serif" charset="0"/>
              <a:ea typeface="MS Reference Sans Serif" charset="0"/>
              <a:cs typeface="MS Reference Sans Serif" charset="0"/>
            </a:endParaRPr>
          </a:p>
          <a:p>
            <a:r>
              <a:rPr lang="en-US" dirty="0">
                <a:latin typeface="MS Reference Sans Serif" charset="0"/>
                <a:ea typeface="MS Reference Sans Serif" charset="0"/>
                <a:cs typeface="MS Reference Sans Serif" charset="0"/>
              </a:rPr>
              <a:t>Arrogant</a:t>
            </a:r>
          </a:p>
          <a:p>
            <a:r>
              <a:rPr lang="en-US" dirty="0">
                <a:latin typeface="MS Reference Sans Serif" charset="0"/>
                <a:ea typeface="MS Reference Sans Serif" charset="0"/>
                <a:cs typeface="MS Reference Sans Serif" charset="0"/>
              </a:rPr>
              <a:t>Incompetent</a:t>
            </a:r>
          </a:p>
          <a:p>
            <a:r>
              <a:rPr lang="en-US" dirty="0" smtClean="0">
                <a:latin typeface="MS Reference Sans Serif" charset="0"/>
                <a:ea typeface="MS Reference Sans Serif" charset="0"/>
                <a:cs typeface="MS Reference Sans Serif" charset="0"/>
              </a:rPr>
              <a:t>Trustworthy</a:t>
            </a:r>
            <a:endParaRPr lang="en-US"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614518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S Reference Sans Serif" charset="0"/>
                <a:ea typeface="MS Reference Sans Serif" charset="0"/>
                <a:cs typeface="MS Reference Sans Serif" charset="0"/>
              </a:rPr>
              <a:t>Study 1: Image ratings phase</a:t>
            </a:r>
          </a:p>
        </p:txBody>
      </p:sp>
      <p:sp>
        <p:nvSpPr>
          <p:cNvPr id="7" name="Content Placeholder 6"/>
          <p:cNvSpPr>
            <a:spLocks noGrp="1"/>
          </p:cNvSpPr>
          <p:nvPr>
            <p:ph idx="1"/>
          </p:nvPr>
        </p:nvSpPr>
        <p:spPr/>
        <p:txBody>
          <a:bodyPr/>
          <a:lstStyle/>
          <a:p>
            <a:pPr marL="0" indent="0">
              <a:buNone/>
            </a:pPr>
            <a:r>
              <a:rPr lang="en-US" u="sng" dirty="0" smtClean="0"/>
              <a:t>Intentions to avoid</a:t>
            </a:r>
          </a:p>
          <a:p>
            <a:pPr marL="0" indent="0">
              <a:buNone/>
            </a:pPr>
            <a:r>
              <a:rPr lang="en-US" dirty="0" smtClean="0">
                <a:solidFill>
                  <a:srgbClr val="FFFF00"/>
                </a:solidFill>
              </a:rPr>
              <a:t>0 </a:t>
            </a:r>
            <a:r>
              <a:rPr lang="en-US" dirty="0">
                <a:solidFill>
                  <a:srgbClr val="FFFF00"/>
                </a:solidFill>
              </a:rPr>
              <a:t>= ‘Not at all’ to 8 = ‘Extremely</a:t>
            </a:r>
            <a:r>
              <a:rPr lang="en-US" dirty="0" smtClean="0">
                <a:solidFill>
                  <a:srgbClr val="FFFF00"/>
                </a:solidFill>
              </a:rPr>
              <a:t>’</a:t>
            </a:r>
          </a:p>
          <a:p>
            <a:r>
              <a:rPr lang="en-US" dirty="0" smtClean="0"/>
              <a:t>‘If </a:t>
            </a:r>
            <a:r>
              <a:rPr lang="en-US" dirty="0"/>
              <a:t>you were to </a:t>
            </a:r>
            <a:r>
              <a:rPr lang="en-US" dirty="0" smtClean="0"/>
              <a:t>meet in </a:t>
            </a:r>
            <a:r>
              <a:rPr lang="en-US" dirty="0"/>
              <a:t>real life...</a:t>
            </a:r>
          </a:p>
          <a:p>
            <a:pPr lvl="1"/>
            <a:r>
              <a:rPr lang="en-US" dirty="0" smtClean="0"/>
              <a:t>‘…</a:t>
            </a:r>
            <a:r>
              <a:rPr lang="en-US" dirty="0"/>
              <a:t>how much would you want </a:t>
            </a:r>
            <a:r>
              <a:rPr lang="en-US" dirty="0" smtClean="0"/>
              <a:t>to avoid </a:t>
            </a:r>
            <a:r>
              <a:rPr lang="en-US" dirty="0"/>
              <a:t>physical </a:t>
            </a:r>
            <a:r>
              <a:rPr lang="en-US" dirty="0" smtClean="0"/>
              <a:t>contact</a:t>
            </a:r>
            <a:r>
              <a:rPr lang="en-US" dirty="0"/>
              <a:t> </a:t>
            </a:r>
            <a:r>
              <a:rPr lang="en-US" dirty="0" smtClean="0"/>
              <a:t>with this person?’</a:t>
            </a:r>
            <a:endParaRPr lang="en-US" dirty="0"/>
          </a:p>
          <a:p>
            <a:pPr lvl="1"/>
            <a:r>
              <a:rPr lang="en-US" dirty="0" smtClean="0"/>
              <a:t>‘...</a:t>
            </a:r>
            <a:r>
              <a:rPr lang="en-US" dirty="0"/>
              <a:t>how willing would you </a:t>
            </a:r>
            <a:r>
              <a:rPr lang="en-US" dirty="0" smtClean="0"/>
              <a:t>be to </a:t>
            </a:r>
            <a:r>
              <a:rPr lang="en-US" dirty="0"/>
              <a:t>stand </a:t>
            </a:r>
            <a:r>
              <a:rPr lang="en-US" dirty="0" smtClean="0"/>
              <a:t>near this person?’</a:t>
            </a:r>
            <a:endParaRPr lang="en-US" dirty="0"/>
          </a:p>
        </p:txBody>
      </p:sp>
    </p:spTree>
    <p:extLst>
      <p:ext uri="{BB962C8B-B14F-4D97-AF65-F5344CB8AC3E}">
        <p14:creationId xmlns:p14="http://schemas.microsoft.com/office/powerpoint/2010/main" val="46181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l6"/>
          <p:cNvSpPr/>
          <p:nvPr/>
        </p:nvSpPr>
        <p:spPr>
          <a:xfrm>
            <a:off x="3146066"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130" name="pl7"/>
          <p:cNvSpPr/>
          <p:nvPr/>
        </p:nvSpPr>
        <p:spPr>
          <a:xfrm>
            <a:off x="4205148"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131" name="pl8"/>
          <p:cNvSpPr/>
          <p:nvPr/>
        </p:nvSpPr>
        <p:spPr>
          <a:xfrm>
            <a:off x="5264229"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132" name="pl9"/>
          <p:cNvSpPr/>
          <p:nvPr/>
        </p:nvSpPr>
        <p:spPr>
          <a:xfrm>
            <a:off x="6323311"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133" name="pl10"/>
          <p:cNvSpPr/>
          <p:nvPr/>
        </p:nvSpPr>
        <p:spPr>
          <a:xfrm>
            <a:off x="7382392"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58" name="pl11"/>
          <p:cNvSpPr/>
          <p:nvPr/>
        </p:nvSpPr>
        <p:spPr>
          <a:xfrm>
            <a:off x="8441474"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59" name="pl12"/>
          <p:cNvSpPr/>
          <p:nvPr/>
        </p:nvSpPr>
        <p:spPr>
          <a:xfrm>
            <a:off x="9500556"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60" name="pl13"/>
          <p:cNvSpPr/>
          <p:nvPr/>
        </p:nvSpPr>
        <p:spPr>
          <a:xfrm>
            <a:off x="10559637"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61" name="pl14"/>
          <p:cNvSpPr/>
          <p:nvPr/>
        </p:nvSpPr>
        <p:spPr>
          <a:xfrm>
            <a:off x="2192893" y="5081157"/>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262" name="pl15"/>
          <p:cNvSpPr/>
          <p:nvPr/>
        </p:nvSpPr>
        <p:spPr>
          <a:xfrm>
            <a:off x="2192893" y="4654179"/>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263" name="pl16"/>
          <p:cNvSpPr/>
          <p:nvPr/>
        </p:nvSpPr>
        <p:spPr>
          <a:xfrm>
            <a:off x="2192893" y="4227202"/>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264" name="pl17"/>
          <p:cNvSpPr/>
          <p:nvPr/>
        </p:nvSpPr>
        <p:spPr>
          <a:xfrm>
            <a:off x="2192893" y="3800224"/>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265" name="pl18"/>
          <p:cNvSpPr/>
          <p:nvPr/>
        </p:nvSpPr>
        <p:spPr>
          <a:xfrm>
            <a:off x="2192893" y="3373246"/>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266" name="pl19"/>
          <p:cNvSpPr/>
          <p:nvPr/>
        </p:nvSpPr>
        <p:spPr>
          <a:xfrm>
            <a:off x="2192893" y="2946268"/>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267" name="pl20"/>
          <p:cNvSpPr/>
          <p:nvPr/>
        </p:nvSpPr>
        <p:spPr>
          <a:xfrm>
            <a:off x="2192893" y="2519291"/>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268" name="pl21"/>
          <p:cNvSpPr/>
          <p:nvPr/>
        </p:nvSpPr>
        <p:spPr>
          <a:xfrm>
            <a:off x="2192893" y="2092313"/>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269" name="pl22"/>
          <p:cNvSpPr/>
          <p:nvPr/>
        </p:nvSpPr>
        <p:spPr>
          <a:xfrm>
            <a:off x="2192893" y="1665335"/>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270" name="pl23"/>
          <p:cNvSpPr/>
          <p:nvPr/>
        </p:nvSpPr>
        <p:spPr>
          <a:xfrm>
            <a:off x="2616526"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71" name="pl24"/>
          <p:cNvSpPr/>
          <p:nvPr/>
        </p:nvSpPr>
        <p:spPr>
          <a:xfrm>
            <a:off x="3675607"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72" name="pl25"/>
          <p:cNvSpPr/>
          <p:nvPr/>
        </p:nvSpPr>
        <p:spPr>
          <a:xfrm>
            <a:off x="4734689"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73" name="pl26"/>
          <p:cNvSpPr/>
          <p:nvPr/>
        </p:nvSpPr>
        <p:spPr>
          <a:xfrm>
            <a:off x="5793770"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74" name="pl27"/>
          <p:cNvSpPr/>
          <p:nvPr/>
        </p:nvSpPr>
        <p:spPr>
          <a:xfrm>
            <a:off x="6852852"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75" name="pl28"/>
          <p:cNvSpPr/>
          <p:nvPr/>
        </p:nvSpPr>
        <p:spPr>
          <a:xfrm>
            <a:off x="7911933"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76" name="pl29"/>
          <p:cNvSpPr/>
          <p:nvPr/>
        </p:nvSpPr>
        <p:spPr>
          <a:xfrm>
            <a:off x="8971015"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77" name="pl30"/>
          <p:cNvSpPr/>
          <p:nvPr/>
        </p:nvSpPr>
        <p:spPr>
          <a:xfrm>
            <a:off x="10030096"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78" name="pl31"/>
          <p:cNvSpPr/>
          <p:nvPr/>
        </p:nvSpPr>
        <p:spPr>
          <a:xfrm>
            <a:off x="11089178" y="1409149"/>
            <a:ext cx="0" cy="3928195"/>
          </a:xfrm>
          <a:custGeom>
            <a:avLst/>
            <a:gdLst/>
            <a:ahLst/>
            <a:cxnLst/>
            <a:rect l="0" t="0" r="0" b="0"/>
            <a:pathLst>
              <a:path h="3928195">
                <a:moveTo>
                  <a:pt x="0" y="3928195"/>
                </a:moveTo>
                <a:lnTo>
                  <a:pt x="0" y="0"/>
                </a:lnTo>
                <a:lnTo>
                  <a:pt x="0" y="0"/>
                </a:lnTo>
              </a:path>
            </a:pathLst>
          </a:custGeom>
          <a:ln w="6775" cap="flat">
            <a:solidFill>
              <a:srgbClr val="EBEBEB">
                <a:alpha val="100000"/>
              </a:srgbClr>
            </a:solidFill>
            <a:prstDash val="dash"/>
            <a:round/>
          </a:ln>
        </p:spPr>
        <p:txBody>
          <a:bodyPr/>
          <a:lstStyle/>
          <a:p>
            <a:endParaRPr/>
          </a:p>
        </p:txBody>
      </p:sp>
      <p:sp>
        <p:nvSpPr>
          <p:cNvPr id="279" name="pl32"/>
          <p:cNvSpPr/>
          <p:nvPr/>
        </p:nvSpPr>
        <p:spPr>
          <a:xfrm>
            <a:off x="5129138" y="5059808"/>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80" name="pl33"/>
          <p:cNvSpPr/>
          <p:nvPr/>
        </p:nvSpPr>
        <p:spPr>
          <a:xfrm>
            <a:off x="4394546" y="5081157"/>
            <a:ext cx="734592" cy="0"/>
          </a:xfrm>
          <a:custGeom>
            <a:avLst/>
            <a:gdLst/>
            <a:ahLst/>
            <a:cxnLst/>
            <a:rect l="0" t="0" r="0" b="0"/>
            <a:pathLst>
              <a:path w="734592">
                <a:moveTo>
                  <a:pt x="734592" y="0"/>
                </a:moveTo>
                <a:lnTo>
                  <a:pt x="0" y="0"/>
                </a:lnTo>
              </a:path>
            </a:pathLst>
          </a:custGeom>
          <a:ln w="13550" cap="flat">
            <a:solidFill>
              <a:srgbClr val="FFFFFF">
                <a:alpha val="100000"/>
              </a:srgbClr>
            </a:solidFill>
            <a:prstDash val="solid"/>
            <a:round/>
          </a:ln>
        </p:spPr>
        <p:txBody>
          <a:bodyPr/>
          <a:lstStyle/>
          <a:p>
            <a:endParaRPr/>
          </a:p>
        </p:txBody>
      </p:sp>
      <p:sp>
        <p:nvSpPr>
          <p:cNvPr id="281" name="pl34"/>
          <p:cNvSpPr/>
          <p:nvPr/>
        </p:nvSpPr>
        <p:spPr>
          <a:xfrm>
            <a:off x="4394546" y="5059808"/>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82" name="pl35"/>
          <p:cNvSpPr/>
          <p:nvPr/>
        </p:nvSpPr>
        <p:spPr>
          <a:xfrm>
            <a:off x="5914120" y="5059808"/>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83" name="pl36"/>
          <p:cNvSpPr/>
          <p:nvPr/>
        </p:nvSpPr>
        <p:spPr>
          <a:xfrm>
            <a:off x="5192019" y="5081157"/>
            <a:ext cx="722101" cy="0"/>
          </a:xfrm>
          <a:custGeom>
            <a:avLst/>
            <a:gdLst/>
            <a:ahLst/>
            <a:cxnLst/>
            <a:rect l="0" t="0" r="0" b="0"/>
            <a:pathLst>
              <a:path w="722101">
                <a:moveTo>
                  <a:pt x="722101" y="0"/>
                </a:moveTo>
                <a:lnTo>
                  <a:pt x="0" y="0"/>
                </a:lnTo>
              </a:path>
            </a:pathLst>
          </a:custGeom>
          <a:ln w="13550" cap="flat">
            <a:solidFill>
              <a:srgbClr val="FFFFFF">
                <a:alpha val="100000"/>
              </a:srgbClr>
            </a:solidFill>
            <a:prstDash val="solid"/>
            <a:round/>
          </a:ln>
        </p:spPr>
        <p:txBody>
          <a:bodyPr/>
          <a:lstStyle/>
          <a:p>
            <a:endParaRPr/>
          </a:p>
        </p:txBody>
      </p:sp>
      <p:sp>
        <p:nvSpPr>
          <p:cNvPr id="284" name="pl37"/>
          <p:cNvSpPr/>
          <p:nvPr/>
        </p:nvSpPr>
        <p:spPr>
          <a:xfrm>
            <a:off x="5192019" y="5059808"/>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85" name="pl38"/>
          <p:cNvSpPr/>
          <p:nvPr/>
        </p:nvSpPr>
        <p:spPr>
          <a:xfrm>
            <a:off x="4479775" y="4632831"/>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86" name="pl39"/>
          <p:cNvSpPr/>
          <p:nvPr/>
        </p:nvSpPr>
        <p:spPr>
          <a:xfrm>
            <a:off x="3860946" y="4654179"/>
            <a:ext cx="618828" cy="0"/>
          </a:xfrm>
          <a:custGeom>
            <a:avLst/>
            <a:gdLst/>
            <a:ahLst/>
            <a:cxnLst/>
            <a:rect l="0" t="0" r="0" b="0"/>
            <a:pathLst>
              <a:path w="618828">
                <a:moveTo>
                  <a:pt x="618828" y="0"/>
                </a:moveTo>
                <a:lnTo>
                  <a:pt x="0" y="0"/>
                </a:lnTo>
              </a:path>
            </a:pathLst>
          </a:custGeom>
          <a:ln w="13550" cap="flat">
            <a:solidFill>
              <a:srgbClr val="FFFFFF">
                <a:alpha val="100000"/>
              </a:srgbClr>
            </a:solidFill>
            <a:prstDash val="solid"/>
            <a:round/>
          </a:ln>
        </p:spPr>
        <p:txBody>
          <a:bodyPr/>
          <a:lstStyle/>
          <a:p>
            <a:endParaRPr/>
          </a:p>
        </p:txBody>
      </p:sp>
      <p:sp>
        <p:nvSpPr>
          <p:cNvPr id="287" name="pl40"/>
          <p:cNvSpPr/>
          <p:nvPr/>
        </p:nvSpPr>
        <p:spPr>
          <a:xfrm>
            <a:off x="3860946" y="4632831"/>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88" name="pl41"/>
          <p:cNvSpPr/>
          <p:nvPr/>
        </p:nvSpPr>
        <p:spPr>
          <a:xfrm>
            <a:off x="6227231" y="4632831"/>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89" name="pl42"/>
          <p:cNvSpPr/>
          <p:nvPr/>
        </p:nvSpPr>
        <p:spPr>
          <a:xfrm>
            <a:off x="5472836" y="4654179"/>
            <a:ext cx="754395" cy="0"/>
          </a:xfrm>
          <a:custGeom>
            <a:avLst/>
            <a:gdLst/>
            <a:ahLst/>
            <a:cxnLst/>
            <a:rect l="0" t="0" r="0" b="0"/>
            <a:pathLst>
              <a:path w="754395">
                <a:moveTo>
                  <a:pt x="754395" y="0"/>
                </a:moveTo>
                <a:lnTo>
                  <a:pt x="0" y="0"/>
                </a:lnTo>
              </a:path>
            </a:pathLst>
          </a:custGeom>
          <a:ln w="13550" cap="flat">
            <a:solidFill>
              <a:srgbClr val="FFFFFF">
                <a:alpha val="100000"/>
              </a:srgbClr>
            </a:solidFill>
            <a:prstDash val="solid"/>
            <a:round/>
          </a:ln>
        </p:spPr>
        <p:txBody>
          <a:bodyPr/>
          <a:lstStyle/>
          <a:p>
            <a:endParaRPr/>
          </a:p>
        </p:txBody>
      </p:sp>
      <p:sp>
        <p:nvSpPr>
          <p:cNvPr id="290" name="pl43"/>
          <p:cNvSpPr/>
          <p:nvPr/>
        </p:nvSpPr>
        <p:spPr>
          <a:xfrm>
            <a:off x="5472836" y="4632831"/>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91" name="pl44"/>
          <p:cNvSpPr/>
          <p:nvPr/>
        </p:nvSpPr>
        <p:spPr>
          <a:xfrm>
            <a:off x="4765611" y="4205853"/>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92" name="pl45"/>
          <p:cNvSpPr/>
          <p:nvPr/>
        </p:nvSpPr>
        <p:spPr>
          <a:xfrm>
            <a:off x="4209013" y="4227202"/>
            <a:ext cx="556597" cy="0"/>
          </a:xfrm>
          <a:custGeom>
            <a:avLst/>
            <a:gdLst/>
            <a:ahLst/>
            <a:cxnLst/>
            <a:rect l="0" t="0" r="0" b="0"/>
            <a:pathLst>
              <a:path w="556597">
                <a:moveTo>
                  <a:pt x="556597" y="0"/>
                </a:moveTo>
                <a:lnTo>
                  <a:pt x="0" y="0"/>
                </a:lnTo>
              </a:path>
            </a:pathLst>
          </a:custGeom>
          <a:ln w="13550" cap="flat">
            <a:solidFill>
              <a:srgbClr val="FFFFFF">
                <a:alpha val="100000"/>
              </a:srgbClr>
            </a:solidFill>
            <a:prstDash val="solid"/>
            <a:round/>
          </a:ln>
        </p:spPr>
        <p:txBody>
          <a:bodyPr/>
          <a:lstStyle/>
          <a:p>
            <a:endParaRPr/>
          </a:p>
        </p:txBody>
      </p:sp>
      <p:sp>
        <p:nvSpPr>
          <p:cNvPr id="293" name="pl46"/>
          <p:cNvSpPr/>
          <p:nvPr/>
        </p:nvSpPr>
        <p:spPr>
          <a:xfrm>
            <a:off x="4209013" y="4205853"/>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94" name="pl47"/>
          <p:cNvSpPr/>
          <p:nvPr/>
        </p:nvSpPr>
        <p:spPr>
          <a:xfrm>
            <a:off x="6050517" y="4205853"/>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95" name="pl48"/>
          <p:cNvSpPr/>
          <p:nvPr/>
        </p:nvSpPr>
        <p:spPr>
          <a:xfrm>
            <a:off x="5352286" y="4227202"/>
            <a:ext cx="698231" cy="0"/>
          </a:xfrm>
          <a:custGeom>
            <a:avLst/>
            <a:gdLst/>
            <a:ahLst/>
            <a:cxnLst/>
            <a:rect l="0" t="0" r="0" b="0"/>
            <a:pathLst>
              <a:path w="698231">
                <a:moveTo>
                  <a:pt x="698231" y="0"/>
                </a:moveTo>
                <a:lnTo>
                  <a:pt x="0" y="0"/>
                </a:lnTo>
              </a:path>
            </a:pathLst>
          </a:custGeom>
          <a:ln w="13550" cap="flat">
            <a:solidFill>
              <a:srgbClr val="FFFFFF">
                <a:alpha val="100000"/>
              </a:srgbClr>
            </a:solidFill>
            <a:prstDash val="solid"/>
            <a:round/>
          </a:ln>
        </p:spPr>
        <p:txBody>
          <a:bodyPr/>
          <a:lstStyle/>
          <a:p>
            <a:endParaRPr/>
          </a:p>
        </p:txBody>
      </p:sp>
      <p:sp>
        <p:nvSpPr>
          <p:cNvPr id="296" name="pl49"/>
          <p:cNvSpPr/>
          <p:nvPr/>
        </p:nvSpPr>
        <p:spPr>
          <a:xfrm>
            <a:off x="5352286" y="4205853"/>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97" name="pl50"/>
          <p:cNvSpPr/>
          <p:nvPr/>
        </p:nvSpPr>
        <p:spPr>
          <a:xfrm>
            <a:off x="5175328" y="3778875"/>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298" name="pl51"/>
          <p:cNvSpPr/>
          <p:nvPr/>
        </p:nvSpPr>
        <p:spPr>
          <a:xfrm>
            <a:off x="4610807" y="3800224"/>
            <a:ext cx="564521" cy="0"/>
          </a:xfrm>
          <a:custGeom>
            <a:avLst/>
            <a:gdLst/>
            <a:ahLst/>
            <a:cxnLst/>
            <a:rect l="0" t="0" r="0" b="0"/>
            <a:pathLst>
              <a:path w="564521">
                <a:moveTo>
                  <a:pt x="564521" y="0"/>
                </a:moveTo>
                <a:lnTo>
                  <a:pt x="0" y="0"/>
                </a:lnTo>
              </a:path>
            </a:pathLst>
          </a:custGeom>
          <a:ln w="13550" cap="flat">
            <a:solidFill>
              <a:srgbClr val="FFFFFF">
                <a:alpha val="100000"/>
              </a:srgbClr>
            </a:solidFill>
            <a:prstDash val="solid"/>
            <a:round/>
          </a:ln>
        </p:spPr>
        <p:txBody>
          <a:bodyPr/>
          <a:lstStyle/>
          <a:p>
            <a:endParaRPr/>
          </a:p>
        </p:txBody>
      </p:sp>
      <p:sp>
        <p:nvSpPr>
          <p:cNvPr id="299" name="pl52"/>
          <p:cNvSpPr/>
          <p:nvPr/>
        </p:nvSpPr>
        <p:spPr>
          <a:xfrm>
            <a:off x="4610807" y="3778875"/>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00" name="pl53"/>
          <p:cNvSpPr/>
          <p:nvPr/>
        </p:nvSpPr>
        <p:spPr>
          <a:xfrm>
            <a:off x="6459708" y="3778875"/>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01" name="pl54"/>
          <p:cNvSpPr/>
          <p:nvPr/>
        </p:nvSpPr>
        <p:spPr>
          <a:xfrm>
            <a:off x="5906097" y="3800224"/>
            <a:ext cx="553610" cy="0"/>
          </a:xfrm>
          <a:custGeom>
            <a:avLst/>
            <a:gdLst/>
            <a:ahLst/>
            <a:cxnLst/>
            <a:rect l="0" t="0" r="0" b="0"/>
            <a:pathLst>
              <a:path w="553610">
                <a:moveTo>
                  <a:pt x="553610" y="0"/>
                </a:moveTo>
                <a:lnTo>
                  <a:pt x="0" y="0"/>
                </a:lnTo>
              </a:path>
            </a:pathLst>
          </a:custGeom>
          <a:ln w="13550" cap="flat">
            <a:solidFill>
              <a:srgbClr val="FFFFFF">
                <a:alpha val="100000"/>
              </a:srgbClr>
            </a:solidFill>
            <a:prstDash val="solid"/>
            <a:round/>
          </a:ln>
        </p:spPr>
        <p:txBody>
          <a:bodyPr/>
          <a:lstStyle/>
          <a:p>
            <a:endParaRPr/>
          </a:p>
        </p:txBody>
      </p:sp>
      <p:sp>
        <p:nvSpPr>
          <p:cNvPr id="302" name="pl55"/>
          <p:cNvSpPr/>
          <p:nvPr/>
        </p:nvSpPr>
        <p:spPr>
          <a:xfrm>
            <a:off x="5906097" y="3778875"/>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03" name="pl56"/>
          <p:cNvSpPr/>
          <p:nvPr/>
        </p:nvSpPr>
        <p:spPr>
          <a:xfrm>
            <a:off x="5090486" y="3351897"/>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04" name="pl57"/>
          <p:cNvSpPr/>
          <p:nvPr/>
        </p:nvSpPr>
        <p:spPr>
          <a:xfrm>
            <a:off x="4363430" y="3373246"/>
            <a:ext cx="727055" cy="0"/>
          </a:xfrm>
          <a:custGeom>
            <a:avLst/>
            <a:gdLst/>
            <a:ahLst/>
            <a:cxnLst/>
            <a:rect l="0" t="0" r="0" b="0"/>
            <a:pathLst>
              <a:path w="727055">
                <a:moveTo>
                  <a:pt x="727055" y="0"/>
                </a:moveTo>
                <a:lnTo>
                  <a:pt x="0" y="0"/>
                </a:lnTo>
              </a:path>
            </a:pathLst>
          </a:custGeom>
          <a:ln w="13550" cap="flat">
            <a:solidFill>
              <a:srgbClr val="FFFFFF">
                <a:alpha val="100000"/>
              </a:srgbClr>
            </a:solidFill>
            <a:prstDash val="solid"/>
            <a:round/>
          </a:ln>
        </p:spPr>
        <p:txBody>
          <a:bodyPr/>
          <a:lstStyle/>
          <a:p>
            <a:endParaRPr/>
          </a:p>
        </p:txBody>
      </p:sp>
      <p:sp>
        <p:nvSpPr>
          <p:cNvPr id="305" name="pl58"/>
          <p:cNvSpPr/>
          <p:nvPr/>
        </p:nvSpPr>
        <p:spPr>
          <a:xfrm>
            <a:off x="4363430" y="3351897"/>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06" name="pl59"/>
          <p:cNvSpPr/>
          <p:nvPr/>
        </p:nvSpPr>
        <p:spPr>
          <a:xfrm>
            <a:off x="6748749" y="3351897"/>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07" name="pl60"/>
          <p:cNvSpPr/>
          <p:nvPr/>
        </p:nvSpPr>
        <p:spPr>
          <a:xfrm>
            <a:off x="5945813" y="3373246"/>
            <a:ext cx="802936" cy="0"/>
          </a:xfrm>
          <a:custGeom>
            <a:avLst/>
            <a:gdLst/>
            <a:ahLst/>
            <a:cxnLst/>
            <a:rect l="0" t="0" r="0" b="0"/>
            <a:pathLst>
              <a:path w="802936">
                <a:moveTo>
                  <a:pt x="802936" y="0"/>
                </a:moveTo>
                <a:lnTo>
                  <a:pt x="0" y="0"/>
                </a:lnTo>
              </a:path>
            </a:pathLst>
          </a:custGeom>
          <a:ln w="13550" cap="flat">
            <a:solidFill>
              <a:srgbClr val="FFFFFF">
                <a:alpha val="100000"/>
              </a:srgbClr>
            </a:solidFill>
            <a:prstDash val="solid"/>
            <a:round/>
          </a:ln>
        </p:spPr>
        <p:txBody>
          <a:bodyPr/>
          <a:lstStyle/>
          <a:p>
            <a:endParaRPr/>
          </a:p>
        </p:txBody>
      </p:sp>
      <p:sp>
        <p:nvSpPr>
          <p:cNvPr id="308" name="pl61"/>
          <p:cNvSpPr/>
          <p:nvPr/>
        </p:nvSpPr>
        <p:spPr>
          <a:xfrm>
            <a:off x="5945813" y="3351897"/>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09" name="pl62"/>
          <p:cNvSpPr/>
          <p:nvPr/>
        </p:nvSpPr>
        <p:spPr>
          <a:xfrm>
            <a:off x="6489710" y="2924920"/>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10" name="pl63"/>
          <p:cNvSpPr/>
          <p:nvPr/>
        </p:nvSpPr>
        <p:spPr>
          <a:xfrm>
            <a:off x="5824499" y="2946268"/>
            <a:ext cx="665211" cy="0"/>
          </a:xfrm>
          <a:custGeom>
            <a:avLst/>
            <a:gdLst/>
            <a:ahLst/>
            <a:cxnLst/>
            <a:rect l="0" t="0" r="0" b="0"/>
            <a:pathLst>
              <a:path w="665211">
                <a:moveTo>
                  <a:pt x="665211" y="0"/>
                </a:moveTo>
                <a:lnTo>
                  <a:pt x="0" y="0"/>
                </a:lnTo>
              </a:path>
            </a:pathLst>
          </a:custGeom>
          <a:ln w="13550" cap="flat">
            <a:solidFill>
              <a:srgbClr val="FFFFFF">
                <a:alpha val="100000"/>
              </a:srgbClr>
            </a:solidFill>
            <a:prstDash val="solid"/>
            <a:round/>
          </a:ln>
        </p:spPr>
        <p:txBody>
          <a:bodyPr/>
          <a:lstStyle/>
          <a:p>
            <a:endParaRPr/>
          </a:p>
        </p:txBody>
      </p:sp>
      <p:sp>
        <p:nvSpPr>
          <p:cNvPr id="311" name="pl64"/>
          <p:cNvSpPr/>
          <p:nvPr/>
        </p:nvSpPr>
        <p:spPr>
          <a:xfrm>
            <a:off x="5824499" y="2924920"/>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12" name="pl65"/>
          <p:cNvSpPr/>
          <p:nvPr/>
        </p:nvSpPr>
        <p:spPr>
          <a:xfrm>
            <a:off x="7021342" y="2924920"/>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13" name="pl66"/>
          <p:cNvSpPr/>
          <p:nvPr/>
        </p:nvSpPr>
        <p:spPr>
          <a:xfrm>
            <a:off x="6339358" y="2946268"/>
            <a:ext cx="681984" cy="0"/>
          </a:xfrm>
          <a:custGeom>
            <a:avLst/>
            <a:gdLst/>
            <a:ahLst/>
            <a:cxnLst/>
            <a:rect l="0" t="0" r="0" b="0"/>
            <a:pathLst>
              <a:path w="681984">
                <a:moveTo>
                  <a:pt x="681984" y="0"/>
                </a:moveTo>
                <a:lnTo>
                  <a:pt x="0" y="0"/>
                </a:lnTo>
              </a:path>
            </a:pathLst>
          </a:custGeom>
          <a:ln w="13550" cap="flat">
            <a:solidFill>
              <a:srgbClr val="FFFFFF">
                <a:alpha val="100000"/>
              </a:srgbClr>
            </a:solidFill>
            <a:prstDash val="solid"/>
            <a:round/>
          </a:ln>
        </p:spPr>
        <p:txBody>
          <a:bodyPr/>
          <a:lstStyle/>
          <a:p>
            <a:endParaRPr/>
          </a:p>
        </p:txBody>
      </p:sp>
      <p:sp>
        <p:nvSpPr>
          <p:cNvPr id="314" name="pl67"/>
          <p:cNvSpPr/>
          <p:nvPr/>
        </p:nvSpPr>
        <p:spPr>
          <a:xfrm>
            <a:off x="6339358" y="2924920"/>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15" name="pl68"/>
          <p:cNvSpPr/>
          <p:nvPr/>
        </p:nvSpPr>
        <p:spPr>
          <a:xfrm>
            <a:off x="6829853" y="2497942"/>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16" name="pl69"/>
          <p:cNvSpPr/>
          <p:nvPr/>
        </p:nvSpPr>
        <p:spPr>
          <a:xfrm>
            <a:off x="6188027" y="2519291"/>
            <a:ext cx="641826" cy="0"/>
          </a:xfrm>
          <a:custGeom>
            <a:avLst/>
            <a:gdLst/>
            <a:ahLst/>
            <a:cxnLst/>
            <a:rect l="0" t="0" r="0" b="0"/>
            <a:pathLst>
              <a:path w="641826">
                <a:moveTo>
                  <a:pt x="641826" y="0"/>
                </a:moveTo>
                <a:lnTo>
                  <a:pt x="0" y="0"/>
                </a:lnTo>
              </a:path>
            </a:pathLst>
          </a:custGeom>
          <a:ln w="13550" cap="flat">
            <a:solidFill>
              <a:srgbClr val="FFFFFF">
                <a:alpha val="100000"/>
              </a:srgbClr>
            </a:solidFill>
            <a:prstDash val="solid"/>
            <a:round/>
          </a:ln>
        </p:spPr>
        <p:txBody>
          <a:bodyPr/>
          <a:lstStyle/>
          <a:p>
            <a:endParaRPr/>
          </a:p>
        </p:txBody>
      </p:sp>
      <p:sp>
        <p:nvSpPr>
          <p:cNvPr id="317" name="pl70"/>
          <p:cNvSpPr/>
          <p:nvPr/>
        </p:nvSpPr>
        <p:spPr>
          <a:xfrm>
            <a:off x="6188027" y="2497942"/>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18" name="pl71"/>
          <p:cNvSpPr/>
          <p:nvPr/>
        </p:nvSpPr>
        <p:spPr>
          <a:xfrm>
            <a:off x="6756772" y="2497942"/>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19" name="pl72"/>
          <p:cNvSpPr/>
          <p:nvPr/>
        </p:nvSpPr>
        <p:spPr>
          <a:xfrm>
            <a:off x="6082611" y="2519291"/>
            <a:ext cx="674161" cy="0"/>
          </a:xfrm>
          <a:custGeom>
            <a:avLst/>
            <a:gdLst/>
            <a:ahLst/>
            <a:cxnLst/>
            <a:rect l="0" t="0" r="0" b="0"/>
            <a:pathLst>
              <a:path w="674161">
                <a:moveTo>
                  <a:pt x="674161" y="0"/>
                </a:moveTo>
                <a:lnTo>
                  <a:pt x="0" y="0"/>
                </a:lnTo>
              </a:path>
            </a:pathLst>
          </a:custGeom>
          <a:ln w="13550" cap="flat">
            <a:solidFill>
              <a:srgbClr val="FFFFFF">
                <a:alpha val="100000"/>
              </a:srgbClr>
            </a:solidFill>
            <a:prstDash val="solid"/>
            <a:round/>
          </a:ln>
        </p:spPr>
        <p:txBody>
          <a:bodyPr/>
          <a:lstStyle/>
          <a:p>
            <a:endParaRPr/>
          </a:p>
        </p:txBody>
      </p:sp>
      <p:sp>
        <p:nvSpPr>
          <p:cNvPr id="320" name="pl73"/>
          <p:cNvSpPr/>
          <p:nvPr/>
        </p:nvSpPr>
        <p:spPr>
          <a:xfrm>
            <a:off x="6082611" y="2497942"/>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21" name="pl74"/>
          <p:cNvSpPr/>
          <p:nvPr/>
        </p:nvSpPr>
        <p:spPr>
          <a:xfrm>
            <a:off x="6041340" y="2070964"/>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22" name="pl75"/>
          <p:cNvSpPr/>
          <p:nvPr/>
        </p:nvSpPr>
        <p:spPr>
          <a:xfrm>
            <a:off x="5383859" y="2092313"/>
            <a:ext cx="657480" cy="0"/>
          </a:xfrm>
          <a:custGeom>
            <a:avLst/>
            <a:gdLst/>
            <a:ahLst/>
            <a:cxnLst/>
            <a:rect l="0" t="0" r="0" b="0"/>
            <a:pathLst>
              <a:path w="657480">
                <a:moveTo>
                  <a:pt x="657480" y="0"/>
                </a:moveTo>
                <a:lnTo>
                  <a:pt x="0" y="0"/>
                </a:lnTo>
              </a:path>
            </a:pathLst>
          </a:custGeom>
          <a:ln w="13550" cap="flat">
            <a:solidFill>
              <a:srgbClr val="FFFFFF">
                <a:alpha val="100000"/>
              </a:srgbClr>
            </a:solidFill>
            <a:prstDash val="solid"/>
            <a:round/>
          </a:ln>
        </p:spPr>
        <p:txBody>
          <a:bodyPr/>
          <a:lstStyle/>
          <a:p>
            <a:endParaRPr/>
          </a:p>
        </p:txBody>
      </p:sp>
      <p:sp>
        <p:nvSpPr>
          <p:cNvPr id="323" name="pl76"/>
          <p:cNvSpPr/>
          <p:nvPr/>
        </p:nvSpPr>
        <p:spPr>
          <a:xfrm>
            <a:off x="5383859" y="2070964"/>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24" name="pl77"/>
          <p:cNvSpPr/>
          <p:nvPr/>
        </p:nvSpPr>
        <p:spPr>
          <a:xfrm>
            <a:off x="6740525" y="2070964"/>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25" name="pl78"/>
          <p:cNvSpPr/>
          <p:nvPr/>
        </p:nvSpPr>
        <p:spPr>
          <a:xfrm>
            <a:off x="6034270" y="2092313"/>
            <a:ext cx="706254" cy="0"/>
          </a:xfrm>
          <a:custGeom>
            <a:avLst/>
            <a:gdLst/>
            <a:ahLst/>
            <a:cxnLst/>
            <a:rect l="0" t="0" r="0" b="0"/>
            <a:pathLst>
              <a:path w="706254">
                <a:moveTo>
                  <a:pt x="706254" y="0"/>
                </a:moveTo>
                <a:lnTo>
                  <a:pt x="0" y="0"/>
                </a:lnTo>
              </a:path>
            </a:pathLst>
          </a:custGeom>
          <a:ln w="13550" cap="flat">
            <a:solidFill>
              <a:srgbClr val="FFFFFF">
                <a:alpha val="100000"/>
              </a:srgbClr>
            </a:solidFill>
            <a:prstDash val="solid"/>
            <a:round/>
          </a:ln>
        </p:spPr>
        <p:txBody>
          <a:bodyPr/>
          <a:lstStyle/>
          <a:p>
            <a:endParaRPr/>
          </a:p>
        </p:txBody>
      </p:sp>
      <p:sp>
        <p:nvSpPr>
          <p:cNvPr id="326" name="pl79"/>
          <p:cNvSpPr/>
          <p:nvPr/>
        </p:nvSpPr>
        <p:spPr>
          <a:xfrm>
            <a:off x="6034270" y="2070964"/>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27" name="pl80"/>
          <p:cNvSpPr/>
          <p:nvPr/>
        </p:nvSpPr>
        <p:spPr>
          <a:xfrm>
            <a:off x="6458788" y="1643986"/>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28" name="pl81"/>
          <p:cNvSpPr/>
          <p:nvPr/>
        </p:nvSpPr>
        <p:spPr>
          <a:xfrm>
            <a:off x="5901997" y="1665335"/>
            <a:ext cx="556790" cy="0"/>
          </a:xfrm>
          <a:custGeom>
            <a:avLst/>
            <a:gdLst/>
            <a:ahLst/>
            <a:cxnLst/>
            <a:rect l="0" t="0" r="0" b="0"/>
            <a:pathLst>
              <a:path w="556790">
                <a:moveTo>
                  <a:pt x="556790" y="0"/>
                </a:moveTo>
                <a:lnTo>
                  <a:pt x="0" y="0"/>
                </a:lnTo>
              </a:path>
            </a:pathLst>
          </a:custGeom>
          <a:ln w="13550" cap="flat">
            <a:solidFill>
              <a:srgbClr val="FFFFFF">
                <a:alpha val="100000"/>
              </a:srgbClr>
            </a:solidFill>
            <a:prstDash val="solid"/>
            <a:round/>
          </a:ln>
        </p:spPr>
        <p:txBody>
          <a:bodyPr/>
          <a:lstStyle/>
          <a:p>
            <a:endParaRPr/>
          </a:p>
        </p:txBody>
      </p:sp>
      <p:sp>
        <p:nvSpPr>
          <p:cNvPr id="329" name="pl82"/>
          <p:cNvSpPr/>
          <p:nvPr/>
        </p:nvSpPr>
        <p:spPr>
          <a:xfrm>
            <a:off x="5901997" y="1643986"/>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30" name="pl83"/>
          <p:cNvSpPr/>
          <p:nvPr/>
        </p:nvSpPr>
        <p:spPr>
          <a:xfrm>
            <a:off x="5649350" y="1643986"/>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31" name="pl84"/>
          <p:cNvSpPr/>
          <p:nvPr/>
        </p:nvSpPr>
        <p:spPr>
          <a:xfrm>
            <a:off x="5055622" y="1665335"/>
            <a:ext cx="593727" cy="0"/>
          </a:xfrm>
          <a:custGeom>
            <a:avLst/>
            <a:gdLst/>
            <a:ahLst/>
            <a:cxnLst/>
            <a:rect l="0" t="0" r="0" b="0"/>
            <a:pathLst>
              <a:path w="593727">
                <a:moveTo>
                  <a:pt x="593727" y="0"/>
                </a:moveTo>
                <a:lnTo>
                  <a:pt x="0" y="0"/>
                </a:lnTo>
              </a:path>
            </a:pathLst>
          </a:custGeom>
          <a:ln w="13550" cap="flat">
            <a:solidFill>
              <a:srgbClr val="FFFFFF">
                <a:alpha val="100000"/>
              </a:srgbClr>
            </a:solidFill>
            <a:prstDash val="solid"/>
            <a:round/>
          </a:ln>
        </p:spPr>
        <p:txBody>
          <a:bodyPr/>
          <a:lstStyle/>
          <a:p>
            <a:endParaRPr/>
          </a:p>
        </p:txBody>
      </p:sp>
      <p:sp>
        <p:nvSpPr>
          <p:cNvPr id="332" name="pl85"/>
          <p:cNvSpPr/>
          <p:nvPr/>
        </p:nvSpPr>
        <p:spPr>
          <a:xfrm>
            <a:off x="5055622" y="1643986"/>
            <a:ext cx="0" cy="42697"/>
          </a:xfrm>
          <a:custGeom>
            <a:avLst/>
            <a:gdLst/>
            <a:ahLst/>
            <a:cxnLst/>
            <a:rect l="0" t="0" r="0" b="0"/>
            <a:pathLst>
              <a:path h="42697">
                <a:moveTo>
                  <a:pt x="0" y="42697"/>
                </a:moveTo>
                <a:lnTo>
                  <a:pt x="0" y="0"/>
                </a:lnTo>
              </a:path>
            </a:pathLst>
          </a:custGeom>
          <a:ln w="13550" cap="flat">
            <a:solidFill>
              <a:srgbClr val="FFFFFF">
                <a:alpha val="100000"/>
              </a:srgbClr>
            </a:solidFill>
            <a:prstDash val="solid"/>
            <a:round/>
          </a:ln>
        </p:spPr>
        <p:txBody>
          <a:bodyPr/>
          <a:lstStyle/>
          <a:p>
            <a:endParaRPr/>
          </a:p>
        </p:txBody>
      </p:sp>
      <p:sp>
        <p:nvSpPr>
          <p:cNvPr id="333" name="pt86"/>
          <p:cNvSpPr/>
          <p:nvPr/>
        </p:nvSpPr>
        <p:spPr>
          <a:xfrm>
            <a:off x="4674942" y="4975028"/>
            <a:ext cx="212259" cy="212259"/>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334" name="pt87"/>
          <p:cNvSpPr/>
          <p:nvPr/>
        </p:nvSpPr>
        <p:spPr>
          <a:xfrm>
            <a:off x="5454963" y="4975028"/>
            <a:ext cx="212259" cy="212259"/>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335" name="pt88"/>
          <p:cNvSpPr/>
          <p:nvPr/>
        </p:nvSpPr>
        <p:spPr>
          <a:xfrm>
            <a:off x="4064231" y="4548050"/>
            <a:ext cx="212259" cy="212259"/>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336" name="pt89"/>
          <p:cNvSpPr/>
          <p:nvPr/>
        </p:nvSpPr>
        <p:spPr>
          <a:xfrm>
            <a:off x="5751827" y="4548050"/>
            <a:ext cx="212259" cy="212259"/>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337" name="pt90"/>
          <p:cNvSpPr/>
          <p:nvPr/>
        </p:nvSpPr>
        <p:spPr>
          <a:xfrm>
            <a:off x="4373452" y="4121072"/>
            <a:ext cx="212259" cy="212259"/>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338" name="pt91"/>
          <p:cNvSpPr/>
          <p:nvPr/>
        </p:nvSpPr>
        <p:spPr>
          <a:xfrm>
            <a:off x="5567290" y="4121072"/>
            <a:ext cx="212259" cy="212259"/>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339" name="pt92"/>
          <p:cNvSpPr/>
          <p:nvPr/>
        </p:nvSpPr>
        <p:spPr>
          <a:xfrm>
            <a:off x="4783169" y="3694094"/>
            <a:ext cx="212259" cy="212259"/>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340" name="pt93"/>
          <p:cNvSpPr/>
          <p:nvPr/>
        </p:nvSpPr>
        <p:spPr>
          <a:xfrm>
            <a:off x="6088808" y="3694094"/>
            <a:ext cx="212259" cy="212259"/>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341" name="pt94"/>
          <p:cNvSpPr/>
          <p:nvPr/>
        </p:nvSpPr>
        <p:spPr>
          <a:xfrm>
            <a:off x="4628559" y="3267117"/>
            <a:ext cx="212259" cy="212259"/>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342" name="pt95"/>
          <p:cNvSpPr/>
          <p:nvPr/>
        </p:nvSpPr>
        <p:spPr>
          <a:xfrm>
            <a:off x="6241251" y="3267117"/>
            <a:ext cx="212259" cy="212259"/>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343" name="pt96"/>
          <p:cNvSpPr/>
          <p:nvPr/>
        </p:nvSpPr>
        <p:spPr>
          <a:xfrm>
            <a:off x="6050975" y="2840139"/>
            <a:ext cx="212259" cy="212259"/>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344" name="pt97"/>
          <p:cNvSpPr/>
          <p:nvPr/>
        </p:nvSpPr>
        <p:spPr>
          <a:xfrm>
            <a:off x="6570208" y="2840139"/>
            <a:ext cx="212259" cy="212259"/>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345" name="pt98"/>
          <p:cNvSpPr/>
          <p:nvPr/>
        </p:nvSpPr>
        <p:spPr>
          <a:xfrm>
            <a:off x="6398848" y="2413161"/>
            <a:ext cx="212259" cy="212259"/>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346" name="pt99"/>
          <p:cNvSpPr/>
          <p:nvPr/>
        </p:nvSpPr>
        <p:spPr>
          <a:xfrm>
            <a:off x="6305438" y="2413161"/>
            <a:ext cx="212259" cy="212259"/>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347" name="pt100"/>
          <p:cNvSpPr/>
          <p:nvPr/>
        </p:nvSpPr>
        <p:spPr>
          <a:xfrm>
            <a:off x="5610335" y="1986183"/>
            <a:ext cx="212259" cy="212259"/>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348" name="pt101"/>
          <p:cNvSpPr/>
          <p:nvPr/>
        </p:nvSpPr>
        <p:spPr>
          <a:xfrm>
            <a:off x="6289391" y="1986183"/>
            <a:ext cx="212259" cy="212259"/>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349" name="pt102"/>
          <p:cNvSpPr/>
          <p:nvPr/>
        </p:nvSpPr>
        <p:spPr>
          <a:xfrm>
            <a:off x="6074167" y="1559206"/>
            <a:ext cx="212259" cy="212259"/>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350" name="pt103"/>
          <p:cNvSpPr/>
          <p:nvPr/>
        </p:nvSpPr>
        <p:spPr>
          <a:xfrm>
            <a:off x="5238333" y="1559206"/>
            <a:ext cx="212259" cy="212259"/>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351" name="tx104"/>
          <p:cNvSpPr/>
          <p:nvPr/>
        </p:nvSpPr>
        <p:spPr>
          <a:xfrm>
            <a:off x="1360524" y="4947212"/>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sp>
        <p:nvSpPr>
          <p:cNvPr id="352" name="tx105"/>
          <p:cNvSpPr/>
          <p:nvPr/>
        </p:nvSpPr>
        <p:spPr>
          <a:xfrm>
            <a:off x="957906" y="4516265"/>
            <a:ext cx="1172356"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Disfigured</a:t>
            </a:r>
          </a:p>
        </p:txBody>
      </p:sp>
      <p:sp>
        <p:nvSpPr>
          <p:cNvPr id="353" name="tx106"/>
          <p:cNvSpPr/>
          <p:nvPr/>
        </p:nvSpPr>
        <p:spPr>
          <a:xfrm>
            <a:off x="1407070" y="4096233"/>
            <a:ext cx="723193" cy="21431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Heavy</a:t>
            </a:r>
          </a:p>
        </p:txBody>
      </p:sp>
      <p:sp>
        <p:nvSpPr>
          <p:cNvPr id="354" name="tx107"/>
          <p:cNvSpPr/>
          <p:nvPr/>
        </p:nvSpPr>
        <p:spPr>
          <a:xfrm>
            <a:off x="1741710" y="3706760"/>
            <a:ext cx="388553"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Old</a:t>
            </a:r>
          </a:p>
        </p:txBody>
      </p:sp>
      <p:sp>
        <p:nvSpPr>
          <p:cNvPr id="355" name="tx108"/>
          <p:cNvSpPr/>
          <p:nvPr/>
        </p:nvSpPr>
        <p:spPr>
          <a:xfrm>
            <a:off x="1270780" y="3235332"/>
            <a:ext cx="859482"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Foreign</a:t>
            </a:r>
          </a:p>
        </p:txBody>
      </p:sp>
      <p:sp>
        <p:nvSpPr>
          <p:cNvPr id="356" name="tx109"/>
          <p:cNvSpPr/>
          <p:nvPr/>
        </p:nvSpPr>
        <p:spPr>
          <a:xfrm>
            <a:off x="1331837" y="2852804"/>
            <a:ext cx="798425"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Violent</a:t>
            </a:r>
          </a:p>
        </p:txBody>
      </p:sp>
      <p:sp>
        <p:nvSpPr>
          <p:cNvPr id="357" name="tx110"/>
          <p:cNvSpPr/>
          <p:nvPr/>
        </p:nvSpPr>
        <p:spPr>
          <a:xfrm>
            <a:off x="1126343" y="2388322"/>
            <a:ext cx="1003920" cy="21431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Arrogant</a:t>
            </a:r>
          </a:p>
        </p:txBody>
      </p:sp>
      <p:sp>
        <p:nvSpPr>
          <p:cNvPr id="358" name="tx111"/>
          <p:cNvSpPr/>
          <p:nvPr/>
        </p:nvSpPr>
        <p:spPr>
          <a:xfrm>
            <a:off x="679189" y="1961344"/>
            <a:ext cx="1451074" cy="21431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Incompetent</a:t>
            </a:r>
          </a:p>
        </p:txBody>
      </p:sp>
      <p:sp>
        <p:nvSpPr>
          <p:cNvPr id="359" name="tx112"/>
          <p:cNvSpPr/>
          <p:nvPr/>
        </p:nvSpPr>
        <p:spPr>
          <a:xfrm>
            <a:off x="752412" y="1527421"/>
            <a:ext cx="1377850"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Trustworthy</a:t>
            </a:r>
          </a:p>
        </p:txBody>
      </p:sp>
      <p:sp>
        <p:nvSpPr>
          <p:cNvPr id="360" name="tx113"/>
          <p:cNvSpPr/>
          <p:nvPr/>
        </p:nvSpPr>
        <p:spPr>
          <a:xfrm>
            <a:off x="2095199" y="5389854"/>
            <a:ext cx="1042652"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Not at all</a:t>
            </a:r>
          </a:p>
        </p:txBody>
      </p:sp>
      <p:sp>
        <p:nvSpPr>
          <p:cNvPr id="361" name="tx114"/>
          <p:cNvSpPr/>
          <p:nvPr/>
        </p:nvSpPr>
        <p:spPr>
          <a:xfrm>
            <a:off x="2454619" y="5609953"/>
            <a:ext cx="323812" cy="20359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(0)</a:t>
            </a:r>
          </a:p>
        </p:txBody>
      </p:sp>
      <p:sp>
        <p:nvSpPr>
          <p:cNvPr id="362" name="tx115"/>
          <p:cNvSpPr/>
          <p:nvPr/>
        </p:nvSpPr>
        <p:spPr>
          <a:xfrm>
            <a:off x="3602886" y="5399974"/>
            <a:ext cx="145442" cy="16668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1</a:t>
            </a:r>
          </a:p>
        </p:txBody>
      </p:sp>
      <p:sp>
        <p:nvSpPr>
          <p:cNvPr id="363" name="tx116"/>
          <p:cNvSpPr/>
          <p:nvPr/>
        </p:nvSpPr>
        <p:spPr>
          <a:xfrm>
            <a:off x="4661967" y="5396997"/>
            <a:ext cx="145442" cy="169664"/>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2</a:t>
            </a:r>
          </a:p>
        </p:txBody>
      </p:sp>
      <p:sp>
        <p:nvSpPr>
          <p:cNvPr id="364" name="tx117"/>
          <p:cNvSpPr/>
          <p:nvPr/>
        </p:nvSpPr>
        <p:spPr>
          <a:xfrm>
            <a:off x="5721049" y="5393822"/>
            <a:ext cx="145442" cy="17283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3</a:t>
            </a:r>
          </a:p>
        </p:txBody>
      </p:sp>
      <p:sp>
        <p:nvSpPr>
          <p:cNvPr id="365" name="tx118"/>
          <p:cNvSpPr/>
          <p:nvPr/>
        </p:nvSpPr>
        <p:spPr>
          <a:xfrm>
            <a:off x="6780131" y="5399974"/>
            <a:ext cx="145442" cy="16668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4</a:t>
            </a:r>
          </a:p>
        </p:txBody>
      </p:sp>
      <p:sp>
        <p:nvSpPr>
          <p:cNvPr id="366" name="tx119"/>
          <p:cNvSpPr/>
          <p:nvPr/>
        </p:nvSpPr>
        <p:spPr>
          <a:xfrm>
            <a:off x="7839212" y="5396799"/>
            <a:ext cx="145442" cy="16986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5</a:t>
            </a:r>
          </a:p>
        </p:txBody>
      </p:sp>
      <p:sp>
        <p:nvSpPr>
          <p:cNvPr id="367" name="tx120"/>
          <p:cNvSpPr/>
          <p:nvPr/>
        </p:nvSpPr>
        <p:spPr>
          <a:xfrm>
            <a:off x="8898294" y="5393822"/>
            <a:ext cx="145442" cy="17283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6</a:t>
            </a:r>
          </a:p>
        </p:txBody>
      </p:sp>
      <p:sp>
        <p:nvSpPr>
          <p:cNvPr id="368" name="tx121"/>
          <p:cNvSpPr/>
          <p:nvPr/>
        </p:nvSpPr>
        <p:spPr>
          <a:xfrm>
            <a:off x="9957375" y="5399974"/>
            <a:ext cx="145442" cy="16668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7</a:t>
            </a:r>
          </a:p>
        </p:txBody>
      </p:sp>
      <p:sp>
        <p:nvSpPr>
          <p:cNvPr id="369" name="tx122"/>
          <p:cNvSpPr/>
          <p:nvPr/>
        </p:nvSpPr>
        <p:spPr>
          <a:xfrm>
            <a:off x="10506125" y="5345404"/>
            <a:ext cx="1166105"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Extremely</a:t>
            </a:r>
          </a:p>
        </p:txBody>
      </p:sp>
      <p:sp>
        <p:nvSpPr>
          <p:cNvPr id="370" name="tx123"/>
          <p:cNvSpPr/>
          <p:nvPr/>
        </p:nvSpPr>
        <p:spPr>
          <a:xfrm>
            <a:off x="10927271" y="5609953"/>
            <a:ext cx="323812" cy="20359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(8)</a:t>
            </a:r>
          </a:p>
        </p:txBody>
      </p:sp>
      <p:sp>
        <p:nvSpPr>
          <p:cNvPr id="371" name="tx124"/>
          <p:cNvSpPr/>
          <p:nvPr/>
        </p:nvSpPr>
        <p:spPr>
          <a:xfrm>
            <a:off x="6481823" y="5828568"/>
            <a:ext cx="742057"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Rating</a:t>
            </a:r>
          </a:p>
        </p:txBody>
      </p:sp>
      <p:sp>
        <p:nvSpPr>
          <p:cNvPr id="372" name="tx125"/>
          <p:cNvSpPr/>
          <p:nvPr/>
        </p:nvSpPr>
        <p:spPr>
          <a:xfrm>
            <a:off x="5284942" y="953019"/>
            <a:ext cx="115620" cy="108148"/>
          </a:xfrm>
          <a:prstGeom prst="rect">
            <a:avLst/>
          </a:prstGeom>
          <a:noFill/>
        </p:spPr>
        <p:txBody>
          <a:bodyPr wrap="none" lIns="0" tIns="0" rIns="0" bIns="0" anchor="ctr" anchorCtr="1"/>
          <a:lstStyle/>
          <a:p>
            <a:pPr marL="0" marR="0" indent="0" algn="l">
              <a:lnSpc>
                <a:spcPts val="1100"/>
              </a:lnSpc>
              <a:spcBef>
                <a:spcPts val="0"/>
              </a:spcBef>
              <a:spcAft>
                <a:spcPts val="0"/>
              </a:spcAft>
            </a:pPr>
            <a:r>
              <a:rPr sz="1100">
                <a:solidFill>
                  <a:srgbClr val="000000">
                    <a:alpha val="100000"/>
                  </a:srgbClr>
                </a:solidFill>
                <a:latin typeface="Bitstream Vera Sans"/>
                <a:cs typeface="Bitstream Vera Sans"/>
              </a:rPr>
              <a:t>ci</a:t>
            </a:r>
          </a:p>
        </p:txBody>
      </p:sp>
      <p:sp>
        <p:nvSpPr>
          <p:cNvPr id="373" name="pt126"/>
          <p:cNvSpPr/>
          <p:nvPr/>
        </p:nvSpPr>
        <p:spPr>
          <a:xfrm>
            <a:off x="5568753" y="904139"/>
            <a:ext cx="212259" cy="212259"/>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374" name="pt127"/>
          <p:cNvSpPr/>
          <p:nvPr/>
        </p:nvSpPr>
        <p:spPr>
          <a:xfrm>
            <a:off x="7316293" y="904139"/>
            <a:ext cx="212259" cy="212259"/>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375" name="tx128"/>
          <p:cNvSpPr/>
          <p:nvPr/>
        </p:nvSpPr>
        <p:spPr>
          <a:xfrm>
            <a:off x="5903483" y="872354"/>
            <a:ext cx="1290339"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anti-Germy</a:t>
            </a:r>
          </a:p>
        </p:txBody>
      </p:sp>
      <p:sp>
        <p:nvSpPr>
          <p:cNvPr id="376" name="tx129"/>
          <p:cNvSpPr/>
          <p:nvPr/>
        </p:nvSpPr>
        <p:spPr>
          <a:xfrm>
            <a:off x="7651022" y="876323"/>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pic>
        <p:nvPicPr>
          <p:cNvPr id="256" name="Picture 2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592" y="307240"/>
            <a:ext cx="457200" cy="457200"/>
          </a:xfrm>
          <a:prstGeom prst="rect">
            <a:avLst/>
          </a:prstGeom>
          <a:ln w="28575">
            <a:solidFill>
              <a:srgbClr val="ABD9E9"/>
            </a:solidFill>
          </a:ln>
        </p:spPr>
      </p:pic>
      <p:pic>
        <p:nvPicPr>
          <p:cNvPr id="257" name="Picture 2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4100" y="307240"/>
            <a:ext cx="457200" cy="457200"/>
          </a:xfrm>
          <a:prstGeom prst="rect">
            <a:avLst/>
          </a:prstGeom>
          <a:ln w="28575">
            <a:solidFill>
              <a:srgbClr val="EA484B"/>
            </a:solidFill>
          </a:ln>
        </p:spPr>
      </p:pic>
      <p:sp>
        <p:nvSpPr>
          <p:cNvPr id="377" name="TextBox 376"/>
          <p:cNvSpPr txBox="1"/>
          <p:nvPr/>
        </p:nvSpPr>
        <p:spPr>
          <a:xfrm>
            <a:off x="88900" y="6388100"/>
            <a:ext cx="4633448" cy="369332"/>
          </a:xfrm>
          <a:prstGeom prst="rect">
            <a:avLst/>
          </a:prstGeom>
          <a:noFill/>
          <a:ln>
            <a:noFill/>
          </a:ln>
        </p:spPr>
        <p:txBody>
          <a:bodyPr wrap="none" rtlCol="0">
            <a:spAutoFit/>
          </a:bodyPr>
          <a:lstStyle/>
          <a:p>
            <a:r>
              <a:rPr lang="en-US" b="1" dirty="0" smtClean="0">
                <a:latin typeface="MS Reference Sans Serif" charset="0"/>
                <a:ea typeface="MS Reference Sans Serif" charset="0"/>
                <a:cs typeface="MS Reference Sans Serif" charset="0"/>
              </a:rPr>
              <a:t>Error bars = 95% </a:t>
            </a:r>
            <a:r>
              <a:rPr lang="en-US" b="1" smtClean="0">
                <a:latin typeface="MS Reference Sans Serif" charset="0"/>
                <a:ea typeface="MS Reference Sans Serif" charset="0"/>
                <a:cs typeface="MS Reference Sans Serif" charset="0"/>
              </a:rPr>
              <a:t>confidence intervals</a:t>
            </a:r>
            <a:endParaRPr lang="en-US"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85643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dissolve">
                                      <p:cBhvr>
                                        <p:cTn id="7" dur="500"/>
                                        <p:tgtEl>
                                          <p:spTgt spid="27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0"/>
                                        </p:tgtEl>
                                        <p:attrNameLst>
                                          <p:attrName>style.visibility</p:attrName>
                                        </p:attrNameLst>
                                      </p:cBhvr>
                                      <p:to>
                                        <p:strVal val="visible"/>
                                      </p:to>
                                    </p:set>
                                    <p:animEffect transition="in" filter="dissolve">
                                      <p:cBhvr>
                                        <p:cTn id="10" dur="500"/>
                                        <p:tgtEl>
                                          <p:spTgt spid="28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1"/>
                                        </p:tgtEl>
                                        <p:attrNameLst>
                                          <p:attrName>style.visibility</p:attrName>
                                        </p:attrNameLst>
                                      </p:cBhvr>
                                      <p:to>
                                        <p:strVal val="visible"/>
                                      </p:to>
                                    </p:set>
                                    <p:animEffect transition="in" filter="dissolve">
                                      <p:cBhvr>
                                        <p:cTn id="13" dur="500"/>
                                        <p:tgtEl>
                                          <p:spTgt spid="28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82"/>
                                        </p:tgtEl>
                                        <p:attrNameLst>
                                          <p:attrName>style.visibility</p:attrName>
                                        </p:attrNameLst>
                                      </p:cBhvr>
                                      <p:to>
                                        <p:strVal val="visible"/>
                                      </p:to>
                                    </p:set>
                                    <p:animEffect transition="in" filter="dissolve">
                                      <p:cBhvr>
                                        <p:cTn id="16" dur="500"/>
                                        <p:tgtEl>
                                          <p:spTgt spid="28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83"/>
                                        </p:tgtEl>
                                        <p:attrNameLst>
                                          <p:attrName>style.visibility</p:attrName>
                                        </p:attrNameLst>
                                      </p:cBhvr>
                                      <p:to>
                                        <p:strVal val="visible"/>
                                      </p:to>
                                    </p:set>
                                    <p:animEffect transition="in" filter="dissolve">
                                      <p:cBhvr>
                                        <p:cTn id="19" dur="500"/>
                                        <p:tgtEl>
                                          <p:spTgt spid="28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84"/>
                                        </p:tgtEl>
                                        <p:attrNameLst>
                                          <p:attrName>style.visibility</p:attrName>
                                        </p:attrNameLst>
                                      </p:cBhvr>
                                      <p:to>
                                        <p:strVal val="visible"/>
                                      </p:to>
                                    </p:set>
                                    <p:animEffect transition="in" filter="dissolve">
                                      <p:cBhvr>
                                        <p:cTn id="22" dur="500"/>
                                        <p:tgtEl>
                                          <p:spTgt spid="28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85"/>
                                        </p:tgtEl>
                                        <p:attrNameLst>
                                          <p:attrName>style.visibility</p:attrName>
                                        </p:attrNameLst>
                                      </p:cBhvr>
                                      <p:to>
                                        <p:strVal val="visible"/>
                                      </p:to>
                                    </p:set>
                                    <p:animEffect transition="in" filter="dissolve">
                                      <p:cBhvr>
                                        <p:cTn id="25" dur="500"/>
                                        <p:tgtEl>
                                          <p:spTgt spid="28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86"/>
                                        </p:tgtEl>
                                        <p:attrNameLst>
                                          <p:attrName>style.visibility</p:attrName>
                                        </p:attrNameLst>
                                      </p:cBhvr>
                                      <p:to>
                                        <p:strVal val="visible"/>
                                      </p:to>
                                    </p:set>
                                    <p:animEffect transition="in" filter="dissolve">
                                      <p:cBhvr>
                                        <p:cTn id="28" dur="500"/>
                                        <p:tgtEl>
                                          <p:spTgt spid="28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87"/>
                                        </p:tgtEl>
                                        <p:attrNameLst>
                                          <p:attrName>style.visibility</p:attrName>
                                        </p:attrNameLst>
                                      </p:cBhvr>
                                      <p:to>
                                        <p:strVal val="visible"/>
                                      </p:to>
                                    </p:set>
                                    <p:animEffect transition="in" filter="dissolve">
                                      <p:cBhvr>
                                        <p:cTn id="31" dur="500"/>
                                        <p:tgtEl>
                                          <p:spTgt spid="28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dissolve">
                                      <p:cBhvr>
                                        <p:cTn id="34" dur="500"/>
                                        <p:tgtEl>
                                          <p:spTgt spid="288"/>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dissolve">
                                      <p:cBhvr>
                                        <p:cTn id="37" dur="500"/>
                                        <p:tgtEl>
                                          <p:spTgt spid="289"/>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dissolve">
                                      <p:cBhvr>
                                        <p:cTn id="40" dur="500"/>
                                        <p:tgtEl>
                                          <p:spTgt spid="290"/>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dissolve">
                                      <p:cBhvr>
                                        <p:cTn id="43" dur="500"/>
                                        <p:tgtEl>
                                          <p:spTgt spid="291"/>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92"/>
                                        </p:tgtEl>
                                        <p:attrNameLst>
                                          <p:attrName>style.visibility</p:attrName>
                                        </p:attrNameLst>
                                      </p:cBhvr>
                                      <p:to>
                                        <p:strVal val="visible"/>
                                      </p:to>
                                    </p:set>
                                    <p:animEffect transition="in" filter="dissolve">
                                      <p:cBhvr>
                                        <p:cTn id="46" dur="500"/>
                                        <p:tgtEl>
                                          <p:spTgt spid="292"/>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93"/>
                                        </p:tgtEl>
                                        <p:attrNameLst>
                                          <p:attrName>style.visibility</p:attrName>
                                        </p:attrNameLst>
                                      </p:cBhvr>
                                      <p:to>
                                        <p:strVal val="visible"/>
                                      </p:to>
                                    </p:set>
                                    <p:animEffect transition="in" filter="dissolve">
                                      <p:cBhvr>
                                        <p:cTn id="49" dur="500"/>
                                        <p:tgtEl>
                                          <p:spTgt spid="293"/>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294"/>
                                        </p:tgtEl>
                                        <p:attrNameLst>
                                          <p:attrName>style.visibility</p:attrName>
                                        </p:attrNameLst>
                                      </p:cBhvr>
                                      <p:to>
                                        <p:strVal val="visible"/>
                                      </p:to>
                                    </p:set>
                                    <p:animEffect transition="in" filter="dissolve">
                                      <p:cBhvr>
                                        <p:cTn id="52" dur="500"/>
                                        <p:tgtEl>
                                          <p:spTgt spid="294"/>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95"/>
                                        </p:tgtEl>
                                        <p:attrNameLst>
                                          <p:attrName>style.visibility</p:attrName>
                                        </p:attrNameLst>
                                      </p:cBhvr>
                                      <p:to>
                                        <p:strVal val="visible"/>
                                      </p:to>
                                    </p:set>
                                    <p:animEffect transition="in" filter="dissolve">
                                      <p:cBhvr>
                                        <p:cTn id="55" dur="500"/>
                                        <p:tgtEl>
                                          <p:spTgt spid="29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96"/>
                                        </p:tgtEl>
                                        <p:attrNameLst>
                                          <p:attrName>style.visibility</p:attrName>
                                        </p:attrNameLst>
                                      </p:cBhvr>
                                      <p:to>
                                        <p:strVal val="visible"/>
                                      </p:to>
                                    </p:set>
                                    <p:animEffect transition="in" filter="dissolve">
                                      <p:cBhvr>
                                        <p:cTn id="58" dur="500"/>
                                        <p:tgtEl>
                                          <p:spTgt spid="296"/>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97"/>
                                        </p:tgtEl>
                                        <p:attrNameLst>
                                          <p:attrName>style.visibility</p:attrName>
                                        </p:attrNameLst>
                                      </p:cBhvr>
                                      <p:to>
                                        <p:strVal val="visible"/>
                                      </p:to>
                                    </p:set>
                                    <p:animEffect transition="in" filter="dissolve">
                                      <p:cBhvr>
                                        <p:cTn id="61" dur="500"/>
                                        <p:tgtEl>
                                          <p:spTgt spid="29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98"/>
                                        </p:tgtEl>
                                        <p:attrNameLst>
                                          <p:attrName>style.visibility</p:attrName>
                                        </p:attrNameLst>
                                      </p:cBhvr>
                                      <p:to>
                                        <p:strVal val="visible"/>
                                      </p:to>
                                    </p:set>
                                    <p:animEffect transition="in" filter="dissolve">
                                      <p:cBhvr>
                                        <p:cTn id="64" dur="500"/>
                                        <p:tgtEl>
                                          <p:spTgt spid="29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299"/>
                                        </p:tgtEl>
                                        <p:attrNameLst>
                                          <p:attrName>style.visibility</p:attrName>
                                        </p:attrNameLst>
                                      </p:cBhvr>
                                      <p:to>
                                        <p:strVal val="visible"/>
                                      </p:to>
                                    </p:set>
                                    <p:animEffect transition="in" filter="dissolve">
                                      <p:cBhvr>
                                        <p:cTn id="67" dur="500"/>
                                        <p:tgtEl>
                                          <p:spTgt spid="29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00"/>
                                        </p:tgtEl>
                                        <p:attrNameLst>
                                          <p:attrName>style.visibility</p:attrName>
                                        </p:attrNameLst>
                                      </p:cBhvr>
                                      <p:to>
                                        <p:strVal val="visible"/>
                                      </p:to>
                                    </p:set>
                                    <p:animEffect transition="in" filter="dissolve">
                                      <p:cBhvr>
                                        <p:cTn id="70" dur="500"/>
                                        <p:tgtEl>
                                          <p:spTgt spid="300"/>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01"/>
                                        </p:tgtEl>
                                        <p:attrNameLst>
                                          <p:attrName>style.visibility</p:attrName>
                                        </p:attrNameLst>
                                      </p:cBhvr>
                                      <p:to>
                                        <p:strVal val="visible"/>
                                      </p:to>
                                    </p:set>
                                    <p:animEffect transition="in" filter="dissolve">
                                      <p:cBhvr>
                                        <p:cTn id="73" dur="500"/>
                                        <p:tgtEl>
                                          <p:spTgt spid="30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02"/>
                                        </p:tgtEl>
                                        <p:attrNameLst>
                                          <p:attrName>style.visibility</p:attrName>
                                        </p:attrNameLst>
                                      </p:cBhvr>
                                      <p:to>
                                        <p:strVal val="visible"/>
                                      </p:to>
                                    </p:set>
                                    <p:animEffect transition="in" filter="dissolve">
                                      <p:cBhvr>
                                        <p:cTn id="76" dur="500"/>
                                        <p:tgtEl>
                                          <p:spTgt spid="302"/>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303"/>
                                        </p:tgtEl>
                                        <p:attrNameLst>
                                          <p:attrName>style.visibility</p:attrName>
                                        </p:attrNameLst>
                                      </p:cBhvr>
                                      <p:to>
                                        <p:strVal val="visible"/>
                                      </p:to>
                                    </p:set>
                                    <p:animEffect transition="in" filter="dissolve">
                                      <p:cBhvr>
                                        <p:cTn id="79" dur="500"/>
                                        <p:tgtEl>
                                          <p:spTgt spid="303"/>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04"/>
                                        </p:tgtEl>
                                        <p:attrNameLst>
                                          <p:attrName>style.visibility</p:attrName>
                                        </p:attrNameLst>
                                      </p:cBhvr>
                                      <p:to>
                                        <p:strVal val="visible"/>
                                      </p:to>
                                    </p:set>
                                    <p:animEffect transition="in" filter="dissolve">
                                      <p:cBhvr>
                                        <p:cTn id="82" dur="500"/>
                                        <p:tgtEl>
                                          <p:spTgt spid="304"/>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305"/>
                                        </p:tgtEl>
                                        <p:attrNameLst>
                                          <p:attrName>style.visibility</p:attrName>
                                        </p:attrNameLst>
                                      </p:cBhvr>
                                      <p:to>
                                        <p:strVal val="visible"/>
                                      </p:to>
                                    </p:set>
                                    <p:animEffect transition="in" filter="dissolve">
                                      <p:cBhvr>
                                        <p:cTn id="85" dur="500"/>
                                        <p:tgtEl>
                                          <p:spTgt spid="305"/>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306"/>
                                        </p:tgtEl>
                                        <p:attrNameLst>
                                          <p:attrName>style.visibility</p:attrName>
                                        </p:attrNameLst>
                                      </p:cBhvr>
                                      <p:to>
                                        <p:strVal val="visible"/>
                                      </p:to>
                                    </p:set>
                                    <p:animEffect transition="in" filter="dissolve">
                                      <p:cBhvr>
                                        <p:cTn id="88" dur="500"/>
                                        <p:tgtEl>
                                          <p:spTgt spid="306"/>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07"/>
                                        </p:tgtEl>
                                        <p:attrNameLst>
                                          <p:attrName>style.visibility</p:attrName>
                                        </p:attrNameLst>
                                      </p:cBhvr>
                                      <p:to>
                                        <p:strVal val="visible"/>
                                      </p:to>
                                    </p:set>
                                    <p:animEffect transition="in" filter="dissolve">
                                      <p:cBhvr>
                                        <p:cTn id="91" dur="500"/>
                                        <p:tgtEl>
                                          <p:spTgt spid="30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308"/>
                                        </p:tgtEl>
                                        <p:attrNameLst>
                                          <p:attrName>style.visibility</p:attrName>
                                        </p:attrNameLst>
                                      </p:cBhvr>
                                      <p:to>
                                        <p:strVal val="visible"/>
                                      </p:to>
                                    </p:set>
                                    <p:animEffect transition="in" filter="dissolve">
                                      <p:cBhvr>
                                        <p:cTn id="94" dur="500"/>
                                        <p:tgtEl>
                                          <p:spTgt spid="308"/>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33"/>
                                        </p:tgtEl>
                                        <p:attrNameLst>
                                          <p:attrName>style.visibility</p:attrName>
                                        </p:attrNameLst>
                                      </p:cBhvr>
                                      <p:to>
                                        <p:strVal val="visible"/>
                                      </p:to>
                                    </p:set>
                                    <p:animEffect transition="in" filter="dissolve">
                                      <p:cBhvr>
                                        <p:cTn id="97" dur="500"/>
                                        <p:tgtEl>
                                          <p:spTgt spid="333"/>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334"/>
                                        </p:tgtEl>
                                        <p:attrNameLst>
                                          <p:attrName>style.visibility</p:attrName>
                                        </p:attrNameLst>
                                      </p:cBhvr>
                                      <p:to>
                                        <p:strVal val="visible"/>
                                      </p:to>
                                    </p:set>
                                    <p:animEffect transition="in" filter="dissolve">
                                      <p:cBhvr>
                                        <p:cTn id="100" dur="500"/>
                                        <p:tgtEl>
                                          <p:spTgt spid="334"/>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335"/>
                                        </p:tgtEl>
                                        <p:attrNameLst>
                                          <p:attrName>style.visibility</p:attrName>
                                        </p:attrNameLst>
                                      </p:cBhvr>
                                      <p:to>
                                        <p:strVal val="visible"/>
                                      </p:to>
                                    </p:set>
                                    <p:animEffect transition="in" filter="dissolve">
                                      <p:cBhvr>
                                        <p:cTn id="103" dur="500"/>
                                        <p:tgtEl>
                                          <p:spTgt spid="335"/>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336"/>
                                        </p:tgtEl>
                                        <p:attrNameLst>
                                          <p:attrName>style.visibility</p:attrName>
                                        </p:attrNameLst>
                                      </p:cBhvr>
                                      <p:to>
                                        <p:strVal val="visible"/>
                                      </p:to>
                                    </p:set>
                                    <p:animEffect transition="in" filter="dissolve">
                                      <p:cBhvr>
                                        <p:cTn id="106" dur="500"/>
                                        <p:tgtEl>
                                          <p:spTgt spid="336"/>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37"/>
                                        </p:tgtEl>
                                        <p:attrNameLst>
                                          <p:attrName>style.visibility</p:attrName>
                                        </p:attrNameLst>
                                      </p:cBhvr>
                                      <p:to>
                                        <p:strVal val="visible"/>
                                      </p:to>
                                    </p:set>
                                    <p:animEffect transition="in" filter="dissolve">
                                      <p:cBhvr>
                                        <p:cTn id="109" dur="500"/>
                                        <p:tgtEl>
                                          <p:spTgt spid="337"/>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38"/>
                                        </p:tgtEl>
                                        <p:attrNameLst>
                                          <p:attrName>style.visibility</p:attrName>
                                        </p:attrNameLst>
                                      </p:cBhvr>
                                      <p:to>
                                        <p:strVal val="visible"/>
                                      </p:to>
                                    </p:set>
                                    <p:animEffect transition="in" filter="dissolve">
                                      <p:cBhvr>
                                        <p:cTn id="112" dur="500"/>
                                        <p:tgtEl>
                                          <p:spTgt spid="338"/>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339"/>
                                        </p:tgtEl>
                                        <p:attrNameLst>
                                          <p:attrName>style.visibility</p:attrName>
                                        </p:attrNameLst>
                                      </p:cBhvr>
                                      <p:to>
                                        <p:strVal val="visible"/>
                                      </p:to>
                                    </p:set>
                                    <p:animEffect transition="in" filter="dissolve">
                                      <p:cBhvr>
                                        <p:cTn id="115" dur="500"/>
                                        <p:tgtEl>
                                          <p:spTgt spid="339"/>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40"/>
                                        </p:tgtEl>
                                        <p:attrNameLst>
                                          <p:attrName>style.visibility</p:attrName>
                                        </p:attrNameLst>
                                      </p:cBhvr>
                                      <p:to>
                                        <p:strVal val="visible"/>
                                      </p:to>
                                    </p:set>
                                    <p:animEffect transition="in" filter="dissolve">
                                      <p:cBhvr>
                                        <p:cTn id="118" dur="500"/>
                                        <p:tgtEl>
                                          <p:spTgt spid="340"/>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341"/>
                                        </p:tgtEl>
                                        <p:attrNameLst>
                                          <p:attrName>style.visibility</p:attrName>
                                        </p:attrNameLst>
                                      </p:cBhvr>
                                      <p:to>
                                        <p:strVal val="visible"/>
                                      </p:to>
                                    </p:set>
                                    <p:animEffect transition="in" filter="dissolve">
                                      <p:cBhvr>
                                        <p:cTn id="121" dur="500"/>
                                        <p:tgtEl>
                                          <p:spTgt spid="341"/>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342"/>
                                        </p:tgtEl>
                                        <p:attrNameLst>
                                          <p:attrName>style.visibility</p:attrName>
                                        </p:attrNameLst>
                                      </p:cBhvr>
                                      <p:to>
                                        <p:strVal val="visible"/>
                                      </p:to>
                                    </p:set>
                                    <p:animEffect transition="in" filter="dissolve">
                                      <p:cBhvr>
                                        <p:cTn id="124" dur="500"/>
                                        <p:tgtEl>
                                          <p:spTgt spid="342"/>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309"/>
                                        </p:tgtEl>
                                        <p:attrNameLst>
                                          <p:attrName>style.visibility</p:attrName>
                                        </p:attrNameLst>
                                      </p:cBhvr>
                                      <p:to>
                                        <p:strVal val="visible"/>
                                      </p:to>
                                    </p:set>
                                    <p:animEffect transition="in" filter="dissolve">
                                      <p:cBhvr>
                                        <p:cTn id="129" dur="500"/>
                                        <p:tgtEl>
                                          <p:spTgt spid="309"/>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10"/>
                                        </p:tgtEl>
                                        <p:attrNameLst>
                                          <p:attrName>style.visibility</p:attrName>
                                        </p:attrNameLst>
                                      </p:cBhvr>
                                      <p:to>
                                        <p:strVal val="visible"/>
                                      </p:to>
                                    </p:set>
                                    <p:animEffect transition="in" filter="dissolve">
                                      <p:cBhvr>
                                        <p:cTn id="132" dur="500"/>
                                        <p:tgtEl>
                                          <p:spTgt spid="310"/>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11"/>
                                        </p:tgtEl>
                                        <p:attrNameLst>
                                          <p:attrName>style.visibility</p:attrName>
                                        </p:attrNameLst>
                                      </p:cBhvr>
                                      <p:to>
                                        <p:strVal val="visible"/>
                                      </p:to>
                                    </p:set>
                                    <p:animEffect transition="in" filter="dissolve">
                                      <p:cBhvr>
                                        <p:cTn id="135" dur="500"/>
                                        <p:tgtEl>
                                          <p:spTgt spid="311"/>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312"/>
                                        </p:tgtEl>
                                        <p:attrNameLst>
                                          <p:attrName>style.visibility</p:attrName>
                                        </p:attrNameLst>
                                      </p:cBhvr>
                                      <p:to>
                                        <p:strVal val="visible"/>
                                      </p:to>
                                    </p:set>
                                    <p:animEffect transition="in" filter="dissolve">
                                      <p:cBhvr>
                                        <p:cTn id="138" dur="500"/>
                                        <p:tgtEl>
                                          <p:spTgt spid="312"/>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313"/>
                                        </p:tgtEl>
                                        <p:attrNameLst>
                                          <p:attrName>style.visibility</p:attrName>
                                        </p:attrNameLst>
                                      </p:cBhvr>
                                      <p:to>
                                        <p:strVal val="visible"/>
                                      </p:to>
                                    </p:set>
                                    <p:animEffect transition="in" filter="dissolve">
                                      <p:cBhvr>
                                        <p:cTn id="141" dur="500"/>
                                        <p:tgtEl>
                                          <p:spTgt spid="313"/>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314"/>
                                        </p:tgtEl>
                                        <p:attrNameLst>
                                          <p:attrName>style.visibility</p:attrName>
                                        </p:attrNameLst>
                                      </p:cBhvr>
                                      <p:to>
                                        <p:strVal val="visible"/>
                                      </p:to>
                                    </p:set>
                                    <p:animEffect transition="in" filter="dissolve">
                                      <p:cBhvr>
                                        <p:cTn id="144" dur="500"/>
                                        <p:tgtEl>
                                          <p:spTgt spid="314"/>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315"/>
                                        </p:tgtEl>
                                        <p:attrNameLst>
                                          <p:attrName>style.visibility</p:attrName>
                                        </p:attrNameLst>
                                      </p:cBhvr>
                                      <p:to>
                                        <p:strVal val="visible"/>
                                      </p:to>
                                    </p:set>
                                    <p:animEffect transition="in" filter="dissolve">
                                      <p:cBhvr>
                                        <p:cTn id="147" dur="500"/>
                                        <p:tgtEl>
                                          <p:spTgt spid="315"/>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316"/>
                                        </p:tgtEl>
                                        <p:attrNameLst>
                                          <p:attrName>style.visibility</p:attrName>
                                        </p:attrNameLst>
                                      </p:cBhvr>
                                      <p:to>
                                        <p:strVal val="visible"/>
                                      </p:to>
                                    </p:set>
                                    <p:animEffect transition="in" filter="dissolve">
                                      <p:cBhvr>
                                        <p:cTn id="150" dur="500"/>
                                        <p:tgtEl>
                                          <p:spTgt spid="316"/>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317"/>
                                        </p:tgtEl>
                                        <p:attrNameLst>
                                          <p:attrName>style.visibility</p:attrName>
                                        </p:attrNameLst>
                                      </p:cBhvr>
                                      <p:to>
                                        <p:strVal val="visible"/>
                                      </p:to>
                                    </p:set>
                                    <p:animEffect transition="in" filter="dissolve">
                                      <p:cBhvr>
                                        <p:cTn id="153" dur="500"/>
                                        <p:tgtEl>
                                          <p:spTgt spid="317"/>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318"/>
                                        </p:tgtEl>
                                        <p:attrNameLst>
                                          <p:attrName>style.visibility</p:attrName>
                                        </p:attrNameLst>
                                      </p:cBhvr>
                                      <p:to>
                                        <p:strVal val="visible"/>
                                      </p:to>
                                    </p:set>
                                    <p:animEffect transition="in" filter="dissolve">
                                      <p:cBhvr>
                                        <p:cTn id="156" dur="500"/>
                                        <p:tgtEl>
                                          <p:spTgt spid="318"/>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319"/>
                                        </p:tgtEl>
                                        <p:attrNameLst>
                                          <p:attrName>style.visibility</p:attrName>
                                        </p:attrNameLst>
                                      </p:cBhvr>
                                      <p:to>
                                        <p:strVal val="visible"/>
                                      </p:to>
                                    </p:set>
                                    <p:animEffect transition="in" filter="dissolve">
                                      <p:cBhvr>
                                        <p:cTn id="159" dur="500"/>
                                        <p:tgtEl>
                                          <p:spTgt spid="319"/>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320"/>
                                        </p:tgtEl>
                                        <p:attrNameLst>
                                          <p:attrName>style.visibility</p:attrName>
                                        </p:attrNameLst>
                                      </p:cBhvr>
                                      <p:to>
                                        <p:strVal val="visible"/>
                                      </p:to>
                                    </p:set>
                                    <p:animEffect transition="in" filter="dissolve">
                                      <p:cBhvr>
                                        <p:cTn id="162" dur="500"/>
                                        <p:tgtEl>
                                          <p:spTgt spid="320"/>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321"/>
                                        </p:tgtEl>
                                        <p:attrNameLst>
                                          <p:attrName>style.visibility</p:attrName>
                                        </p:attrNameLst>
                                      </p:cBhvr>
                                      <p:to>
                                        <p:strVal val="visible"/>
                                      </p:to>
                                    </p:set>
                                    <p:animEffect transition="in" filter="dissolve">
                                      <p:cBhvr>
                                        <p:cTn id="165" dur="500"/>
                                        <p:tgtEl>
                                          <p:spTgt spid="321"/>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322"/>
                                        </p:tgtEl>
                                        <p:attrNameLst>
                                          <p:attrName>style.visibility</p:attrName>
                                        </p:attrNameLst>
                                      </p:cBhvr>
                                      <p:to>
                                        <p:strVal val="visible"/>
                                      </p:to>
                                    </p:set>
                                    <p:animEffect transition="in" filter="dissolve">
                                      <p:cBhvr>
                                        <p:cTn id="168" dur="500"/>
                                        <p:tgtEl>
                                          <p:spTgt spid="322"/>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323"/>
                                        </p:tgtEl>
                                        <p:attrNameLst>
                                          <p:attrName>style.visibility</p:attrName>
                                        </p:attrNameLst>
                                      </p:cBhvr>
                                      <p:to>
                                        <p:strVal val="visible"/>
                                      </p:to>
                                    </p:set>
                                    <p:animEffect transition="in" filter="dissolve">
                                      <p:cBhvr>
                                        <p:cTn id="171" dur="500"/>
                                        <p:tgtEl>
                                          <p:spTgt spid="323"/>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324"/>
                                        </p:tgtEl>
                                        <p:attrNameLst>
                                          <p:attrName>style.visibility</p:attrName>
                                        </p:attrNameLst>
                                      </p:cBhvr>
                                      <p:to>
                                        <p:strVal val="visible"/>
                                      </p:to>
                                    </p:set>
                                    <p:animEffect transition="in" filter="dissolve">
                                      <p:cBhvr>
                                        <p:cTn id="174" dur="500"/>
                                        <p:tgtEl>
                                          <p:spTgt spid="324"/>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325"/>
                                        </p:tgtEl>
                                        <p:attrNameLst>
                                          <p:attrName>style.visibility</p:attrName>
                                        </p:attrNameLst>
                                      </p:cBhvr>
                                      <p:to>
                                        <p:strVal val="visible"/>
                                      </p:to>
                                    </p:set>
                                    <p:animEffect transition="in" filter="dissolve">
                                      <p:cBhvr>
                                        <p:cTn id="177" dur="500"/>
                                        <p:tgtEl>
                                          <p:spTgt spid="325"/>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326"/>
                                        </p:tgtEl>
                                        <p:attrNameLst>
                                          <p:attrName>style.visibility</p:attrName>
                                        </p:attrNameLst>
                                      </p:cBhvr>
                                      <p:to>
                                        <p:strVal val="visible"/>
                                      </p:to>
                                    </p:set>
                                    <p:animEffect transition="in" filter="dissolve">
                                      <p:cBhvr>
                                        <p:cTn id="180" dur="500"/>
                                        <p:tgtEl>
                                          <p:spTgt spid="326"/>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327"/>
                                        </p:tgtEl>
                                        <p:attrNameLst>
                                          <p:attrName>style.visibility</p:attrName>
                                        </p:attrNameLst>
                                      </p:cBhvr>
                                      <p:to>
                                        <p:strVal val="visible"/>
                                      </p:to>
                                    </p:set>
                                    <p:animEffect transition="in" filter="dissolve">
                                      <p:cBhvr>
                                        <p:cTn id="183" dur="500"/>
                                        <p:tgtEl>
                                          <p:spTgt spid="327"/>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328"/>
                                        </p:tgtEl>
                                        <p:attrNameLst>
                                          <p:attrName>style.visibility</p:attrName>
                                        </p:attrNameLst>
                                      </p:cBhvr>
                                      <p:to>
                                        <p:strVal val="visible"/>
                                      </p:to>
                                    </p:set>
                                    <p:animEffect transition="in" filter="dissolve">
                                      <p:cBhvr>
                                        <p:cTn id="186" dur="500"/>
                                        <p:tgtEl>
                                          <p:spTgt spid="328"/>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329"/>
                                        </p:tgtEl>
                                        <p:attrNameLst>
                                          <p:attrName>style.visibility</p:attrName>
                                        </p:attrNameLst>
                                      </p:cBhvr>
                                      <p:to>
                                        <p:strVal val="visible"/>
                                      </p:to>
                                    </p:set>
                                    <p:animEffect transition="in" filter="dissolve">
                                      <p:cBhvr>
                                        <p:cTn id="189" dur="500"/>
                                        <p:tgtEl>
                                          <p:spTgt spid="329"/>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330"/>
                                        </p:tgtEl>
                                        <p:attrNameLst>
                                          <p:attrName>style.visibility</p:attrName>
                                        </p:attrNameLst>
                                      </p:cBhvr>
                                      <p:to>
                                        <p:strVal val="visible"/>
                                      </p:to>
                                    </p:set>
                                    <p:animEffect transition="in" filter="dissolve">
                                      <p:cBhvr>
                                        <p:cTn id="192" dur="500"/>
                                        <p:tgtEl>
                                          <p:spTgt spid="330"/>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331"/>
                                        </p:tgtEl>
                                        <p:attrNameLst>
                                          <p:attrName>style.visibility</p:attrName>
                                        </p:attrNameLst>
                                      </p:cBhvr>
                                      <p:to>
                                        <p:strVal val="visible"/>
                                      </p:to>
                                    </p:set>
                                    <p:animEffect transition="in" filter="dissolve">
                                      <p:cBhvr>
                                        <p:cTn id="195" dur="500"/>
                                        <p:tgtEl>
                                          <p:spTgt spid="331"/>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332"/>
                                        </p:tgtEl>
                                        <p:attrNameLst>
                                          <p:attrName>style.visibility</p:attrName>
                                        </p:attrNameLst>
                                      </p:cBhvr>
                                      <p:to>
                                        <p:strVal val="visible"/>
                                      </p:to>
                                    </p:set>
                                    <p:animEffect transition="in" filter="dissolve">
                                      <p:cBhvr>
                                        <p:cTn id="198" dur="500"/>
                                        <p:tgtEl>
                                          <p:spTgt spid="332"/>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343"/>
                                        </p:tgtEl>
                                        <p:attrNameLst>
                                          <p:attrName>style.visibility</p:attrName>
                                        </p:attrNameLst>
                                      </p:cBhvr>
                                      <p:to>
                                        <p:strVal val="visible"/>
                                      </p:to>
                                    </p:set>
                                    <p:animEffect transition="in" filter="dissolve">
                                      <p:cBhvr>
                                        <p:cTn id="201" dur="500"/>
                                        <p:tgtEl>
                                          <p:spTgt spid="343"/>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344"/>
                                        </p:tgtEl>
                                        <p:attrNameLst>
                                          <p:attrName>style.visibility</p:attrName>
                                        </p:attrNameLst>
                                      </p:cBhvr>
                                      <p:to>
                                        <p:strVal val="visible"/>
                                      </p:to>
                                    </p:set>
                                    <p:animEffect transition="in" filter="dissolve">
                                      <p:cBhvr>
                                        <p:cTn id="204" dur="500"/>
                                        <p:tgtEl>
                                          <p:spTgt spid="344"/>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345"/>
                                        </p:tgtEl>
                                        <p:attrNameLst>
                                          <p:attrName>style.visibility</p:attrName>
                                        </p:attrNameLst>
                                      </p:cBhvr>
                                      <p:to>
                                        <p:strVal val="visible"/>
                                      </p:to>
                                    </p:set>
                                    <p:animEffect transition="in" filter="dissolve">
                                      <p:cBhvr>
                                        <p:cTn id="207" dur="500"/>
                                        <p:tgtEl>
                                          <p:spTgt spid="345"/>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346"/>
                                        </p:tgtEl>
                                        <p:attrNameLst>
                                          <p:attrName>style.visibility</p:attrName>
                                        </p:attrNameLst>
                                      </p:cBhvr>
                                      <p:to>
                                        <p:strVal val="visible"/>
                                      </p:to>
                                    </p:set>
                                    <p:animEffect transition="in" filter="dissolve">
                                      <p:cBhvr>
                                        <p:cTn id="210" dur="500"/>
                                        <p:tgtEl>
                                          <p:spTgt spid="346"/>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347"/>
                                        </p:tgtEl>
                                        <p:attrNameLst>
                                          <p:attrName>style.visibility</p:attrName>
                                        </p:attrNameLst>
                                      </p:cBhvr>
                                      <p:to>
                                        <p:strVal val="visible"/>
                                      </p:to>
                                    </p:set>
                                    <p:animEffect transition="in" filter="dissolve">
                                      <p:cBhvr>
                                        <p:cTn id="213" dur="500"/>
                                        <p:tgtEl>
                                          <p:spTgt spid="347"/>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348"/>
                                        </p:tgtEl>
                                        <p:attrNameLst>
                                          <p:attrName>style.visibility</p:attrName>
                                        </p:attrNameLst>
                                      </p:cBhvr>
                                      <p:to>
                                        <p:strVal val="visible"/>
                                      </p:to>
                                    </p:set>
                                    <p:animEffect transition="in" filter="dissolve">
                                      <p:cBhvr>
                                        <p:cTn id="216" dur="500"/>
                                        <p:tgtEl>
                                          <p:spTgt spid="348"/>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349"/>
                                        </p:tgtEl>
                                        <p:attrNameLst>
                                          <p:attrName>style.visibility</p:attrName>
                                        </p:attrNameLst>
                                      </p:cBhvr>
                                      <p:to>
                                        <p:strVal val="visible"/>
                                      </p:to>
                                    </p:set>
                                    <p:animEffect transition="in" filter="dissolve">
                                      <p:cBhvr>
                                        <p:cTn id="219" dur="500"/>
                                        <p:tgtEl>
                                          <p:spTgt spid="349"/>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350"/>
                                        </p:tgtEl>
                                        <p:attrNameLst>
                                          <p:attrName>style.visibility</p:attrName>
                                        </p:attrNameLst>
                                      </p:cBhvr>
                                      <p:to>
                                        <p:strVal val="visible"/>
                                      </p:to>
                                    </p:set>
                                    <p:animEffect transition="in" filter="dissolve">
                                      <p:cBhvr>
                                        <p:cTn id="222"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P spid="335" grpId="0" animBg="1"/>
      <p:bldP spid="336" grpId="0" animBg="1"/>
      <p:bldP spid="337" grpId="0" animBg="1"/>
      <p:bldP spid="338" grpId="0" animBg="1"/>
      <p:bldP spid="339" grpId="0" animBg="1"/>
      <p:bldP spid="340" grpId="0" animBg="1"/>
      <p:bldP spid="341" grpId="0" animBg="1"/>
      <p:bldP spid="342" grpId="0" animBg="1"/>
      <p:bldP spid="343" grpId="0" animBg="1"/>
      <p:bldP spid="344" grpId="0" animBg="1"/>
      <p:bldP spid="345" grpId="0" animBg="1"/>
      <p:bldP spid="346" grpId="0" animBg="1"/>
      <p:bldP spid="347" grpId="0" animBg="1"/>
      <p:bldP spid="348" grpId="0" animBg="1"/>
      <p:bldP spid="349" grpId="0" animBg="1"/>
      <p:bldP spid="35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024" y="358588"/>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645459" y="627092"/>
            <a:ext cx="1990165" cy="584775"/>
          </a:xfrm>
          <a:prstGeom prst="rect">
            <a:avLst/>
          </a:prstGeom>
          <a:noFill/>
          <a:ln>
            <a:noFill/>
          </a:ln>
        </p:spPr>
        <p:txBody>
          <a:bodyPr wrap="square" rtlCol="0">
            <a:spAutoFit/>
          </a:bodyPr>
          <a:lstStyle/>
          <a:p>
            <a:r>
              <a:rPr lang="en-US" sz="1600" b="1" dirty="0" smtClean="0">
                <a:latin typeface="MS Reference Sans Serif" charset="0"/>
                <a:ea typeface="MS Reference Sans Serif" charset="0"/>
                <a:cs typeface="MS Reference Sans Serif" charset="0"/>
              </a:rPr>
              <a:t>Germy = 1</a:t>
            </a:r>
          </a:p>
          <a:p>
            <a:r>
              <a:rPr lang="en-US" sz="1600" b="1" dirty="0" smtClean="0">
                <a:latin typeface="MS Reference Sans Serif" charset="0"/>
                <a:ea typeface="MS Reference Sans Serif" charset="0"/>
                <a:cs typeface="MS Reference Sans Serif" charset="0"/>
              </a:rPr>
              <a:t>anti-Germy = -1</a:t>
            </a:r>
            <a:endParaRPr lang="en-US" sz="1600" b="1" dirty="0">
              <a:latin typeface="MS Reference Sans Serif" charset="0"/>
              <a:ea typeface="MS Reference Sans Serif" charset="0"/>
              <a:cs typeface="MS Reference Sans Serif" charset="0"/>
            </a:endParaRPr>
          </a:p>
        </p:txBody>
      </p:sp>
      <p:sp>
        <p:nvSpPr>
          <p:cNvPr id="4" name="Rectangle 3"/>
          <p:cNvSpPr/>
          <p:nvPr/>
        </p:nvSpPr>
        <p:spPr>
          <a:xfrm>
            <a:off x="9368118" y="358588"/>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9511553" y="765591"/>
            <a:ext cx="1990165" cy="338554"/>
          </a:xfrm>
          <a:prstGeom prst="rect">
            <a:avLst/>
          </a:prstGeom>
          <a:noFill/>
          <a:ln>
            <a:noFill/>
          </a:ln>
        </p:spPr>
        <p:txBody>
          <a:bodyPr wrap="square" rtlCol="0">
            <a:spAutoFit/>
          </a:bodyPr>
          <a:lstStyle/>
          <a:p>
            <a:r>
              <a:rPr lang="en-US" sz="1600" b="1" dirty="0" smtClean="0">
                <a:latin typeface="MS Reference Sans Serif" charset="0"/>
                <a:ea typeface="MS Reference Sans Serif" charset="0"/>
                <a:cs typeface="MS Reference Sans Serif" charset="0"/>
              </a:rPr>
              <a:t>Avoidance Index</a:t>
            </a:r>
            <a:endParaRPr lang="en-US" sz="1600" b="1" dirty="0">
              <a:latin typeface="MS Reference Sans Serif" charset="0"/>
              <a:ea typeface="MS Reference Sans Serif" charset="0"/>
              <a:cs typeface="MS Reference Sans Serif" charset="0"/>
            </a:endParaRPr>
          </a:p>
        </p:txBody>
      </p:sp>
      <p:cxnSp>
        <p:nvCxnSpPr>
          <p:cNvPr id="6" name="Straight Arrow Connector 5"/>
          <p:cNvCxnSpPr>
            <a:stCxn id="3" idx="3"/>
            <a:endCxn id="4" idx="1"/>
          </p:cNvCxnSpPr>
          <p:nvPr/>
        </p:nvCxnSpPr>
        <p:spPr>
          <a:xfrm>
            <a:off x="2635624" y="919480"/>
            <a:ext cx="6732494" cy="30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02024" y="3254188"/>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645459" y="3522692"/>
            <a:ext cx="1990165" cy="584775"/>
          </a:xfrm>
          <a:prstGeom prst="rect">
            <a:avLst/>
          </a:prstGeom>
          <a:noFill/>
          <a:ln>
            <a:noFill/>
          </a:ln>
        </p:spPr>
        <p:txBody>
          <a:bodyPr wrap="square" rtlCol="0">
            <a:spAutoFit/>
          </a:bodyPr>
          <a:lstStyle/>
          <a:p>
            <a:r>
              <a:rPr lang="en-US" sz="1600" b="1" dirty="0" smtClean="0">
                <a:latin typeface="MS Reference Sans Serif" charset="0"/>
                <a:ea typeface="MS Reference Sans Serif" charset="0"/>
                <a:cs typeface="MS Reference Sans Serif" charset="0"/>
              </a:rPr>
              <a:t>Germy = 1</a:t>
            </a:r>
          </a:p>
          <a:p>
            <a:r>
              <a:rPr lang="en-US" sz="1600" b="1" dirty="0" smtClean="0">
                <a:latin typeface="MS Reference Sans Serif" charset="0"/>
                <a:ea typeface="MS Reference Sans Serif" charset="0"/>
                <a:cs typeface="MS Reference Sans Serif" charset="0"/>
              </a:rPr>
              <a:t>anti-Germy = -1</a:t>
            </a:r>
            <a:endParaRPr lang="en-US" sz="1600" b="1" dirty="0">
              <a:latin typeface="MS Reference Sans Serif" charset="0"/>
              <a:ea typeface="MS Reference Sans Serif" charset="0"/>
              <a:cs typeface="MS Reference Sans Serif" charset="0"/>
            </a:endParaRPr>
          </a:p>
        </p:txBody>
      </p:sp>
      <p:sp>
        <p:nvSpPr>
          <p:cNvPr id="9" name="Rectangle 8"/>
          <p:cNvSpPr/>
          <p:nvPr/>
        </p:nvSpPr>
        <p:spPr>
          <a:xfrm>
            <a:off x="5065059" y="2070847"/>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9368118" y="3254188"/>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9511553" y="3661191"/>
            <a:ext cx="1990165" cy="338554"/>
          </a:xfrm>
          <a:prstGeom prst="rect">
            <a:avLst/>
          </a:prstGeom>
          <a:noFill/>
          <a:ln>
            <a:noFill/>
          </a:ln>
        </p:spPr>
        <p:txBody>
          <a:bodyPr wrap="square" rtlCol="0">
            <a:spAutoFit/>
          </a:bodyPr>
          <a:lstStyle/>
          <a:p>
            <a:r>
              <a:rPr lang="en-US" sz="1600" b="1" dirty="0" smtClean="0">
                <a:latin typeface="MS Reference Sans Serif" charset="0"/>
                <a:ea typeface="MS Reference Sans Serif" charset="0"/>
                <a:cs typeface="MS Reference Sans Serif" charset="0"/>
              </a:rPr>
              <a:t>Avoidance Index</a:t>
            </a:r>
            <a:endParaRPr lang="en-US" sz="1600" b="1" dirty="0">
              <a:latin typeface="MS Reference Sans Serif" charset="0"/>
              <a:ea typeface="MS Reference Sans Serif" charset="0"/>
              <a:cs typeface="MS Reference Sans Serif" charset="0"/>
            </a:endParaRPr>
          </a:p>
        </p:txBody>
      </p:sp>
      <p:cxnSp>
        <p:nvCxnSpPr>
          <p:cNvPr id="12" name="Straight Arrow Connector 11"/>
          <p:cNvCxnSpPr>
            <a:stCxn id="9" idx="3"/>
            <a:endCxn id="10" idx="1"/>
          </p:cNvCxnSpPr>
          <p:nvPr/>
        </p:nvCxnSpPr>
        <p:spPr>
          <a:xfrm flipV="1">
            <a:off x="2635624" y="2662518"/>
            <a:ext cx="2429435" cy="1152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3"/>
          </p:cNvCxnSpPr>
          <p:nvPr/>
        </p:nvCxnSpPr>
        <p:spPr>
          <a:xfrm>
            <a:off x="7198659" y="2662518"/>
            <a:ext cx="2169459" cy="11833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3642" y="2801016"/>
            <a:ext cx="533400" cy="338554"/>
          </a:xfrm>
          <a:prstGeom prst="rect">
            <a:avLst/>
          </a:prstGeom>
          <a:noFill/>
          <a:ln>
            <a:noFill/>
          </a:ln>
        </p:spPr>
        <p:txBody>
          <a:bodyPr wrap="square" rtlCol="0">
            <a:spAutoFit/>
          </a:bodyPr>
          <a:lstStyle/>
          <a:p>
            <a:r>
              <a:rPr lang="en-US" sz="1600" b="1" i="1" dirty="0" smtClean="0">
                <a:latin typeface="MS Reference Sans Serif" charset="0"/>
                <a:ea typeface="MS Reference Sans Serif" charset="0"/>
                <a:cs typeface="MS Reference Sans Serif" charset="0"/>
              </a:rPr>
              <a:t>a</a:t>
            </a:r>
            <a:r>
              <a:rPr lang="en-US" sz="1600" b="1" i="1" baseline="-25000" dirty="0" smtClean="0">
                <a:latin typeface="MS Reference Sans Serif" charset="0"/>
                <a:ea typeface="MS Reference Sans Serif" charset="0"/>
                <a:cs typeface="MS Reference Sans Serif" charset="0"/>
              </a:rPr>
              <a:t>1</a:t>
            </a:r>
            <a:endParaRPr lang="en-US" sz="1600" b="1" i="1" dirty="0">
              <a:latin typeface="MS Reference Sans Serif" charset="0"/>
              <a:ea typeface="MS Reference Sans Serif" charset="0"/>
              <a:cs typeface="MS Reference Sans Serif" charset="0"/>
            </a:endParaRPr>
          </a:p>
        </p:txBody>
      </p:sp>
      <p:sp>
        <p:nvSpPr>
          <p:cNvPr id="16" name="TextBox 15"/>
          <p:cNvSpPr txBox="1"/>
          <p:nvPr/>
        </p:nvSpPr>
        <p:spPr>
          <a:xfrm>
            <a:off x="8018929" y="2797858"/>
            <a:ext cx="533400" cy="338554"/>
          </a:xfrm>
          <a:prstGeom prst="rect">
            <a:avLst/>
          </a:prstGeom>
          <a:noFill/>
          <a:ln>
            <a:noFill/>
          </a:ln>
        </p:spPr>
        <p:txBody>
          <a:bodyPr wrap="square" rtlCol="0">
            <a:spAutoFit/>
          </a:bodyPr>
          <a:lstStyle/>
          <a:p>
            <a:r>
              <a:rPr lang="en-US" sz="1600" b="1" i="1" dirty="0">
                <a:latin typeface="MS Reference Sans Serif" charset="0"/>
                <a:ea typeface="MS Reference Sans Serif" charset="0"/>
                <a:cs typeface="MS Reference Sans Serif" charset="0"/>
              </a:rPr>
              <a:t>b</a:t>
            </a:r>
            <a:r>
              <a:rPr lang="en-US" sz="1600" b="1" i="1" baseline="-25000" dirty="0" smtClean="0">
                <a:latin typeface="MS Reference Sans Serif" charset="0"/>
                <a:ea typeface="MS Reference Sans Serif" charset="0"/>
                <a:cs typeface="MS Reference Sans Serif" charset="0"/>
              </a:rPr>
              <a:t>1</a:t>
            </a:r>
            <a:endParaRPr lang="en-US" sz="1600" b="1" i="1" dirty="0">
              <a:latin typeface="MS Reference Sans Serif" charset="0"/>
              <a:ea typeface="MS Reference Sans Serif" charset="0"/>
              <a:cs typeface="MS Reference Sans Serif" charset="0"/>
            </a:endParaRPr>
          </a:p>
        </p:txBody>
      </p:sp>
      <p:sp>
        <p:nvSpPr>
          <p:cNvPr id="17" name="TextBox 16"/>
          <p:cNvSpPr txBox="1"/>
          <p:nvPr/>
        </p:nvSpPr>
        <p:spPr>
          <a:xfrm>
            <a:off x="6001871" y="581359"/>
            <a:ext cx="533400" cy="338554"/>
          </a:xfrm>
          <a:prstGeom prst="rect">
            <a:avLst/>
          </a:prstGeom>
          <a:noFill/>
          <a:ln>
            <a:noFill/>
          </a:ln>
        </p:spPr>
        <p:txBody>
          <a:bodyPr wrap="square" rtlCol="0">
            <a:spAutoFit/>
          </a:bodyPr>
          <a:lstStyle/>
          <a:p>
            <a:r>
              <a:rPr lang="en-US" sz="1600" b="1" i="1">
                <a:latin typeface="MS Reference Sans Serif" charset="0"/>
                <a:ea typeface="MS Reference Sans Serif" charset="0"/>
                <a:cs typeface="MS Reference Sans Serif" charset="0"/>
              </a:rPr>
              <a:t>c</a:t>
            </a:r>
            <a:endParaRPr lang="en-US" sz="1600" b="1" i="1" dirty="0">
              <a:latin typeface="MS Reference Sans Serif" charset="0"/>
              <a:ea typeface="MS Reference Sans Serif" charset="0"/>
              <a:cs typeface="MS Reference Sans Serif" charset="0"/>
            </a:endParaRPr>
          </a:p>
        </p:txBody>
      </p:sp>
      <p:sp>
        <p:nvSpPr>
          <p:cNvPr id="18" name="TextBox 17"/>
          <p:cNvSpPr txBox="1"/>
          <p:nvPr/>
        </p:nvSpPr>
        <p:spPr>
          <a:xfrm>
            <a:off x="6001871" y="3470934"/>
            <a:ext cx="533400" cy="338554"/>
          </a:xfrm>
          <a:prstGeom prst="rect">
            <a:avLst/>
          </a:prstGeom>
          <a:noFill/>
          <a:ln>
            <a:noFill/>
          </a:ln>
        </p:spPr>
        <p:txBody>
          <a:bodyPr wrap="square" rtlCol="0">
            <a:spAutoFit/>
          </a:bodyPr>
          <a:lstStyle/>
          <a:p>
            <a:r>
              <a:rPr lang="en-US" sz="1600" b="1" i="1" dirty="0">
                <a:latin typeface="MS Reference Sans Serif" charset="0"/>
                <a:ea typeface="MS Reference Sans Serif" charset="0"/>
                <a:cs typeface="MS Reference Sans Serif" charset="0"/>
              </a:rPr>
              <a:t>c</a:t>
            </a:r>
            <a:r>
              <a:rPr lang="en-US" sz="1600" b="1" i="1" dirty="0" smtClean="0">
                <a:latin typeface="MS Reference Sans Serif" charset="0"/>
                <a:ea typeface="MS Reference Sans Serif" charset="0"/>
                <a:cs typeface="MS Reference Sans Serif" charset="0"/>
              </a:rPr>
              <a:t>’</a:t>
            </a:r>
            <a:endParaRPr lang="en-US" sz="1600" b="1" i="1" dirty="0">
              <a:latin typeface="MS Reference Sans Serif" charset="0"/>
              <a:ea typeface="MS Reference Sans Serif" charset="0"/>
              <a:cs typeface="MS Reference Sans Serif" charset="0"/>
            </a:endParaRPr>
          </a:p>
        </p:txBody>
      </p:sp>
      <p:sp>
        <p:nvSpPr>
          <p:cNvPr id="19" name="TextBox 18"/>
          <p:cNvSpPr txBox="1"/>
          <p:nvPr/>
        </p:nvSpPr>
        <p:spPr>
          <a:xfrm>
            <a:off x="88900" y="6388100"/>
            <a:ext cx="4934108" cy="369332"/>
          </a:xfrm>
          <a:prstGeom prst="rect">
            <a:avLst/>
          </a:prstGeom>
          <a:noFill/>
          <a:ln>
            <a:noFill/>
          </a:ln>
        </p:spPr>
        <p:txBody>
          <a:bodyPr wrap="none" rtlCol="0">
            <a:spAutoFit/>
          </a:bodyPr>
          <a:lstStyle/>
          <a:p>
            <a:r>
              <a:rPr lang="nl-NL" b="1" dirty="0" smtClean="0">
                <a:latin typeface="MS Reference Sans Serif" charset="0"/>
                <a:ea typeface="MS Reference Sans Serif" charset="0"/>
                <a:cs typeface="MS Reference Sans Serif" charset="0"/>
              </a:rPr>
              <a:t>Model run </a:t>
            </a:r>
            <a:r>
              <a:rPr lang="nl-NL" b="1" dirty="0" err="1" smtClean="0">
                <a:latin typeface="MS Reference Sans Serif" charset="0"/>
                <a:ea typeface="MS Reference Sans Serif" charset="0"/>
                <a:cs typeface="MS Reference Sans Serif" charset="0"/>
              </a:rPr>
              <a:t>using</a:t>
            </a:r>
            <a:r>
              <a:rPr lang="nl-NL" b="1" dirty="0" smtClean="0">
                <a:latin typeface="MS Reference Sans Serif" charset="0"/>
                <a:ea typeface="MS Reference Sans Serif" charset="0"/>
                <a:cs typeface="MS Reference Sans Serif" charset="0"/>
              </a:rPr>
              <a:t> </a:t>
            </a:r>
            <a:r>
              <a:rPr lang="nl-NL" b="1" i="1" dirty="0" err="1" smtClean="0">
                <a:latin typeface="MS Reference Sans Serif" charset="0"/>
                <a:ea typeface="MS Reference Sans Serif" charset="0"/>
                <a:cs typeface="MS Reference Sans Serif" charset="0"/>
              </a:rPr>
              <a:t>lavaan</a:t>
            </a:r>
            <a:r>
              <a:rPr lang="nl-NL" b="1" dirty="0" smtClean="0">
                <a:latin typeface="MS Reference Sans Serif" charset="0"/>
                <a:ea typeface="MS Reference Sans Serif" charset="0"/>
                <a:cs typeface="MS Reference Sans Serif" charset="0"/>
              </a:rPr>
              <a:t> (</a:t>
            </a:r>
            <a:r>
              <a:rPr lang="nl-NL" b="1" dirty="0" err="1" smtClean="0">
                <a:solidFill>
                  <a:srgbClr val="00B0F0"/>
                </a:solidFill>
                <a:latin typeface="MS Reference Sans Serif" charset="0"/>
                <a:ea typeface="MS Reference Sans Serif" charset="0"/>
                <a:cs typeface="MS Reference Sans Serif" charset="0"/>
              </a:rPr>
              <a:t>Rosseel</a:t>
            </a:r>
            <a:r>
              <a:rPr lang="nl-NL" b="1" dirty="0" smtClean="0">
                <a:solidFill>
                  <a:srgbClr val="00B0F0"/>
                </a:solidFill>
                <a:latin typeface="MS Reference Sans Serif" charset="0"/>
                <a:ea typeface="MS Reference Sans Serif" charset="0"/>
                <a:cs typeface="MS Reference Sans Serif" charset="0"/>
              </a:rPr>
              <a:t>, 2012</a:t>
            </a:r>
            <a:r>
              <a:rPr lang="nl-NL" b="1" dirty="0">
                <a:latin typeface="MS Reference Sans Serif" charset="0"/>
                <a:ea typeface="MS Reference Sans Serif" charset="0"/>
                <a:cs typeface="MS Reference Sans Serif" charset="0"/>
              </a:rPr>
              <a:t>)</a:t>
            </a:r>
            <a:endParaRPr lang="en-US" b="1" dirty="0">
              <a:latin typeface="MS Reference Sans Serif" charset="0"/>
              <a:ea typeface="MS Reference Sans Serif" charset="0"/>
              <a:cs typeface="MS Reference Sans Serif" charset="0"/>
            </a:endParaRPr>
          </a:p>
        </p:txBody>
      </p:sp>
      <p:sp>
        <p:nvSpPr>
          <p:cNvPr id="20" name="TextBox 19"/>
          <p:cNvSpPr txBox="1"/>
          <p:nvPr/>
        </p:nvSpPr>
        <p:spPr>
          <a:xfrm>
            <a:off x="4163898" y="4984248"/>
            <a:ext cx="4388431" cy="307777"/>
          </a:xfrm>
          <a:prstGeom prst="rect">
            <a:avLst/>
          </a:prstGeom>
          <a:noFill/>
          <a:ln>
            <a:noFill/>
          </a:ln>
        </p:spPr>
        <p:txBody>
          <a:bodyPr wrap="square" rtlCol="0">
            <a:spAutoFit/>
          </a:bodyPr>
          <a:lstStyle/>
          <a:p>
            <a:r>
              <a:rPr lang="en-US" sz="1400" b="1" dirty="0" err="1" smtClean="0">
                <a:latin typeface="MS Reference Sans Serif" charset="0"/>
                <a:ea typeface="MS Reference Sans Serif" charset="0"/>
                <a:cs typeface="MS Reference Sans Serif" charset="0"/>
              </a:rPr>
              <a:t>Disfigured</a:t>
            </a:r>
            <a:r>
              <a:rPr lang="en-US" sz="1400" b="1" baseline="-25000" dirty="0" err="1" smtClean="0">
                <a:latin typeface="MS Reference Sans Serif" charset="0"/>
                <a:ea typeface="MS Reference Sans Serif" charset="0"/>
                <a:cs typeface="MS Reference Sans Serif" charset="0"/>
              </a:rPr>
              <a:t>Indirect</a:t>
            </a:r>
            <a:r>
              <a:rPr lang="en-US" sz="1400" b="1" dirty="0" smtClean="0">
                <a:latin typeface="MS Reference Sans Serif" charset="0"/>
                <a:ea typeface="MS Reference Sans Serif" charset="0"/>
                <a:cs typeface="MS Reference Sans Serif" charset="0"/>
              </a:rPr>
              <a:t> = .194, 95% CI [.096, .319] </a:t>
            </a:r>
            <a:endParaRPr lang="en-US" sz="1400" b="1" dirty="0">
              <a:latin typeface="MS Reference Sans Serif" charset="0"/>
              <a:ea typeface="MS Reference Sans Serif" charset="0"/>
              <a:cs typeface="MS Reference Sans Serif" charset="0"/>
            </a:endParaRPr>
          </a:p>
        </p:txBody>
      </p:sp>
      <p:sp>
        <p:nvSpPr>
          <p:cNvPr id="21" name="TextBox 20"/>
          <p:cNvSpPr txBox="1"/>
          <p:nvPr/>
        </p:nvSpPr>
        <p:spPr>
          <a:xfrm>
            <a:off x="4804411" y="3924903"/>
            <a:ext cx="2654894" cy="307777"/>
          </a:xfrm>
          <a:prstGeom prst="rect">
            <a:avLst/>
          </a:prstGeom>
          <a:noFill/>
          <a:ln>
            <a:noFill/>
          </a:ln>
        </p:spPr>
        <p:txBody>
          <a:bodyPr wrap="none" rtlCol="0">
            <a:spAutoFit/>
          </a:bodyPr>
          <a:lstStyle/>
          <a:p>
            <a:r>
              <a:rPr lang="en-US" sz="1400" b="1" dirty="0" smtClean="0">
                <a:latin typeface="MS Reference Sans Serif" charset="0"/>
                <a:ea typeface="MS Reference Sans Serif" charset="0"/>
                <a:cs typeface="MS Reference Sans Serif" charset="0"/>
              </a:rPr>
              <a:t>.189, 95% CI [-.072, .520]</a:t>
            </a:r>
            <a:endParaRPr lang="en-US" sz="1400" b="1" dirty="0">
              <a:latin typeface="MS Reference Sans Serif" charset="0"/>
              <a:ea typeface="MS Reference Sans Serif" charset="0"/>
              <a:cs typeface="MS Reference Sans Serif" charset="0"/>
            </a:endParaRPr>
          </a:p>
        </p:txBody>
      </p:sp>
      <p:sp>
        <p:nvSpPr>
          <p:cNvPr id="22" name="TextBox 21"/>
          <p:cNvSpPr txBox="1"/>
          <p:nvPr/>
        </p:nvSpPr>
        <p:spPr>
          <a:xfrm>
            <a:off x="4845288" y="1009375"/>
            <a:ext cx="2573140" cy="307777"/>
          </a:xfrm>
          <a:prstGeom prst="rect">
            <a:avLst/>
          </a:prstGeom>
          <a:noFill/>
          <a:ln>
            <a:noFill/>
          </a:ln>
        </p:spPr>
        <p:txBody>
          <a:bodyPr wrap="none" rtlCol="0">
            <a:spAutoFit/>
          </a:bodyPr>
          <a:lstStyle/>
          <a:p>
            <a:r>
              <a:rPr lang="en-US" sz="1400" b="1" dirty="0" smtClean="0">
                <a:latin typeface="MS Reference Sans Serif" charset="0"/>
                <a:ea typeface="MS Reference Sans Serif" charset="0"/>
                <a:cs typeface="MS Reference Sans Serif" charset="0"/>
              </a:rPr>
              <a:t>.383, 95% CI [.066, .678]</a:t>
            </a:r>
            <a:endParaRPr lang="en-US" sz="1400" b="1" dirty="0">
              <a:latin typeface="MS Reference Sans Serif" charset="0"/>
              <a:ea typeface="MS Reference Sans Serif" charset="0"/>
              <a:cs typeface="MS Reference Sans Serif" charset="0"/>
            </a:endParaRPr>
          </a:p>
        </p:txBody>
      </p:sp>
      <p:sp>
        <p:nvSpPr>
          <p:cNvPr id="23" name="TextBox 22"/>
          <p:cNvSpPr txBox="1"/>
          <p:nvPr/>
        </p:nvSpPr>
        <p:spPr>
          <a:xfrm>
            <a:off x="5458385" y="2366689"/>
            <a:ext cx="1346947" cy="584775"/>
          </a:xfrm>
          <a:prstGeom prst="rect">
            <a:avLst/>
          </a:prstGeom>
          <a:noFill/>
          <a:ln>
            <a:noFill/>
          </a:ln>
        </p:spPr>
        <p:txBody>
          <a:bodyPr wrap="square" rtlCol="0">
            <a:spAutoFit/>
          </a:bodyPr>
          <a:lstStyle/>
          <a:p>
            <a:pPr algn="ctr"/>
            <a:r>
              <a:rPr lang="en-US" sz="1600" b="1" dirty="0" smtClean="0">
                <a:latin typeface="MS Reference Sans Serif" charset="0"/>
                <a:ea typeface="MS Reference Sans Serif" charset="0"/>
                <a:cs typeface="MS Reference Sans Serif" charset="0"/>
              </a:rPr>
              <a:t>Disfigured</a:t>
            </a:r>
          </a:p>
          <a:p>
            <a:pPr algn="ctr"/>
            <a:r>
              <a:rPr lang="en-US" sz="1600" b="1" dirty="0" smtClean="0">
                <a:latin typeface="MS Reference Sans Serif" charset="0"/>
                <a:ea typeface="MS Reference Sans Serif" charset="0"/>
                <a:cs typeface="MS Reference Sans Serif" charset="0"/>
              </a:rPr>
              <a:t>Rating</a:t>
            </a:r>
            <a:endParaRPr lang="en-US" sz="1600" b="1" dirty="0">
              <a:latin typeface="MS Reference Sans Serif" charset="0"/>
              <a:ea typeface="MS Reference Sans Serif" charset="0"/>
              <a:cs typeface="MS Reference Sans Serif" charset="0"/>
            </a:endParaRPr>
          </a:p>
        </p:txBody>
      </p:sp>
      <p:sp>
        <p:nvSpPr>
          <p:cNvPr id="24" name="TextBox 23"/>
          <p:cNvSpPr txBox="1"/>
          <p:nvPr/>
        </p:nvSpPr>
        <p:spPr>
          <a:xfrm>
            <a:off x="9348802" y="1625767"/>
            <a:ext cx="2172231" cy="954107"/>
          </a:xfrm>
          <a:prstGeom prst="rect">
            <a:avLst/>
          </a:prstGeom>
          <a:noFill/>
          <a:ln>
            <a:noFill/>
          </a:ln>
        </p:spPr>
        <p:txBody>
          <a:bodyPr wrap="square" rtlCol="0">
            <a:spAutoFit/>
          </a:bodyPr>
          <a:lstStyle/>
          <a:p>
            <a:pPr algn="ctr"/>
            <a:r>
              <a:rPr lang="en-US" sz="1400" b="1" u="sng" dirty="0" smtClean="0">
                <a:latin typeface="MS Reference Sans Serif" charset="0"/>
                <a:ea typeface="MS Reference Sans Serif" charset="0"/>
                <a:cs typeface="MS Reference Sans Serif" charset="0"/>
              </a:rPr>
              <a:t>Latent variable</a:t>
            </a:r>
          </a:p>
          <a:p>
            <a:pPr algn="ctr"/>
            <a:r>
              <a:rPr lang="en-US" sz="1400" b="1" dirty="0" smtClean="0">
                <a:latin typeface="MS Reference Sans Serif" charset="0"/>
                <a:ea typeface="MS Reference Sans Serif" charset="0"/>
                <a:cs typeface="MS Reference Sans Serif" charset="0"/>
              </a:rPr>
              <a:t>‘Want to avoid’</a:t>
            </a:r>
          </a:p>
          <a:p>
            <a:pPr algn="ctr"/>
            <a:r>
              <a:rPr lang="en-US" sz="1400" b="1" dirty="0" smtClean="0">
                <a:latin typeface="MS Reference Sans Serif" charset="0"/>
                <a:ea typeface="MS Reference Sans Serif" charset="0"/>
                <a:cs typeface="MS Reference Sans Serif" charset="0"/>
              </a:rPr>
              <a:t>‘Willing to stand near’</a:t>
            </a:r>
          </a:p>
          <a:p>
            <a:pPr algn="ctr"/>
            <a:r>
              <a:rPr lang="en-US" sz="1400" b="1" dirty="0" smtClean="0">
                <a:latin typeface="MS Reference Sans Serif" charset="0"/>
                <a:ea typeface="MS Reference Sans Serif" charset="0"/>
                <a:cs typeface="MS Reference Sans Serif" charset="0"/>
              </a:rPr>
              <a:t>(reverse-coded)</a:t>
            </a:r>
            <a:endParaRPr lang="en-US" sz="1400" b="1" dirty="0">
              <a:latin typeface="MS Reference Sans Serif" charset="0"/>
              <a:ea typeface="MS Reference Sans Serif" charset="0"/>
              <a:cs typeface="MS Reference Sans Serif" charset="0"/>
            </a:endParaRPr>
          </a:p>
        </p:txBody>
      </p:sp>
      <p:sp>
        <p:nvSpPr>
          <p:cNvPr id="25" name="TextBox 24"/>
          <p:cNvSpPr txBox="1"/>
          <p:nvPr/>
        </p:nvSpPr>
        <p:spPr>
          <a:xfrm>
            <a:off x="5397842" y="1312000"/>
            <a:ext cx="1468031" cy="369332"/>
          </a:xfrm>
          <a:prstGeom prst="rect">
            <a:avLst/>
          </a:prstGeom>
          <a:noFill/>
          <a:ln>
            <a:noFill/>
          </a:ln>
        </p:spPr>
        <p:txBody>
          <a:bodyPr wrap="none" rtlCol="0">
            <a:spAutoFit/>
          </a:bodyPr>
          <a:lstStyle/>
          <a:p>
            <a:r>
              <a:rPr lang="en-US" b="1" dirty="0" smtClean="0">
                <a:solidFill>
                  <a:srgbClr val="FFFF00"/>
                </a:solidFill>
                <a:latin typeface="MS Reference Sans Serif" charset="0"/>
                <a:ea typeface="MS Reference Sans Serif" charset="0"/>
                <a:cs typeface="MS Reference Sans Serif" charset="0"/>
              </a:rPr>
              <a:t>Total effect</a:t>
            </a:r>
            <a:endParaRPr lang="en-US" b="1" dirty="0">
              <a:solidFill>
                <a:srgbClr val="FFFF00"/>
              </a:solidFill>
              <a:latin typeface="MS Reference Sans Serif" charset="0"/>
              <a:ea typeface="MS Reference Sans Serif" charset="0"/>
              <a:cs typeface="MS Reference Sans Serif" charset="0"/>
            </a:endParaRPr>
          </a:p>
        </p:txBody>
      </p:sp>
      <p:sp>
        <p:nvSpPr>
          <p:cNvPr id="26" name="TextBox 25"/>
          <p:cNvSpPr txBox="1"/>
          <p:nvPr/>
        </p:nvSpPr>
        <p:spPr>
          <a:xfrm>
            <a:off x="5328592" y="4233981"/>
            <a:ext cx="1606530" cy="369332"/>
          </a:xfrm>
          <a:prstGeom prst="rect">
            <a:avLst/>
          </a:prstGeom>
          <a:noFill/>
          <a:ln>
            <a:noFill/>
          </a:ln>
        </p:spPr>
        <p:txBody>
          <a:bodyPr wrap="none" rtlCol="0">
            <a:spAutoFit/>
          </a:bodyPr>
          <a:lstStyle/>
          <a:p>
            <a:r>
              <a:rPr lang="en-US" b="1" dirty="0" smtClean="0">
                <a:solidFill>
                  <a:srgbClr val="FFFF00"/>
                </a:solidFill>
                <a:latin typeface="MS Reference Sans Serif" charset="0"/>
                <a:ea typeface="MS Reference Sans Serif" charset="0"/>
                <a:cs typeface="MS Reference Sans Serif" charset="0"/>
              </a:rPr>
              <a:t>Direct effect</a:t>
            </a:r>
            <a:endParaRPr lang="en-US" b="1" dirty="0">
              <a:solidFill>
                <a:srgbClr val="FFFF00"/>
              </a:solidFill>
              <a:latin typeface="MS Reference Sans Serif" charset="0"/>
              <a:ea typeface="MS Reference Sans Serif" charset="0"/>
              <a:cs typeface="MS Reference Sans Serif" charset="0"/>
            </a:endParaRPr>
          </a:p>
        </p:txBody>
      </p:sp>
      <p:sp>
        <p:nvSpPr>
          <p:cNvPr id="27" name="TextBox 26"/>
          <p:cNvSpPr txBox="1"/>
          <p:nvPr/>
        </p:nvSpPr>
        <p:spPr>
          <a:xfrm>
            <a:off x="5328592" y="5286064"/>
            <a:ext cx="1816523" cy="369332"/>
          </a:xfrm>
          <a:prstGeom prst="rect">
            <a:avLst/>
          </a:prstGeom>
          <a:noFill/>
          <a:ln>
            <a:noFill/>
          </a:ln>
        </p:spPr>
        <p:txBody>
          <a:bodyPr wrap="none" rtlCol="0">
            <a:spAutoFit/>
          </a:bodyPr>
          <a:lstStyle/>
          <a:p>
            <a:r>
              <a:rPr lang="en-US" b="1" dirty="0" smtClean="0">
                <a:solidFill>
                  <a:srgbClr val="FFFF00"/>
                </a:solidFill>
                <a:latin typeface="MS Reference Sans Serif" charset="0"/>
                <a:ea typeface="MS Reference Sans Serif" charset="0"/>
                <a:cs typeface="MS Reference Sans Serif" charset="0"/>
              </a:rPr>
              <a:t>Indirect effect</a:t>
            </a:r>
            <a:endParaRPr lang="en-US" b="1" dirty="0">
              <a:solidFill>
                <a:srgbClr val="FFFF00"/>
              </a:solidFill>
              <a:latin typeface="MS Reference Sans Serif" charset="0"/>
              <a:ea typeface="MS Reference Sans Serif" charset="0"/>
              <a:cs typeface="MS Reference Sans Serif" charset="0"/>
            </a:endParaRPr>
          </a:p>
        </p:txBody>
      </p:sp>
      <p:cxnSp>
        <p:nvCxnSpPr>
          <p:cNvPr id="426" name="Straight Arrow Connector 425"/>
          <p:cNvCxnSpPr>
            <a:endCxn id="10" idx="1"/>
          </p:cNvCxnSpPr>
          <p:nvPr/>
        </p:nvCxnSpPr>
        <p:spPr>
          <a:xfrm>
            <a:off x="2635624" y="3838569"/>
            <a:ext cx="6732494" cy="72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63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dissolv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dissolve">
                                      <p:cBhvr>
                                        <p:cTn id="30" dur="500"/>
                                        <p:tgtEl>
                                          <p:spTgt spid="2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dissolve">
                                      <p:cBhvr>
                                        <p:cTn id="55" dur="500"/>
                                        <p:tgtEl>
                                          <p:spTgt spid="15"/>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par>
                          <p:cTn id="63" fill="hold">
                            <p:stCondLst>
                              <p:cond delay="1000"/>
                            </p:stCondLst>
                            <p:childTnLst>
                              <p:par>
                                <p:cTn id="64" presetID="22" presetClass="entr" presetSubtype="8"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left)">
                                      <p:cBhvr>
                                        <p:cTn id="66" dur="500"/>
                                        <p:tgtEl>
                                          <p:spTgt spid="1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dissolve">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426"/>
                                        </p:tgtEl>
                                        <p:attrNameLst>
                                          <p:attrName>style.visibility</p:attrName>
                                        </p:attrNameLst>
                                      </p:cBhvr>
                                      <p:to>
                                        <p:strVal val="visible"/>
                                      </p:to>
                                    </p:set>
                                    <p:animEffect transition="in" filter="wipe(left)">
                                      <p:cBhvr>
                                        <p:cTn id="74" dur="500"/>
                                        <p:tgtEl>
                                          <p:spTgt spid="426"/>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dissolve">
                                      <p:cBhvr>
                                        <p:cTn id="77" dur="500"/>
                                        <p:tgtEl>
                                          <p:spTgt spid="18"/>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dissolve">
                                      <p:cBhvr>
                                        <p:cTn id="80" dur="500"/>
                                        <p:tgtEl>
                                          <p:spTgt spid="21"/>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par>
                          <p:cTn id="84" fill="hold">
                            <p:stCondLst>
                              <p:cond delay="500"/>
                            </p:stCondLst>
                            <p:childTnLst>
                              <p:par>
                                <p:cTn id="85" presetID="9" presetClass="entr" presetSubtype="0"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dissolve">
                                      <p:cBhvr>
                                        <p:cTn id="87" dur="500"/>
                                        <p:tgtEl>
                                          <p:spTgt spid="20"/>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dissolve">
                                      <p:cBhvr>
                                        <p:cTn id="90" dur="500"/>
                                        <p:tgtEl>
                                          <p:spTgt spid="27"/>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dissolve">
                                      <p:cBhvr>
                                        <p:cTn id="9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7" grpId="0" animBg="1"/>
      <p:bldP spid="8" grpId="0"/>
      <p:bldP spid="9" grpId="0" animBg="1"/>
      <p:bldP spid="10" grpId="0" animBg="1"/>
      <p:bldP spid="11" grpId="0"/>
      <p:bldP spid="15" grpId="0"/>
      <p:bldP spid="16" grpId="0"/>
      <p:bldP spid="17" grpId="0"/>
      <p:bldP spid="18" grpId="0"/>
      <p:bldP spid="19" grpId="0"/>
      <p:bldP spid="20" grpId="0"/>
      <p:bldP spid="21" grpId="0"/>
      <p:bldP spid="22" grpId="0"/>
      <p:bldP spid="23" grpId="0"/>
      <p:bldP spid="24" grpId="0"/>
      <p:bldP spid="25" grpId="0"/>
      <p:bldP spid="26"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75399" y="2644170"/>
            <a:ext cx="9641203" cy="1569660"/>
          </a:xfrm>
          <a:prstGeom prst="rect">
            <a:avLst/>
          </a:prstGeom>
        </p:spPr>
        <p:txBody>
          <a:bodyPr wrap="square">
            <a:spAutoFit/>
          </a:bodyPr>
          <a:lstStyle/>
          <a:p>
            <a:r>
              <a:rPr lang="en-US" sz="3200" b="1" dirty="0" smtClean="0">
                <a:latin typeface="MS Reference Sans Serif" charset="0"/>
                <a:ea typeface="MS Reference Sans Serif" charset="0"/>
                <a:cs typeface="MS Reference Sans Serif" charset="0"/>
              </a:rPr>
              <a:t>Trait-level pathogen avoidance (e.g. disgust, germ aversion) may increase sensitivity to infectious disease cues.</a:t>
            </a:r>
          </a:p>
        </p:txBody>
      </p:sp>
      <p:sp>
        <p:nvSpPr>
          <p:cNvPr id="3" name="TextBox 2"/>
          <p:cNvSpPr txBox="1"/>
          <p:nvPr/>
        </p:nvSpPr>
        <p:spPr>
          <a:xfrm>
            <a:off x="1275399" y="4213830"/>
            <a:ext cx="8004482" cy="369332"/>
          </a:xfrm>
          <a:prstGeom prst="rect">
            <a:avLst/>
          </a:prstGeom>
          <a:noFill/>
        </p:spPr>
        <p:txBody>
          <a:bodyPr wrap="square" rtlCol="0">
            <a:spAutoFit/>
          </a:bodyPr>
          <a:lstStyle/>
          <a:p>
            <a:r>
              <a:rPr lang="en-US" b="1" dirty="0" err="1" smtClean="0">
                <a:solidFill>
                  <a:srgbClr val="00B0F0"/>
                </a:solidFill>
                <a:latin typeface="MS Reference Sans Serif" charset="0"/>
                <a:ea typeface="MS Reference Sans Serif" charset="0"/>
                <a:cs typeface="MS Reference Sans Serif" charset="0"/>
              </a:rPr>
              <a:t>Tybur</a:t>
            </a:r>
            <a:r>
              <a:rPr lang="en-US" b="1" dirty="0" smtClean="0">
                <a:solidFill>
                  <a:srgbClr val="00B0F0"/>
                </a:solidFill>
                <a:latin typeface="MS Reference Sans Serif" charset="0"/>
                <a:ea typeface="MS Reference Sans Serif" charset="0"/>
                <a:cs typeface="MS Reference Sans Serif" charset="0"/>
              </a:rPr>
              <a:t> &amp; Lieberman, 2016; Wang, </a:t>
            </a:r>
            <a:r>
              <a:rPr lang="en-US" b="1" dirty="0" err="1" smtClean="0">
                <a:solidFill>
                  <a:srgbClr val="00B0F0"/>
                </a:solidFill>
                <a:latin typeface="MS Reference Sans Serif" charset="0"/>
                <a:ea typeface="MS Reference Sans Serif" charset="0"/>
                <a:cs typeface="MS Reference Sans Serif" charset="0"/>
              </a:rPr>
              <a:t>Michalak</a:t>
            </a:r>
            <a:r>
              <a:rPr lang="en-US" b="1" dirty="0" smtClean="0">
                <a:solidFill>
                  <a:srgbClr val="00B0F0"/>
                </a:solidFill>
                <a:latin typeface="MS Reference Sans Serif" charset="0"/>
                <a:ea typeface="MS Reference Sans Serif" charset="0"/>
                <a:cs typeface="MS Reference Sans Serif" charset="0"/>
              </a:rPr>
              <a:t>, &amp; Ackerman, In press</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235431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9375" y="2890391"/>
            <a:ext cx="10813251" cy="1077218"/>
          </a:xfrm>
          <a:prstGeom prst="rect">
            <a:avLst/>
          </a:prstGeom>
        </p:spPr>
        <p:txBody>
          <a:bodyPr wrap="square">
            <a:spAutoFit/>
          </a:bodyPr>
          <a:lstStyle/>
          <a:p>
            <a:r>
              <a:rPr lang="en-US" sz="3200" b="1" dirty="0" smtClean="0">
                <a:latin typeface="MS Reference Sans Serif" charset="0"/>
                <a:ea typeface="MS Reference Sans Serif" charset="0"/>
                <a:cs typeface="MS Reference Sans Serif" charset="0"/>
              </a:rPr>
              <a:t>Chronic physical safety motivations may increase sensitivity to violence cues (e.g. anger).</a:t>
            </a:r>
          </a:p>
        </p:txBody>
      </p:sp>
      <p:sp>
        <p:nvSpPr>
          <p:cNvPr id="3" name="TextBox 2"/>
          <p:cNvSpPr txBox="1"/>
          <p:nvPr/>
        </p:nvSpPr>
        <p:spPr>
          <a:xfrm>
            <a:off x="689375" y="3967609"/>
            <a:ext cx="8004482" cy="369332"/>
          </a:xfrm>
          <a:prstGeom prst="rect">
            <a:avLst/>
          </a:prstGeom>
          <a:noFill/>
        </p:spPr>
        <p:txBody>
          <a:bodyPr wrap="square" rtlCol="0">
            <a:spAutoFit/>
          </a:bodyPr>
          <a:lstStyle/>
          <a:p>
            <a:r>
              <a:rPr lang="en-US" b="1" dirty="0" smtClean="0">
                <a:solidFill>
                  <a:srgbClr val="00B0F0"/>
                </a:solidFill>
                <a:latin typeface="MS Reference Sans Serif" charset="0"/>
                <a:ea typeface="MS Reference Sans Serif" charset="0"/>
                <a:cs typeface="MS Reference Sans Serif" charset="0"/>
              </a:rPr>
              <a:t>e.g. </a:t>
            </a:r>
            <a:r>
              <a:rPr lang="en-US" b="1" dirty="0" err="1" smtClean="0">
                <a:solidFill>
                  <a:srgbClr val="00B0F0"/>
                </a:solidFill>
                <a:latin typeface="MS Reference Sans Serif" charset="0"/>
                <a:ea typeface="MS Reference Sans Serif" charset="0"/>
                <a:cs typeface="MS Reference Sans Serif" charset="0"/>
              </a:rPr>
              <a:t>Maner</a:t>
            </a:r>
            <a:r>
              <a:rPr lang="en-US" b="1" dirty="0">
                <a:solidFill>
                  <a:srgbClr val="00B0F0"/>
                </a:solidFill>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Kenrick</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Becker, et al., 2005</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8372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3600" dirty="0" smtClean="0">
                <a:latin typeface="MS Reference Sans Serif" charset="0"/>
                <a:ea typeface="MS Reference Sans Serif" charset="0"/>
                <a:cs typeface="MS Reference Sans Serif" charset="0"/>
              </a:rPr>
              <a:t>Image generator </a:t>
            </a:r>
            <a:r>
              <a:rPr lang="en-US" sz="3600" dirty="0" smtClean="0">
                <a:solidFill>
                  <a:srgbClr val="FFFF00"/>
                </a:solidFill>
                <a:latin typeface="MS Reference Sans Serif" charset="0"/>
                <a:ea typeface="MS Reference Sans Serif" charset="0"/>
                <a:cs typeface="MS Reference Sans Serif" charset="0"/>
              </a:rPr>
              <a:t>Germ Aversion</a:t>
            </a:r>
            <a:r>
              <a:rPr lang="en-US" sz="3600" dirty="0" smtClean="0">
                <a:latin typeface="MS Reference Sans Serif" charset="0"/>
                <a:ea typeface="MS Reference Sans Serif" charset="0"/>
                <a:cs typeface="MS Reference Sans Serif" charset="0"/>
              </a:rPr>
              <a:t> percentiles</a:t>
            </a:r>
            <a:endParaRPr lang="en-US" sz="3600" dirty="0">
              <a:latin typeface="MS Reference Sans Serif" charset="0"/>
              <a:ea typeface="MS Reference Sans Serif" charset="0"/>
              <a:cs typeface="MS Reference Sans Serif"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877" y="1964689"/>
            <a:ext cx="1828800" cy="1828800"/>
          </a:xfrm>
          <a:prstGeom prst="rect">
            <a:avLst/>
          </a:prstGeom>
          <a:ln w="76200">
            <a:solidFill>
              <a:srgbClr val="ABD9E9"/>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1194" y="1964689"/>
            <a:ext cx="1828800" cy="1828800"/>
          </a:xfrm>
          <a:prstGeom prst="rect">
            <a:avLst/>
          </a:prstGeom>
          <a:ln w="76200">
            <a:solidFill>
              <a:srgbClr val="ABD9E9"/>
            </a:solidFill>
          </a:ln>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5511" y="1964689"/>
            <a:ext cx="1828800" cy="1828800"/>
          </a:xfrm>
          <a:prstGeom prst="rect">
            <a:avLst/>
          </a:prstGeom>
          <a:ln w="76200">
            <a:solidFill>
              <a:srgbClr val="ABD9E9"/>
            </a:solidFill>
          </a:ln>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6877" y="4144447"/>
            <a:ext cx="1828800" cy="1828800"/>
          </a:xfrm>
          <a:prstGeom prst="rect">
            <a:avLst/>
          </a:prstGeom>
          <a:ln w="76200">
            <a:solidFill>
              <a:srgbClr val="EA484B"/>
            </a:solidFill>
          </a:ln>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1194" y="4144447"/>
            <a:ext cx="1828800" cy="1828800"/>
          </a:xfrm>
          <a:prstGeom prst="rect">
            <a:avLst/>
          </a:prstGeom>
          <a:ln w="76200">
            <a:solidFill>
              <a:srgbClr val="EA484B"/>
            </a:solidFill>
          </a:ln>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5511" y="4144447"/>
            <a:ext cx="1828800" cy="1828800"/>
          </a:xfrm>
          <a:prstGeom prst="rect">
            <a:avLst/>
          </a:prstGeom>
          <a:ln w="76200">
            <a:solidFill>
              <a:srgbClr val="EA484B"/>
            </a:solidFill>
          </a:ln>
        </p:spPr>
      </p:pic>
      <p:sp>
        <p:nvSpPr>
          <p:cNvPr id="20" name="TextBox 19"/>
          <p:cNvSpPr txBox="1"/>
          <p:nvPr/>
        </p:nvSpPr>
        <p:spPr>
          <a:xfrm>
            <a:off x="189771" y="2586701"/>
            <a:ext cx="2529347" cy="584775"/>
          </a:xfrm>
          <a:prstGeom prst="rect">
            <a:avLst/>
          </a:prstGeom>
          <a:noFill/>
        </p:spPr>
        <p:txBody>
          <a:bodyPr wrap="none" rtlCol="0">
            <a:spAutoFit/>
          </a:bodyPr>
          <a:lstStyle/>
          <a:p>
            <a:r>
              <a:rPr lang="en-US" sz="3200" b="1" dirty="0">
                <a:latin typeface="MS Reference Sans Serif" charset="0"/>
                <a:ea typeface="MS Reference Sans Serif" charset="0"/>
                <a:cs typeface="MS Reference Sans Serif" charset="0"/>
              </a:rPr>
              <a:t>a</a:t>
            </a:r>
            <a:r>
              <a:rPr lang="en-US" sz="3200" b="1" dirty="0" smtClean="0">
                <a:latin typeface="MS Reference Sans Serif" charset="0"/>
                <a:ea typeface="MS Reference Sans Serif" charset="0"/>
                <a:cs typeface="MS Reference Sans Serif" charset="0"/>
              </a:rPr>
              <a:t>nti-Germy</a:t>
            </a:r>
            <a:endParaRPr lang="en-US" sz="3200" b="1" dirty="0">
              <a:latin typeface="MS Reference Sans Serif" charset="0"/>
              <a:ea typeface="MS Reference Sans Serif" charset="0"/>
              <a:cs typeface="MS Reference Sans Serif" charset="0"/>
            </a:endParaRPr>
          </a:p>
        </p:txBody>
      </p:sp>
      <p:sp>
        <p:nvSpPr>
          <p:cNvPr id="21" name="TextBox 20"/>
          <p:cNvSpPr txBox="1"/>
          <p:nvPr/>
        </p:nvSpPr>
        <p:spPr>
          <a:xfrm>
            <a:off x="1156383" y="4766459"/>
            <a:ext cx="1562735"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endParaRPr lang="en-US" sz="3200" b="1" dirty="0">
              <a:latin typeface="MS Reference Sans Serif" charset="0"/>
              <a:ea typeface="MS Reference Sans Serif" charset="0"/>
              <a:cs typeface="MS Reference Sans Serif" charset="0"/>
            </a:endParaRPr>
          </a:p>
        </p:txBody>
      </p:sp>
      <p:sp>
        <p:nvSpPr>
          <p:cNvPr id="22" name="TextBox 21"/>
          <p:cNvSpPr txBox="1"/>
          <p:nvPr/>
        </p:nvSpPr>
        <p:spPr>
          <a:xfrm>
            <a:off x="3052821" y="6031817"/>
            <a:ext cx="1596912"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0-33%</a:t>
            </a:r>
            <a:endParaRPr lang="en-US" sz="3200" b="1" dirty="0">
              <a:latin typeface="MS Reference Sans Serif" charset="0"/>
              <a:ea typeface="MS Reference Sans Serif" charset="0"/>
              <a:cs typeface="MS Reference Sans Serif" charset="0"/>
            </a:endParaRPr>
          </a:p>
        </p:txBody>
      </p:sp>
      <p:sp>
        <p:nvSpPr>
          <p:cNvPr id="23" name="TextBox 22"/>
          <p:cNvSpPr txBox="1"/>
          <p:nvPr/>
        </p:nvSpPr>
        <p:spPr>
          <a:xfrm>
            <a:off x="5201194" y="6031816"/>
            <a:ext cx="1858201" cy="584775"/>
          </a:xfrm>
          <a:prstGeom prst="rect">
            <a:avLst/>
          </a:prstGeom>
          <a:noFill/>
        </p:spPr>
        <p:txBody>
          <a:bodyPr wrap="none" rtlCol="0">
            <a:spAutoFit/>
          </a:bodyPr>
          <a:lstStyle/>
          <a:p>
            <a:r>
              <a:rPr lang="en-US" sz="3200" b="1" smtClean="0">
                <a:latin typeface="MS Reference Sans Serif" charset="0"/>
                <a:ea typeface="MS Reference Sans Serif" charset="0"/>
                <a:cs typeface="MS Reference Sans Serif" charset="0"/>
              </a:rPr>
              <a:t>33-66%</a:t>
            </a:r>
            <a:endParaRPr lang="en-US" sz="3200" b="1" dirty="0">
              <a:latin typeface="MS Reference Sans Serif" charset="0"/>
              <a:ea typeface="MS Reference Sans Serif" charset="0"/>
              <a:cs typeface="MS Reference Sans Serif" charset="0"/>
            </a:endParaRPr>
          </a:p>
        </p:txBody>
      </p:sp>
      <p:sp>
        <p:nvSpPr>
          <p:cNvPr id="24" name="TextBox 23"/>
          <p:cNvSpPr txBox="1"/>
          <p:nvPr/>
        </p:nvSpPr>
        <p:spPr>
          <a:xfrm>
            <a:off x="7581454" y="6031817"/>
            <a:ext cx="1858201" cy="584775"/>
          </a:xfrm>
          <a:prstGeom prst="rect">
            <a:avLst/>
          </a:prstGeom>
          <a:noFill/>
        </p:spPr>
        <p:txBody>
          <a:bodyPr wrap="none" rtlCol="0">
            <a:spAutoFit/>
          </a:bodyPr>
          <a:lstStyle/>
          <a:p>
            <a:r>
              <a:rPr lang="en-US" sz="3200" b="1" smtClean="0">
                <a:latin typeface="MS Reference Sans Serif" charset="0"/>
                <a:ea typeface="MS Reference Sans Serif" charset="0"/>
                <a:cs typeface="MS Reference Sans Serif" charset="0"/>
              </a:rPr>
              <a:t>66-99%</a:t>
            </a:r>
            <a:endParaRPr lang="en-US" sz="32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18695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par>
                                <p:cTn id="19" presetID="9"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dissolve">
                                      <p:cBhvr>
                                        <p:cTn id="21" dur="500"/>
                                        <p:tgtEl>
                                          <p:spTgt spid="1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par>
                                <p:cTn id="30" presetID="9"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43362" y="2551837"/>
            <a:ext cx="8305277" cy="1754326"/>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Infectious disease is like high tide: an enduring, predictable feature of the environment.</a:t>
            </a:r>
            <a:endParaRPr lang="en-US" sz="3600" dirty="0"/>
          </a:p>
        </p:txBody>
      </p:sp>
      <p:sp>
        <p:nvSpPr>
          <p:cNvPr id="3" name="TextBox 2"/>
          <p:cNvSpPr txBox="1"/>
          <p:nvPr/>
        </p:nvSpPr>
        <p:spPr>
          <a:xfrm>
            <a:off x="1943362" y="4306163"/>
            <a:ext cx="2979214" cy="369332"/>
          </a:xfrm>
          <a:prstGeom prst="rect">
            <a:avLst/>
          </a:prstGeom>
          <a:noFill/>
        </p:spPr>
        <p:txBody>
          <a:bodyPr wrap="none" rtlCol="0">
            <a:spAutoFit/>
          </a:bodyPr>
          <a:lstStyle/>
          <a:p>
            <a:r>
              <a:rPr lang="en-US" b="1" dirty="0" smtClean="0">
                <a:solidFill>
                  <a:srgbClr val="00B0F0"/>
                </a:solidFill>
                <a:latin typeface="MS Reference Sans Serif" charset="0"/>
                <a:ea typeface="MS Reference Sans Serif" charset="0"/>
                <a:cs typeface="MS Reference Sans Serif" charset="0"/>
              </a:rPr>
              <a:t>Schaller &amp; Murray, 2015</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008904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2800" dirty="0" smtClean="0">
                <a:latin typeface="MS Reference Sans Serif" charset="0"/>
                <a:ea typeface="MS Reference Sans Serif" charset="0"/>
                <a:cs typeface="MS Reference Sans Serif" charset="0"/>
              </a:rPr>
              <a:t>Image generator </a:t>
            </a:r>
            <a:r>
              <a:rPr lang="en-US" sz="2800" dirty="0" smtClean="0">
                <a:solidFill>
                  <a:srgbClr val="FFFF00"/>
                </a:solidFill>
                <a:latin typeface="MS Reference Sans Serif" charset="0"/>
                <a:ea typeface="MS Reference Sans Serif" charset="0"/>
                <a:cs typeface="MS Reference Sans Serif" charset="0"/>
              </a:rPr>
              <a:t>Belief in a Dangerous World</a:t>
            </a:r>
            <a:r>
              <a:rPr lang="en-US" sz="2800" dirty="0" smtClean="0">
                <a:latin typeface="MS Reference Sans Serif" charset="0"/>
                <a:ea typeface="MS Reference Sans Serif" charset="0"/>
                <a:cs typeface="MS Reference Sans Serif" charset="0"/>
              </a:rPr>
              <a:t> percentiles</a:t>
            </a:r>
            <a:endParaRPr lang="en-US" sz="2800" dirty="0">
              <a:latin typeface="MS Reference Sans Serif" charset="0"/>
              <a:ea typeface="MS Reference Sans Serif" charset="0"/>
              <a:cs typeface="MS Reference Sans Serif" charset="0"/>
            </a:endParaRPr>
          </a:p>
        </p:txBody>
      </p:sp>
      <p:sp>
        <p:nvSpPr>
          <p:cNvPr id="20" name="TextBox 19"/>
          <p:cNvSpPr txBox="1"/>
          <p:nvPr/>
        </p:nvSpPr>
        <p:spPr>
          <a:xfrm>
            <a:off x="189771" y="2586701"/>
            <a:ext cx="2529347" cy="584775"/>
          </a:xfrm>
          <a:prstGeom prst="rect">
            <a:avLst/>
          </a:prstGeom>
          <a:noFill/>
        </p:spPr>
        <p:txBody>
          <a:bodyPr wrap="none" rtlCol="0">
            <a:spAutoFit/>
          </a:bodyPr>
          <a:lstStyle/>
          <a:p>
            <a:r>
              <a:rPr lang="en-US" sz="3200" b="1" dirty="0">
                <a:latin typeface="MS Reference Sans Serif" charset="0"/>
                <a:ea typeface="MS Reference Sans Serif" charset="0"/>
                <a:cs typeface="MS Reference Sans Serif" charset="0"/>
              </a:rPr>
              <a:t>a</a:t>
            </a:r>
            <a:r>
              <a:rPr lang="en-US" sz="3200" b="1" dirty="0" smtClean="0">
                <a:latin typeface="MS Reference Sans Serif" charset="0"/>
                <a:ea typeface="MS Reference Sans Serif" charset="0"/>
                <a:cs typeface="MS Reference Sans Serif" charset="0"/>
              </a:rPr>
              <a:t>nti-Germy</a:t>
            </a:r>
            <a:endParaRPr lang="en-US" sz="3200" b="1" dirty="0">
              <a:latin typeface="MS Reference Sans Serif" charset="0"/>
              <a:ea typeface="MS Reference Sans Serif" charset="0"/>
              <a:cs typeface="MS Reference Sans Serif" charset="0"/>
            </a:endParaRPr>
          </a:p>
        </p:txBody>
      </p:sp>
      <p:sp>
        <p:nvSpPr>
          <p:cNvPr id="21" name="TextBox 20"/>
          <p:cNvSpPr txBox="1"/>
          <p:nvPr/>
        </p:nvSpPr>
        <p:spPr>
          <a:xfrm>
            <a:off x="1156383" y="4766459"/>
            <a:ext cx="1562735"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endParaRPr lang="en-US" sz="3200" b="1" dirty="0">
              <a:latin typeface="MS Reference Sans Serif" charset="0"/>
              <a:ea typeface="MS Reference Sans Serif" charset="0"/>
              <a:cs typeface="MS Reference Sans Serif" charset="0"/>
            </a:endParaRPr>
          </a:p>
        </p:txBody>
      </p:sp>
      <p:sp>
        <p:nvSpPr>
          <p:cNvPr id="22" name="TextBox 21"/>
          <p:cNvSpPr txBox="1"/>
          <p:nvPr/>
        </p:nvSpPr>
        <p:spPr>
          <a:xfrm>
            <a:off x="3052821" y="6031817"/>
            <a:ext cx="1596912"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0-33%</a:t>
            </a:r>
            <a:endParaRPr lang="en-US" sz="3200" b="1" dirty="0">
              <a:latin typeface="MS Reference Sans Serif" charset="0"/>
              <a:ea typeface="MS Reference Sans Serif" charset="0"/>
              <a:cs typeface="MS Reference Sans Serif" charset="0"/>
            </a:endParaRPr>
          </a:p>
        </p:txBody>
      </p:sp>
      <p:sp>
        <p:nvSpPr>
          <p:cNvPr id="23" name="TextBox 22"/>
          <p:cNvSpPr txBox="1"/>
          <p:nvPr/>
        </p:nvSpPr>
        <p:spPr>
          <a:xfrm>
            <a:off x="5201194" y="6031816"/>
            <a:ext cx="1858201" cy="584775"/>
          </a:xfrm>
          <a:prstGeom prst="rect">
            <a:avLst/>
          </a:prstGeom>
          <a:noFill/>
        </p:spPr>
        <p:txBody>
          <a:bodyPr wrap="none" rtlCol="0">
            <a:spAutoFit/>
          </a:bodyPr>
          <a:lstStyle/>
          <a:p>
            <a:r>
              <a:rPr lang="en-US" sz="3200" b="1" smtClean="0">
                <a:latin typeface="MS Reference Sans Serif" charset="0"/>
                <a:ea typeface="MS Reference Sans Serif" charset="0"/>
                <a:cs typeface="MS Reference Sans Serif" charset="0"/>
              </a:rPr>
              <a:t>33-66%</a:t>
            </a:r>
            <a:endParaRPr lang="en-US" sz="3200" b="1" dirty="0">
              <a:latin typeface="MS Reference Sans Serif" charset="0"/>
              <a:ea typeface="MS Reference Sans Serif" charset="0"/>
              <a:cs typeface="MS Reference Sans Serif" charset="0"/>
            </a:endParaRPr>
          </a:p>
        </p:txBody>
      </p:sp>
      <p:sp>
        <p:nvSpPr>
          <p:cNvPr id="24" name="TextBox 23"/>
          <p:cNvSpPr txBox="1"/>
          <p:nvPr/>
        </p:nvSpPr>
        <p:spPr>
          <a:xfrm>
            <a:off x="7581454" y="6031817"/>
            <a:ext cx="1858201" cy="584775"/>
          </a:xfrm>
          <a:prstGeom prst="rect">
            <a:avLst/>
          </a:prstGeom>
          <a:noFill/>
        </p:spPr>
        <p:txBody>
          <a:bodyPr wrap="none" rtlCol="0">
            <a:spAutoFit/>
          </a:bodyPr>
          <a:lstStyle/>
          <a:p>
            <a:r>
              <a:rPr lang="en-US" sz="3200" b="1" smtClean="0">
                <a:latin typeface="MS Reference Sans Serif" charset="0"/>
                <a:ea typeface="MS Reference Sans Serif" charset="0"/>
                <a:cs typeface="MS Reference Sans Serif" charset="0"/>
              </a:rPr>
              <a:t>66-99%</a:t>
            </a:r>
            <a:endParaRPr lang="en-US" sz="3200" b="1" dirty="0">
              <a:latin typeface="MS Reference Sans Serif" charset="0"/>
              <a:ea typeface="MS Reference Sans Serif" charset="0"/>
              <a:cs typeface="MS Reference Sans Serif" charset="0"/>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877" y="1975119"/>
            <a:ext cx="1828800" cy="1828800"/>
          </a:xfrm>
          <a:prstGeom prst="rect">
            <a:avLst/>
          </a:prstGeom>
          <a:ln w="76200">
            <a:solidFill>
              <a:srgbClr val="ABD9E9"/>
            </a:solidFill>
          </a:ln>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621" y="1975119"/>
            <a:ext cx="1828800" cy="1828800"/>
          </a:xfrm>
          <a:prstGeom prst="rect">
            <a:avLst/>
          </a:prstGeom>
          <a:ln w="76200">
            <a:solidFill>
              <a:srgbClr val="ABD9E9"/>
            </a:solidFill>
          </a:ln>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2365" y="1975119"/>
            <a:ext cx="1828800" cy="1828800"/>
          </a:xfrm>
          <a:prstGeom prst="rect">
            <a:avLst/>
          </a:prstGeom>
          <a:ln w="76200">
            <a:solidFill>
              <a:srgbClr val="ABD9E9"/>
            </a:solidFill>
          </a:ln>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6877" y="4144447"/>
            <a:ext cx="1828800" cy="1828800"/>
          </a:xfrm>
          <a:prstGeom prst="rect">
            <a:avLst/>
          </a:prstGeom>
          <a:ln w="76200">
            <a:solidFill>
              <a:srgbClr val="EA484B"/>
            </a:solidFill>
          </a:ln>
        </p:spPr>
      </p:pic>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9621" y="4144447"/>
            <a:ext cx="1828800" cy="1828800"/>
          </a:xfrm>
          <a:prstGeom prst="rect">
            <a:avLst/>
          </a:prstGeom>
          <a:ln w="76200">
            <a:solidFill>
              <a:srgbClr val="EA484B"/>
            </a:solidFill>
          </a:ln>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2365" y="4144447"/>
            <a:ext cx="1828800" cy="1828800"/>
          </a:xfrm>
          <a:prstGeom prst="rect">
            <a:avLst/>
          </a:prstGeom>
          <a:ln w="76200">
            <a:solidFill>
              <a:srgbClr val="EA484B"/>
            </a:solidFill>
          </a:ln>
        </p:spPr>
      </p:pic>
    </p:spTree>
    <p:extLst>
      <p:ext uri="{BB962C8B-B14F-4D97-AF65-F5344CB8AC3E}">
        <p14:creationId xmlns:p14="http://schemas.microsoft.com/office/powerpoint/2010/main" val="156283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par>
                                <p:cTn id="8" presetID="9"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dissolve">
                                      <p:cBhvr>
                                        <p:cTn id="18" dur="500"/>
                                        <p:tgtEl>
                                          <p:spTgt spid="26"/>
                                        </p:tgtEl>
                                      </p:cBhvr>
                                    </p:animEffect>
                                  </p:childTnLst>
                                </p:cTn>
                              </p:par>
                              <p:par>
                                <p:cTn id="19" presetID="9"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dissolve">
                                      <p:cBhvr>
                                        <p:cTn id="21" dur="500"/>
                                        <p:tgtEl>
                                          <p:spTgt spid="2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par>
                                <p:cTn id="30" presetID="9"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dissolve">
                                      <p:cBhvr>
                                        <p:cTn id="32" dur="500"/>
                                        <p:tgtEl>
                                          <p:spTgt spid="3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668" y="266110"/>
            <a:ext cx="457200" cy="457200"/>
          </a:xfrm>
          <a:prstGeom prst="rect">
            <a:avLst/>
          </a:prstGeom>
          <a:ln w="28575">
            <a:solidFill>
              <a:srgbClr val="ABD9E9"/>
            </a:solidFill>
          </a:ln>
        </p:spPr>
      </p:pic>
      <p:pic>
        <p:nvPicPr>
          <p:cNvPr id="124" name="Picture 1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676" y="260565"/>
            <a:ext cx="457200" cy="457200"/>
          </a:xfrm>
          <a:prstGeom prst="rect">
            <a:avLst/>
          </a:prstGeom>
          <a:ln w="28575">
            <a:solidFill>
              <a:srgbClr val="EA484B"/>
            </a:solidFill>
          </a:ln>
        </p:spPr>
      </p:pic>
      <p:sp>
        <p:nvSpPr>
          <p:cNvPr id="125" name="TextBox 124"/>
          <p:cNvSpPr txBox="1"/>
          <p:nvPr/>
        </p:nvSpPr>
        <p:spPr>
          <a:xfrm>
            <a:off x="1071303" y="6193551"/>
            <a:ext cx="10506594" cy="307777"/>
          </a:xfrm>
          <a:prstGeom prst="rect">
            <a:avLst/>
          </a:prstGeom>
          <a:noFill/>
        </p:spPr>
        <p:txBody>
          <a:bodyPr wrap="none" rtlCol="0">
            <a:spAutoFit/>
          </a:bodyPr>
          <a:lstStyle/>
          <a:p>
            <a:r>
              <a:rPr lang="en-US" sz="1400" dirty="0" smtClean="0">
                <a:latin typeface="MS Reference Sans Serif" charset="0"/>
                <a:ea typeface="MS Reference Sans Serif" charset="0"/>
                <a:cs typeface="MS Reference Sans Serif" charset="0"/>
              </a:rPr>
              <a:t>Individual difference (BDW vs. GA) x CI (Germy vs. anti-Germy) x </a:t>
            </a:r>
            <a:r>
              <a:rPr lang="en-US" sz="1400" dirty="0" smtClean="0">
                <a:solidFill>
                  <a:srgbClr val="FFFF00"/>
                </a:solidFill>
                <a:latin typeface="MS Reference Sans Serif" charset="0"/>
                <a:ea typeface="MS Reference Sans Serif" charset="0"/>
                <a:cs typeface="MS Reference Sans Serif" charset="0"/>
              </a:rPr>
              <a:t>Linear Trend</a:t>
            </a:r>
            <a:r>
              <a:rPr lang="en-US" sz="1400" dirty="0" smtClean="0">
                <a:latin typeface="MS Reference Sans Serif" charset="0"/>
                <a:ea typeface="MS Reference Sans Serif" charset="0"/>
                <a:cs typeface="MS Reference Sans Serif" charset="0"/>
              </a:rPr>
              <a:t>, </a:t>
            </a:r>
            <a:r>
              <a:rPr lang="en-US" sz="1400" i="1" dirty="0" smtClean="0">
                <a:latin typeface="MS Reference Sans Serif" charset="0"/>
                <a:ea typeface="MS Reference Sans Serif" charset="0"/>
                <a:cs typeface="MS Reference Sans Serif" charset="0"/>
              </a:rPr>
              <a:t>t</a:t>
            </a:r>
            <a:r>
              <a:rPr lang="en-US" sz="1400" dirty="0" smtClean="0">
                <a:latin typeface="MS Reference Sans Serif" charset="0"/>
                <a:ea typeface="MS Reference Sans Serif" charset="0"/>
                <a:cs typeface="MS Reference Sans Serif" charset="0"/>
              </a:rPr>
              <a:t>(266.91) = -3.93, </a:t>
            </a:r>
            <a:r>
              <a:rPr lang="en-US" sz="1400" i="1" dirty="0" smtClean="0">
                <a:latin typeface="MS Reference Sans Serif" charset="0"/>
                <a:ea typeface="MS Reference Sans Serif" charset="0"/>
                <a:cs typeface="MS Reference Sans Serif" charset="0"/>
              </a:rPr>
              <a:t>p</a:t>
            </a:r>
            <a:r>
              <a:rPr lang="en-US" sz="1400" dirty="0" smtClean="0">
                <a:latin typeface="MS Reference Sans Serif" charset="0"/>
                <a:ea typeface="MS Reference Sans Serif" charset="0"/>
                <a:cs typeface="MS Reference Sans Serif" charset="0"/>
              </a:rPr>
              <a:t> = .0001078</a:t>
            </a:r>
            <a:endParaRPr lang="en-US" sz="1400" dirty="0">
              <a:latin typeface="MS Reference Sans Serif" charset="0"/>
              <a:ea typeface="MS Reference Sans Serif" charset="0"/>
              <a:cs typeface="MS Reference Sans Serif" charset="0"/>
            </a:endParaRPr>
          </a:p>
        </p:txBody>
      </p:sp>
      <p:sp>
        <p:nvSpPr>
          <p:cNvPr id="242" name="TextBox 241"/>
          <p:cNvSpPr txBox="1"/>
          <p:nvPr/>
        </p:nvSpPr>
        <p:spPr>
          <a:xfrm>
            <a:off x="108222" y="82699"/>
            <a:ext cx="4633448" cy="369332"/>
          </a:xfrm>
          <a:prstGeom prst="rect">
            <a:avLst/>
          </a:prstGeom>
          <a:noFill/>
          <a:ln>
            <a:noFill/>
          </a:ln>
        </p:spPr>
        <p:txBody>
          <a:bodyPr wrap="none" rtlCol="0">
            <a:spAutoFit/>
          </a:bodyPr>
          <a:lstStyle/>
          <a:p>
            <a:r>
              <a:rPr lang="en-US" b="1" dirty="0" smtClean="0">
                <a:latin typeface="MS Reference Sans Serif" charset="0"/>
                <a:ea typeface="MS Reference Sans Serif" charset="0"/>
                <a:cs typeface="MS Reference Sans Serif" charset="0"/>
              </a:rPr>
              <a:t>Error bars = 95% confidence intervals</a:t>
            </a:r>
            <a:endParaRPr lang="en-US" b="1" dirty="0">
              <a:latin typeface="MS Reference Sans Serif" charset="0"/>
              <a:ea typeface="MS Reference Sans Serif" charset="0"/>
              <a:cs typeface="MS Reference Sans Serif" charset="0"/>
            </a:endParaRPr>
          </a:p>
        </p:txBody>
      </p:sp>
      <p:sp>
        <p:nvSpPr>
          <p:cNvPr id="246" name="pl6"/>
          <p:cNvSpPr/>
          <p:nvPr/>
        </p:nvSpPr>
        <p:spPr>
          <a:xfrm>
            <a:off x="2072602" y="5282576"/>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47" name="pl7"/>
          <p:cNvSpPr/>
          <p:nvPr/>
        </p:nvSpPr>
        <p:spPr>
          <a:xfrm>
            <a:off x="2072602" y="4830986"/>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48" name="pl8"/>
          <p:cNvSpPr/>
          <p:nvPr/>
        </p:nvSpPr>
        <p:spPr>
          <a:xfrm>
            <a:off x="2072602" y="4379396"/>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49" name="pl9"/>
          <p:cNvSpPr/>
          <p:nvPr/>
        </p:nvSpPr>
        <p:spPr>
          <a:xfrm>
            <a:off x="2072602" y="3927806"/>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50" name="pl10"/>
          <p:cNvSpPr/>
          <p:nvPr/>
        </p:nvSpPr>
        <p:spPr>
          <a:xfrm>
            <a:off x="2072602" y="3476215"/>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51" name="pl11"/>
          <p:cNvSpPr/>
          <p:nvPr/>
        </p:nvSpPr>
        <p:spPr>
          <a:xfrm>
            <a:off x="2072602" y="3024625"/>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52" name="pl12"/>
          <p:cNvSpPr/>
          <p:nvPr/>
        </p:nvSpPr>
        <p:spPr>
          <a:xfrm>
            <a:off x="2072602" y="2573035"/>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53" name="pl13"/>
          <p:cNvSpPr/>
          <p:nvPr/>
        </p:nvSpPr>
        <p:spPr>
          <a:xfrm>
            <a:off x="2072602" y="2121445"/>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54" name="pl14"/>
          <p:cNvSpPr/>
          <p:nvPr/>
        </p:nvSpPr>
        <p:spPr>
          <a:xfrm>
            <a:off x="2072602" y="5508371"/>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55" name="pl15"/>
          <p:cNvSpPr/>
          <p:nvPr/>
        </p:nvSpPr>
        <p:spPr>
          <a:xfrm>
            <a:off x="2072602" y="5056781"/>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56" name="pl16"/>
          <p:cNvSpPr/>
          <p:nvPr/>
        </p:nvSpPr>
        <p:spPr>
          <a:xfrm>
            <a:off x="2072602" y="4605191"/>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57" name="pl17"/>
          <p:cNvSpPr/>
          <p:nvPr/>
        </p:nvSpPr>
        <p:spPr>
          <a:xfrm>
            <a:off x="2072602" y="4153601"/>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58" name="pl18"/>
          <p:cNvSpPr/>
          <p:nvPr/>
        </p:nvSpPr>
        <p:spPr>
          <a:xfrm>
            <a:off x="2072602" y="3702011"/>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59" name="pl19"/>
          <p:cNvSpPr/>
          <p:nvPr/>
        </p:nvSpPr>
        <p:spPr>
          <a:xfrm>
            <a:off x="2072602" y="3250420"/>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60" name="pl20"/>
          <p:cNvSpPr/>
          <p:nvPr/>
        </p:nvSpPr>
        <p:spPr>
          <a:xfrm>
            <a:off x="2072602" y="2798830"/>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61" name="pl21"/>
          <p:cNvSpPr/>
          <p:nvPr/>
        </p:nvSpPr>
        <p:spPr>
          <a:xfrm>
            <a:off x="2072602" y="2347240"/>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62" name="pl22"/>
          <p:cNvSpPr/>
          <p:nvPr/>
        </p:nvSpPr>
        <p:spPr>
          <a:xfrm>
            <a:off x="2072602" y="1895650"/>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63" name="pl23"/>
          <p:cNvSpPr/>
          <p:nvPr/>
        </p:nvSpPr>
        <p:spPr>
          <a:xfrm>
            <a:off x="2951098" y="1715014"/>
            <a:ext cx="0" cy="3973992"/>
          </a:xfrm>
          <a:custGeom>
            <a:avLst/>
            <a:gdLst/>
            <a:ahLst/>
            <a:cxnLst/>
            <a:rect l="0" t="0" r="0" b="0"/>
            <a:pathLst>
              <a:path h="3973992">
                <a:moveTo>
                  <a:pt x="0" y="3973992"/>
                </a:moveTo>
                <a:lnTo>
                  <a:pt x="0" y="0"/>
                </a:lnTo>
                <a:lnTo>
                  <a:pt x="0" y="0"/>
                </a:lnTo>
              </a:path>
            </a:pathLst>
          </a:custGeom>
          <a:ln w="6775" cap="flat">
            <a:solidFill>
              <a:srgbClr val="EBEBEB">
                <a:alpha val="100000"/>
              </a:srgbClr>
            </a:solidFill>
            <a:prstDash val="dash"/>
            <a:round/>
          </a:ln>
        </p:spPr>
        <p:txBody>
          <a:bodyPr/>
          <a:lstStyle/>
          <a:p>
            <a:endParaRPr/>
          </a:p>
        </p:txBody>
      </p:sp>
      <p:sp>
        <p:nvSpPr>
          <p:cNvPr id="264" name="pl24"/>
          <p:cNvSpPr/>
          <p:nvPr/>
        </p:nvSpPr>
        <p:spPr>
          <a:xfrm>
            <a:off x="4415257" y="1715014"/>
            <a:ext cx="0" cy="3973992"/>
          </a:xfrm>
          <a:custGeom>
            <a:avLst/>
            <a:gdLst/>
            <a:ahLst/>
            <a:cxnLst/>
            <a:rect l="0" t="0" r="0" b="0"/>
            <a:pathLst>
              <a:path h="3973992">
                <a:moveTo>
                  <a:pt x="0" y="3973992"/>
                </a:moveTo>
                <a:lnTo>
                  <a:pt x="0" y="0"/>
                </a:lnTo>
                <a:lnTo>
                  <a:pt x="0" y="0"/>
                </a:lnTo>
              </a:path>
            </a:pathLst>
          </a:custGeom>
          <a:ln w="6775" cap="flat">
            <a:solidFill>
              <a:srgbClr val="EBEBEB">
                <a:alpha val="100000"/>
              </a:srgbClr>
            </a:solidFill>
            <a:prstDash val="dash"/>
            <a:round/>
          </a:ln>
        </p:spPr>
        <p:txBody>
          <a:bodyPr/>
          <a:lstStyle/>
          <a:p>
            <a:endParaRPr/>
          </a:p>
        </p:txBody>
      </p:sp>
      <p:sp>
        <p:nvSpPr>
          <p:cNvPr id="265" name="pl25"/>
          <p:cNvSpPr/>
          <p:nvPr/>
        </p:nvSpPr>
        <p:spPr>
          <a:xfrm>
            <a:off x="5879416" y="1715014"/>
            <a:ext cx="0" cy="3973992"/>
          </a:xfrm>
          <a:custGeom>
            <a:avLst/>
            <a:gdLst/>
            <a:ahLst/>
            <a:cxnLst/>
            <a:rect l="0" t="0" r="0" b="0"/>
            <a:pathLst>
              <a:path h="3973992">
                <a:moveTo>
                  <a:pt x="0" y="3973992"/>
                </a:moveTo>
                <a:lnTo>
                  <a:pt x="0" y="0"/>
                </a:lnTo>
                <a:lnTo>
                  <a:pt x="0" y="0"/>
                </a:lnTo>
              </a:path>
            </a:pathLst>
          </a:custGeom>
          <a:ln w="6775" cap="flat">
            <a:solidFill>
              <a:srgbClr val="EBEBEB">
                <a:alpha val="100000"/>
              </a:srgbClr>
            </a:solidFill>
            <a:prstDash val="dash"/>
            <a:round/>
          </a:ln>
        </p:spPr>
        <p:txBody>
          <a:bodyPr/>
          <a:lstStyle/>
          <a:p>
            <a:endParaRPr/>
          </a:p>
        </p:txBody>
      </p:sp>
      <p:sp>
        <p:nvSpPr>
          <p:cNvPr id="266" name="rc26"/>
          <p:cNvSpPr/>
          <p:nvPr/>
        </p:nvSpPr>
        <p:spPr>
          <a:xfrm>
            <a:off x="2987702" y="4348699"/>
            <a:ext cx="658871" cy="1159672"/>
          </a:xfrm>
          <a:prstGeom prst="rect">
            <a:avLst/>
          </a:prstGeom>
          <a:solidFill>
            <a:srgbClr val="EA484B">
              <a:alpha val="100000"/>
            </a:srgbClr>
          </a:solidFill>
          <a:ln w="13550" cap="flat">
            <a:solidFill>
              <a:srgbClr val="FFFFFF">
                <a:alpha val="100000"/>
              </a:srgbClr>
            </a:solidFill>
            <a:prstDash val="solid"/>
            <a:round/>
          </a:ln>
        </p:spPr>
        <p:txBody>
          <a:bodyPr/>
          <a:lstStyle/>
          <a:p>
            <a:endParaRPr/>
          </a:p>
        </p:txBody>
      </p:sp>
      <p:sp>
        <p:nvSpPr>
          <p:cNvPr id="267" name="rc27"/>
          <p:cNvSpPr/>
          <p:nvPr/>
        </p:nvSpPr>
        <p:spPr>
          <a:xfrm>
            <a:off x="2255622" y="4479842"/>
            <a:ext cx="658871" cy="1028528"/>
          </a:xfrm>
          <a:prstGeom prst="rect">
            <a:avLst/>
          </a:prstGeom>
          <a:solidFill>
            <a:srgbClr val="ABD9E9">
              <a:alpha val="100000"/>
            </a:srgbClr>
          </a:solidFill>
          <a:ln w="13550" cap="flat">
            <a:solidFill>
              <a:srgbClr val="FFFFFF">
                <a:alpha val="100000"/>
              </a:srgbClr>
            </a:solidFill>
            <a:prstDash val="solid"/>
            <a:round/>
          </a:ln>
        </p:spPr>
        <p:txBody>
          <a:bodyPr/>
          <a:lstStyle/>
          <a:p>
            <a:endParaRPr/>
          </a:p>
        </p:txBody>
      </p:sp>
      <p:sp>
        <p:nvSpPr>
          <p:cNvPr id="268" name="rc28"/>
          <p:cNvSpPr/>
          <p:nvPr/>
        </p:nvSpPr>
        <p:spPr>
          <a:xfrm>
            <a:off x="4451861" y="4502650"/>
            <a:ext cx="658871" cy="1005721"/>
          </a:xfrm>
          <a:prstGeom prst="rect">
            <a:avLst/>
          </a:prstGeom>
          <a:solidFill>
            <a:srgbClr val="EA484B">
              <a:alpha val="100000"/>
            </a:srgbClr>
          </a:solidFill>
          <a:ln w="13550" cap="flat">
            <a:solidFill>
              <a:srgbClr val="FFFFFF">
                <a:alpha val="100000"/>
              </a:srgbClr>
            </a:solidFill>
            <a:prstDash val="solid"/>
            <a:round/>
          </a:ln>
        </p:spPr>
        <p:txBody>
          <a:bodyPr/>
          <a:lstStyle/>
          <a:p>
            <a:endParaRPr/>
          </a:p>
        </p:txBody>
      </p:sp>
      <p:sp>
        <p:nvSpPr>
          <p:cNvPr id="269" name="rc29"/>
          <p:cNvSpPr/>
          <p:nvPr/>
        </p:nvSpPr>
        <p:spPr>
          <a:xfrm>
            <a:off x="3719781" y="4423806"/>
            <a:ext cx="658871" cy="1084565"/>
          </a:xfrm>
          <a:prstGeom prst="rect">
            <a:avLst/>
          </a:prstGeom>
          <a:solidFill>
            <a:srgbClr val="ABD9E9">
              <a:alpha val="100000"/>
            </a:srgbClr>
          </a:solidFill>
          <a:ln w="13550" cap="flat">
            <a:solidFill>
              <a:srgbClr val="FFFFFF">
                <a:alpha val="100000"/>
              </a:srgbClr>
            </a:solidFill>
            <a:prstDash val="solid"/>
            <a:round/>
          </a:ln>
        </p:spPr>
        <p:txBody>
          <a:bodyPr/>
          <a:lstStyle/>
          <a:p>
            <a:endParaRPr/>
          </a:p>
        </p:txBody>
      </p:sp>
      <p:sp>
        <p:nvSpPr>
          <p:cNvPr id="270" name="rc30"/>
          <p:cNvSpPr/>
          <p:nvPr/>
        </p:nvSpPr>
        <p:spPr>
          <a:xfrm>
            <a:off x="5916020" y="4434227"/>
            <a:ext cx="658871" cy="1074143"/>
          </a:xfrm>
          <a:prstGeom prst="rect">
            <a:avLst/>
          </a:prstGeom>
          <a:solidFill>
            <a:srgbClr val="EA484B">
              <a:alpha val="100000"/>
            </a:srgbClr>
          </a:solidFill>
          <a:ln w="13550" cap="flat">
            <a:solidFill>
              <a:srgbClr val="FFFFFF">
                <a:alpha val="100000"/>
              </a:srgbClr>
            </a:solidFill>
            <a:prstDash val="solid"/>
            <a:round/>
          </a:ln>
        </p:spPr>
        <p:txBody>
          <a:bodyPr/>
          <a:lstStyle/>
          <a:p>
            <a:endParaRPr/>
          </a:p>
        </p:txBody>
      </p:sp>
      <p:sp>
        <p:nvSpPr>
          <p:cNvPr id="271" name="rc31"/>
          <p:cNvSpPr/>
          <p:nvPr/>
        </p:nvSpPr>
        <p:spPr>
          <a:xfrm>
            <a:off x="5183941" y="4420509"/>
            <a:ext cx="658871" cy="1087861"/>
          </a:xfrm>
          <a:prstGeom prst="rect">
            <a:avLst/>
          </a:prstGeom>
          <a:solidFill>
            <a:srgbClr val="ABD9E9">
              <a:alpha val="100000"/>
            </a:srgbClr>
          </a:solidFill>
          <a:ln w="13550" cap="flat">
            <a:solidFill>
              <a:srgbClr val="FFFFFF">
                <a:alpha val="100000"/>
              </a:srgbClr>
            </a:solidFill>
            <a:prstDash val="solid"/>
            <a:round/>
          </a:ln>
        </p:spPr>
        <p:txBody>
          <a:bodyPr/>
          <a:lstStyle/>
          <a:p>
            <a:endParaRPr/>
          </a:p>
        </p:txBody>
      </p:sp>
      <p:sp>
        <p:nvSpPr>
          <p:cNvPr id="272" name="pl32"/>
          <p:cNvSpPr/>
          <p:nvPr/>
        </p:nvSpPr>
        <p:spPr>
          <a:xfrm>
            <a:off x="3280533" y="4277411"/>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73" name="pl33"/>
          <p:cNvSpPr/>
          <p:nvPr/>
        </p:nvSpPr>
        <p:spPr>
          <a:xfrm>
            <a:off x="3317137" y="4277411"/>
            <a:ext cx="0" cy="141991"/>
          </a:xfrm>
          <a:custGeom>
            <a:avLst/>
            <a:gdLst/>
            <a:ahLst/>
            <a:cxnLst/>
            <a:rect l="0" t="0" r="0" b="0"/>
            <a:pathLst>
              <a:path h="141991">
                <a:moveTo>
                  <a:pt x="0" y="0"/>
                </a:moveTo>
                <a:lnTo>
                  <a:pt x="0" y="141991"/>
                </a:lnTo>
              </a:path>
            </a:pathLst>
          </a:custGeom>
          <a:ln w="13550" cap="flat">
            <a:solidFill>
              <a:srgbClr val="FFFFFF">
                <a:alpha val="100000"/>
              </a:srgbClr>
            </a:solidFill>
            <a:prstDash val="solid"/>
            <a:round/>
          </a:ln>
        </p:spPr>
        <p:txBody>
          <a:bodyPr/>
          <a:lstStyle/>
          <a:p>
            <a:endParaRPr/>
          </a:p>
        </p:txBody>
      </p:sp>
      <p:sp>
        <p:nvSpPr>
          <p:cNvPr id="274" name="pl34"/>
          <p:cNvSpPr/>
          <p:nvPr/>
        </p:nvSpPr>
        <p:spPr>
          <a:xfrm>
            <a:off x="3280533" y="4419402"/>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75" name="pl35"/>
          <p:cNvSpPr/>
          <p:nvPr/>
        </p:nvSpPr>
        <p:spPr>
          <a:xfrm>
            <a:off x="2548454" y="4406761"/>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76" name="pl36"/>
          <p:cNvSpPr/>
          <p:nvPr/>
        </p:nvSpPr>
        <p:spPr>
          <a:xfrm>
            <a:off x="2585058" y="4406761"/>
            <a:ext cx="0" cy="145613"/>
          </a:xfrm>
          <a:custGeom>
            <a:avLst/>
            <a:gdLst/>
            <a:ahLst/>
            <a:cxnLst/>
            <a:rect l="0" t="0" r="0" b="0"/>
            <a:pathLst>
              <a:path h="145613">
                <a:moveTo>
                  <a:pt x="0" y="0"/>
                </a:moveTo>
                <a:lnTo>
                  <a:pt x="0" y="145613"/>
                </a:lnTo>
              </a:path>
            </a:pathLst>
          </a:custGeom>
          <a:ln w="13550" cap="flat">
            <a:solidFill>
              <a:srgbClr val="FFFFFF">
                <a:alpha val="100000"/>
              </a:srgbClr>
            </a:solidFill>
            <a:prstDash val="solid"/>
            <a:round/>
          </a:ln>
        </p:spPr>
        <p:txBody>
          <a:bodyPr/>
          <a:lstStyle/>
          <a:p>
            <a:endParaRPr/>
          </a:p>
        </p:txBody>
      </p:sp>
      <p:sp>
        <p:nvSpPr>
          <p:cNvPr id="277" name="pl37"/>
          <p:cNvSpPr/>
          <p:nvPr/>
        </p:nvSpPr>
        <p:spPr>
          <a:xfrm>
            <a:off x="2548454" y="4552374"/>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78" name="pl38"/>
          <p:cNvSpPr/>
          <p:nvPr/>
        </p:nvSpPr>
        <p:spPr>
          <a:xfrm>
            <a:off x="4744693" y="4431932"/>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79" name="pl39"/>
          <p:cNvSpPr/>
          <p:nvPr/>
        </p:nvSpPr>
        <p:spPr>
          <a:xfrm>
            <a:off x="4781297" y="4431932"/>
            <a:ext cx="0" cy="140309"/>
          </a:xfrm>
          <a:custGeom>
            <a:avLst/>
            <a:gdLst/>
            <a:ahLst/>
            <a:cxnLst/>
            <a:rect l="0" t="0" r="0" b="0"/>
            <a:pathLst>
              <a:path h="140309">
                <a:moveTo>
                  <a:pt x="0" y="0"/>
                </a:moveTo>
                <a:lnTo>
                  <a:pt x="0" y="140309"/>
                </a:lnTo>
              </a:path>
            </a:pathLst>
          </a:custGeom>
          <a:ln w="13550" cap="flat">
            <a:solidFill>
              <a:srgbClr val="FFFFFF">
                <a:alpha val="100000"/>
              </a:srgbClr>
            </a:solidFill>
            <a:prstDash val="solid"/>
            <a:round/>
          </a:ln>
        </p:spPr>
        <p:txBody>
          <a:bodyPr/>
          <a:lstStyle/>
          <a:p>
            <a:endParaRPr/>
          </a:p>
        </p:txBody>
      </p:sp>
      <p:sp>
        <p:nvSpPr>
          <p:cNvPr id="280" name="pl40"/>
          <p:cNvSpPr/>
          <p:nvPr/>
        </p:nvSpPr>
        <p:spPr>
          <a:xfrm>
            <a:off x="4744693" y="4572241"/>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81" name="pl41"/>
          <p:cNvSpPr/>
          <p:nvPr/>
        </p:nvSpPr>
        <p:spPr>
          <a:xfrm>
            <a:off x="4012613" y="4352922"/>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82" name="pl42"/>
          <p:cNvSpPr/>
          <p:nvPr/>
        </p:nvSpPr>
        <p:spPr>
          <a:xfrm>
            <a:off x="4049217" y="4352922"/>
            <a:ext cx="0" cy="142303"/>
          </a:xfrm>
          <a:custGeom>
            <a:avLst/>
            <a:gdLst/>
            <a:ahLst/>
            <a:cxnLst/>
            <a:rect l="0" t="0" r="0" b="0"/>
            <a:pathLst>
              <a:path h="142303">
                <a:moveTo>
                  <a:pt x="0" y="0"/>
                </a:moveTo>
                <a:lnTo>
                  <a:pt x="0" y="142303"/>
                </a:lnTo>
              </a:path>
            </a:pathLst>
          </a:custGeom>
          <a:ln w="13550" cap="flat">
            <a:solidFill>
              <a:srgbClr val="FFFFFF">
                <a:alpha val="100000"/>
              </a:srgbClr>
            </a:solidFill>
            <a:prstDash val="solid"/>
            <a:round/>
          </a:ln>
        </p:spPr>
        <p:txBody>
          <a:bodyPr/>
          <a:lstStyle/>
          <a:p>
            <a:endParaRPr/>
          </a:p>
        </p:txBody>
      </p:sp>
      <p:sp>
        <p:nvSpPr>
          <p:cNvPr id="283" name="pl43"/>
          <p:cNvSpPr/>
          <p:nvPr/>
        </p:nvSpPr>
        <p:spPr>
          <a:xfrm>
            <a:off x="4012613" y="4495225"/>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84" name="pl44"/>
          <p:cNvSpPr/>
          <p:nvPr/>
        </p:nvSpPr>
        <p:spPr>
          <a:xfrm>
            <a:off x="6208852" y="4378919"/>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85" name="pl45"/>
          <p:cNvSpPr/>
          <p:nvPr/>
        </p:nvSpPr>
        <p:spPr>
          <a:xfrm>
            <a:off x="6245456" y="4378919"/>
            <a:ext cx="0" cy="115748"/>
          </a:xfrm>
          <a:custGeom>
            <a:avLst/>
            <a:gdLst/>
            <a:ahLst/>
            <a:cxnLst/>
            <a:rect l="0" t="0" r="0" b="0"/>
            <a:pathLst>
              <a:path h="115748">
                <a:moveTo>
                  <a:pt x="0" y="0"/>
                </a:moveTo>
                <a:lnTo>
                  <a:pt x="0" y="115748"/>
                </a:lnTo>
              </a:path>
            </a:pathLst>
          </a:custGeom>
          <a:ln w="13550" cap="flat">
            <a:solidFill>
              <a:srgbClr val="FFFFFF">
                <a:alpha val="100000"/>
              </a:srgbClr>
            </a:solidFill>
            <a:prstDash val="solid"/>
            <a:round/>
          </a:ln>
        </p:spPr>
        <p:txBody>
          <a:bodyPr/>
          <a:lstStyle/>
          <a:p>
            <a:endParaRPr/>
          </a:p>
        </p:txBody>
      </p:sp>
      <p:sp>
        <p:nvSpPr>
          <p:cNvPr id="286" name="pl46"/>
          <p:cNvSpPr/>
          <p:nvPr/>
        </p:nvSpPr>
        <p:spPr>
          <a:xfrm>
            <a:off x="6208852" y="4494667"/>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87" name="pl47"/>
          <p:cNvSpPr/>
          <p:nvPr/>
        </p:nvSpPr>
        <p:spPr>
          <a:xfrm>
            <a:off x="5476772" y="4356218"/>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88" name="pl48"/>
          <p:cNvSpPr/>
          <p:nvPr/>
        </p:nvSpPr>
        <p:spPr>
          <a:xfrm>
            <a:off x="5513376" y="4356218"/>
            <a:ext cx="0" cy="128032"/>
          </a:xfrm>
          <a:custGeom>
            <a:avLst/>
            <a:gdLst/>
            <a:ahLst/>
            <a:cxnLst/>
            <a:rect l="0" t="0" r="0" b="0"/>
            <a:pathLst>
              <a:path h="128032">
                <a:moveTo>
                  <a:pt x="0" y="0"/>
                </a:moveTo>
                <a:lnTo>
                  <a:pt x="0" y="128032"/>
                </a:lnTo>
              </a:path>
            </a:pathLst>
          </a:custGeom>
          <a:ln w="13550" cap="flat">
            <a:solidFill>
              <a:srgbClr val="FFFFFF">
                <a:alpha val="100000"/>
              </a:srgbClr>
            </a:solidFill>
            <a:prstDash val="solid"/>
            <a:round/>
          </a:ln>
        </p:spPr>
        <p:txBody>
          <a:bodyPr/>
          <a:lstStyle/>
          <a:p>
            <a:endParaRPr/>
          </a:p>
        </p:txBody>
      </p:sp>
      <p:sp>
        <p:nvSpPr>
          <p:cNvPr id="289" name="pl49"/>
          <p:cNvSpPr/>
          <p:nvPr/>
        </p:nvSpPr>
        <p:spPr>
          <a:xfrm>
            <a:off x="5476772" y="4484251"/>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291" name="pl51"/>
          <p:cNvSpPr/>
          <p:nvPr/>
        </p:nvSpPr>
        <p:spPr>
          <a:xfrm>
            <a:off x="6827501" y="5282576"/>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92" name="pl52"/>
          <p:cNvSpPr/>
          <p:nvPr/>
        </p:nvSpPr>
        <p:spPr>
          <a:xfrm>
            <a:off x="6827501" y="4830986"/>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93" name="pl53"/>
          <p:cNvSpPr/>
          <p:nvPr/>
        </p:nvSpPr>
        <p:spPr>
          <a:xfrm>
            <a:off x="6827501" y="4379396"/>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94" name="pl54"/>
          <p:cNvSpPr/>
          <p:nvPr/>
        </p:nvSpPr>
        <p:spPr>
          <a:xfrm>
            <a:off x="6827501" y="3927806"/>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95" name="pl55"/>
          <p:cNvSpPr/>
          <p:nvPr/>
        </p:nvSpPr>
        <p:spPr>
          <a:xfrm>
            <a:off x="6827501" y="3476215"/>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96" name="pl56"/>
          <p:cNvSpPr/>
          <p:nvPr/>
        </p:nvSpPr>
        <p:spPr>
          <a:xfrm>
            <a:off x="6827501" y="3024625"/>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97" name="pl57"/>
          <p:cNvSpPr/>
          <p:nvPr/>
        </p:nvSpPr>
        <p:spPr>
          <a:xfrm>
            <a:off x="6827501" y="2573035"/>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98" name="pl58"/>
          <p:cNvSpPr/>
          <p:nvPr/>
        </p:nvSpPr>
        <p:spPr>
          <a:xfrm>
            <a:off x="6827501" y="2121445"/>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299" name="pl59"/>
          <p:cNvSpPr/>
          <p:nvPr/>
        </p:nvSpPr>
        <p:spPr>
          <a:xfrm>
            <a:off x="6827501" y="5508371"/>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300" name="pl60"/>
          <p:cNvSpPr/>
          <p:nvPr/>
        </p:nvSpPr>
        <p:spPr>
          <a:xfrm>
            <a:off x="6827501" y="5056781"/>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301" name="pl61"/>
          <p:cNvSpPr/>
          <p:nvPr/>
        </p:nvSpPr>
        <p:spPr>
          <a:xfrm>
            <a:off x="6827501" y="4605191"/>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302" name="pl62"/>
          <p:cNvSpPr/>
          <p:nvPr/>
        </p:nvSpPr>
        <p:spPr>
          <a:xfrm>
            <a:off x="6827501" y="4153601"/>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303" name="pl63"/>
          <p:cNvSpPr/>
          <p:nvPr/>
        </p:nvSpPr>
        <p:spPr>
          <a:xfrm>
            <a:off x="6827501" y="3702011"/>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304" name="pl64"/>
          <p:cNvSpPr/>
          <p:nvPr/>
        </p:nvSpPr>
        <p:spPr>
          <a:xfrm>
            <a:off x="6827501" y="3250420"/>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305" name="pl65"/>
          <p:cNvSpPr/>
          <p:nvPr/>
        </p:nvSpPr>
        <p:spPr>
          <a:xfrm>
            <a:off x="6827501" y="2798830"/>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306" name="pl66"/>
          <p:cNvSpPr/>
          <p:nvPr/>
        </p:nvSpPr>
        <p:spPr>
          <a:xfrm>
            <a:off x="6827501" y="2347240"/>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307" name="pl67"/>
          <p:cNvSpPr/>
          <p:nvPr/>
        </p:nvSpPr>
        <p:spPr>
          <a:xfrm>
            <a:off x="6827501" y="1895650"/>
            <a:ext cx="4685309" cy="0"/>
          </a:xfrm>
          <a:custGeom>
            <a:avLst/>
            <a:gdLst/>
            <a:ahLst/>
            <a:cxnLst/>
            <a:rect l="0" t="0" r="0" b="0"/>
            <a:pathLst>
              <a:path w="4685309">
                <a:moveTo>
                  <a:pt x="0" y="0"/>
                </a:moveTo>
                <a:lnTo>
                  <a:pt x="4685309" y="0"/>
                </a:lnTo>
                <a:lnTo>
                  <a:pt x="4685309" y="0"/>
                </a:lnTo>
              </a:path>
            </a:pathLst>
          </a:custGeom>
          <a:ln w="6775" cap="flat">
            <a:solidFill>
              <a:srgbClr val="EBEBEB">
                <a:alpha val="100000"/>
              </a:srgbClr>
            </a:solidFill>
            <a:prstDash val="dash"/>
            <a:round/>
          </a:ln>
        </p:spPr>
        <p:txBody>
          <a:bodyPr/>
          <a:lstStyle/>
          <a:p>
            <a:endParaRPr/>
          </a:p>
        </p:txBody>
      </p:sp>
      <p:sp>
        <p:nvSpPr>
          <p:cNvPr id="308" name="pl68"/>
          <p:cNvSpPr/>
          <p:nvPr/>
        </p:nvSpPr>
        <p:spPr>
          <a:xfrm>
            <a:off x="7705996" y="1715014"/>
            <a:ext cx="0" cy="3973992"/>
          </a:xfrm>
          <a:custGeom>
            <a:avLst/>
            <a:gdLst/>
            <a:ahLst/>
            <a:cxnLst/>
            <a:rect l="0" t="0" r="0" b="0"/>
            <a:pathLst>
              <a:path h="3973992">
                <a:moveTo>
                  <a:pt x="0" y="3973992"/>
                </a:moveTo>
                <a:lnTo>
                  <a:pt x="0" y="0"/>
                </a:lnTo>
                <a:lnTo>
                  <a:pt x="0" y="0"/>
                </a:lnTo>
              </a:path>
            </a:pathLst>
          </a:custGeom>
          <a:ln w="6775" cap="flat">
            <a:solidFill>
              <a:srgbClr val="EBEBEB">
                <a:alpha val="100000"/>
              </a:srgbClr>
            </a:solidFill>
            <a:prstDash val="dash"/>
            <a:round/>
          </a:ln>
        </p:spPr>
        <p:txBody>
          <a:bodyPr/>
          <a:lstStyle/>
          <a:p>
            <a:endParaRPr/>
          </a:p>
        </p:txBody>
      </p:sp>
      <p:sp>
        <p:nvSpPr>
          <p:cNvPr id="309" name="pl69"/>
          <p:cNvSpPr/>
          <p:nvPr/>
        </p:nvSpPr>
        <p:spPr>
          <a:xfrm>
            <a:off x="9170156" y="1715014"/>
            <a:ext cx="0" cy="3973992"/>
          </a:xfrm>
          <a:custGeom>
            <a:avLst/>
            <a:gdLst/>
            <a:ahLst/>
            <a:cxnLst/>
            <a:rect l="0" t="0" r="0" b="0"/>
            <a:pathLst>
              <a:path h="3973992">
                <a:moveTo>
                  <a:pt x="0" y="3973992"/>
                </a:moveTo>
                <a:lnTo>
                  <a:pt x="0" y="0"/>
                </a:lnTo>
                <a:lnTo>
                  <a:pt x="0" y="0"/>
                </a:lnTo>
              </a:path>
            </a:pathLst>
          </a:custGeom>
          <a:ln w="6775" cap="flat">
            <a:solidFill>
              <a:srgbClr val="EBEBEB">
                <a:alpha val="100000"/>
              </a:srgbClr>
            </a:solidFill>
            <a:prstDash val="dash"/>
            <a:round/>
          </a:ln>
        </p:spPr>
        <p:txBody>
          <a:bodyPr/>
          <a:lstStyle/>
          <a:p>
            <a:endParaRPr/>
          </a:p>
        </p:txBody>
      </p:sp>
      <p:sp>
        <p:nvSpPr>
          <p:cNvPr id="310" name="pl70"/>
          <p:cNvSpPr/>
          <p:nvPr/>
        </p:nvSpPr>
        <p:spPr>
          <a:xfrm>
            <a:off x="10634315" y="1715014"/>
            <a:ext cx="0" cy="3973992"/>
          </a:xfrm>
          <a:custGeom>
            <a:avLst/>
            <a:gdLst/>
            <a:ahLst/>
            <a:cxnLst/>
            <a:rect l="0" t="0" r="0" b="0"/>
            <a:pathLst>
              <a:path h="3973992">
                <a:moveTo>
                  <a:pt x="0" y="3973992"/>
                </a:moveTo>
                <a:lnTo>
                  <a:pt x="0" y="0"/>
                </a:lnTo>
                <a:lnTo>
                  <a:pt x="0" y="0"/>
                </a:lnTo>
              </a:path>
            </a:pathLst>
          </a:custGeom>
          <a:ln w="6775" cap="flat">
            <a:solidFill>
              <a:srgbClr val="EBEBEB">
                <a:alpha val="100000"/>
              </a:srgbClr>
            </a:solidFill>
            <a:prstDash val="dash"/>
            <a:round/>
          </a:ln>
        </p:spPr>
        <p:txBody>
          <a:bodyPr/>
          <a:lstStyle/>
          <a:p>
            <a:endParaRPr/>
          </a:p>
        </p:txBody>
      </p:sp>
      <p:sp>
        <p:nvSpPr>
          <p:cNvPr id="311" name="rc71"/>
          <p:cNvSpPr/>
          <p:nvPr/>
        </p:nvSpPr>
        <p:spPr>
          <a:xfrm>
            <a:off x="7742600" y="4690812"/>
            <a:ext cx="658871" cy="817558"/>
          </a:xfrm>
          <a:prstGeom prst="rect">
            <a:avLst/>
          </a:prstGeom>
          <a:solidFill>
            <a:srgbClr val="EA484B">
              <a:alpha val="100000"/>
            </a:srgbClr>
          </a:solidFill>
          <a:ln w="13550" cap="flat">
            <a:solidFill>
              <a:srgbClr val="FFFFFF">
                <a:alpha val="100000"/>
              </a:srgbClr>
            </a:solidFill>
            <a:prstDash val="solid"/>
            <a:round/>
          </a:ln>
        </p:spPr>
        <p:txBody>
          <a:bodyPr/>
          <a:lstStyle/>
          <a:p>
            <a:endParaRPr/>
          </a:p>
        </p:txBody>
      </p:sp>
      <p:sp>
        <p:nvSpPr>
          <p:cNvPr id="312" name="rc72"/>
          <p:cNvSpPr/>
          <p:nvPr/>
        </p:nvSpPr>
        <p:spPr>
          <a:xfrm>
            <a:off x="7010521" y="4512805"/>
            <a:ext cx="658871" cy="995565"/>
          </a:xfrm>
          <a:prstGeom prst="rect">
            <a:avLst/>
          </a:prstGeom>
          <a:solidFill>
            <a:srgbClr val="ABD9E9">
              <a:alpha val="100000"/>
            </a:srgbClr>
          </a:solidFill>
          <a:ln w="13550" cap="flat">
            <a:solidFill>
              <a:srgbClr val="FFFFFF">
                <a:alpha val="100000"/>
              </a:srgbClr>
            </a:solidFill>
            <a:prstDash val="solid"/>
            <a:round/>
          </a:ln>
        </p:spPr>
        <p:txBody>
          <a:bodyPr/>
          <a:lstStyle/>
          <a:p>
            <a:endParaRPr/>
          </a:p>
        </p:txBody>
      </p:sp>
      <p:sp>
        <p:nvSpPr>
          <p:cNvPr id="313" name="rc73"/>
          <p:cNvSpPr/>
          <p:nvPr/>
        </p:nvSpPr>
        <p:spPr>
          <a:xfrm>
            <a:off x="9206760" y="4492386"/>
            <a:ext cx="658871" cy="1015984"/>
          </a:xfrm>
          <a:prstGeom prst="rect">
            <a:avLst/>
          </a:prstGeom>
          <a:solidFill>
            <a:srgbClr val="EA484B">
              <a:alpha val="100000"/>
            </a:srgbClr>
          </a:solidFill>
          <a:ln w="13550" cap="flat">
            <a:solidFill>
              <a:srgbClr val="FFFFFF">
                <a:alpha val="100000"/>
              </a:srgbClr>
            </a:solidFill>
            <a:prstDash val="solid"/>
            <a:round/>
          </a:ln>
        </p:spPr>
        <p:txBody>
          <a:bodyPr/>
          <a:lstStyle/>
          <a:p>
            <a:endParaRPr/>
          </a:p>
        </p:txBody>
      </p:sp>
      <p:sp>
        <p:nvSpPr>
          <p:cNvPr id="314" name="rc74"/>
          <p:cNvSpPr/>
          <p:nvPr/>
        </p:nvSpPr>
        <p:spPr>
          <a:xfrm>
            <a:off x="8474680" y="4562249"/>
            <a:ext cx="658871" cy="946121"/>
          </a:xfrm>
          <a:prstGeom prst="rect">
            <a:avLst/>
          </a:prstGeom>
          <a:solidFill>
            <a:srgbClr val="ABD9E9">
              <a:alpha val="100000"/>
            </a:srgbClr>
          </a:solidFill>
          <a:ln w="13550" cap="flat">
            <a:solidFill>
              <a:srgbClr val="FFFFFF">
                <a:alpha val="100000"/>
              </a:srgbClr>
            </a:solidFill>
            <a:prstDash val="solid"/>
            <a:round/>
          </a:ln>
        </p:spPr>
        <p:txBody>
          <a:bodyPr/>
          <a:lstStyle/>
          <a:p>
            <a:endParaRPr/>
          </a:p>
        </p:txBody>
      </p:sp>
      <p:sp>
        <p:nvSpPr>
          <p:cNvPr id="315" name="rc75"/>
          <p:cNvSpPr/>
          <p:nvPr/>
        </p:nvSpPr>
        <p:spPr>
          <a:xfrm>
            <a:off x="10670919" y="4410279"/>
            <a:ext cx="658871" cy="1098091"/>
          </a:xfrm>
          <a:prstGeom prst="rect">
            <a:avLst/>
          </a:prstGeom>
          <a:solidFill>
            <a:srgbClr val="EA484B">
              <a:alpha val="100000"/>
            </a:srgbClr>
          </a:solidFill>
          <a:ln w="13550" cap="flat">
            <a:solidFill>
              <a:srgbClr val="FFFFFF">
                <a:alpha val="100000"/>
              </a:srgbClr>
            </a:solidFill>
            <a:prstDash val="solid"/>
            <a:round/>
          </a:ln>
        </p:spPr>
        <p:txBody>
          <a:bodyPr/>
          <a:lstStyle/>
          <a:p>
            <a:endParaRPr/>
          </a:p>
        </p:txBody>
      </p:sp>
      <p:sp>
        <p:nvSpPr>
          <p:cNvPr id="316" name="rc76"/>
          <p:cNvSpPr/>
          <p:nvPr/>
        </p:nvSpPr>
        <p:spPr>
          <a:xfrm>
            <a:off x="9938839" y="4479842"/>
            <a:ext cx="658871" cy="1028528"/>
          </a:xfrm>
          <a:prstGeom prst="rect">
            <a:avLst/>
          </a:prstGeom>
          <a:solidFill>
            <a:srgbClr val="ABD9E9">
              <a:alpha val="100000"/>
            </a:srgbClr>
          </a:solidFill>
          <a:ln w="13550" cap="flat">
            <a:solidFill>
              <a:srgbClr val="FFFFFF">
                <a:alpha val="100000"/>
              </a:srgbClr>
            </a:solidFill>
            <a:prstDash val="solid"/>
            <a:round/>
          </a:ln>
        </p:spPr>
        <p:txBody>
          <a:bodyPr/>
          <a:lstStyle/>
          <a:p>
            <a:endParaRPr/>
          </a:p>
        </p:txBody>
      </p:sp>
      <p:sp>
        <p:nvSpPr>
          <p:cNvPr id="317" name="pl77"/>
          <p:cNvSpPr/>
          <p:nvPr/>
        </p:nvSpPr>
        <p:spPr>
          <a:xfrm>
            <a:off x="8035432" y="4621235"/>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18" name="pl78"/>
          <p:cNvSpPr/>
          <p:nvPr/>
        </p:nvSpPr>
        <p:spPr>
          <a:xfrm>
            <a:off x="8072036" y="4621235"/>
            <a:ext cx="0" cy="139183"/>
          </a:xfrm>
          <a:custGeom>
            <a:avLst/>
            <a:gdLst/>
            <a:ahLst/>
            <a:cxnLst/>
            <a:rect l="0" t="0" r="0" b="0"/>
            <a:pathLst>
              <a:path h="139183">
                <a:moveTo>
                  <a:pt x="0" y="0"/>
                </a:moveTo>
                <a:lnTo>
                  <a:pt x="0" y="139183"/>
                </a:lnTo>
              </a:path>
            </a:pathLst>
          </a:custGeom>
          <a:ln w="13550" cap="flat">
            <a:solidFill>
              <a:srgbClr val="FFFFFF">
                <a:alpha val="100000"/>
              </a:srgbClr>
            </a:solidFill>
            <a:prstDash val="solid"/>
            <a:round/>
          </a:ln>
        </p:spPr>
        <p:txBody>
          <a:bodyPr/>
          <a:lstStyle/>
          <a:p>
            <a:endParaRPr/>
          </a:p>
        </p:txBody>
      </p:sp>
      <p:sp>
        <p:nvSpPr>
          <p:cNvPr id="319" name="pl79"/>
          <p:cNvSpPr/>
          <p:nvPr/>
        </p:nvSpPr>
        <p:spPr>
          <a:xfrm>
            <a:off x="8035432" y="4760418"/>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20" name="pl80"/>
          <p:cNvSpPr/>
          <p:nvPr/>
        </p:nvSpPr>
        <p:spPr>
          <a:xfrm>
            <a:off x="7303353" y="4455670"/>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21" name="pl81"/>
          <p:cNvSpPr/>
          <p:nvPr/>
        </p:nvSpPr>
        <p:spPr>
          <a:xfrm>
            <a:off x="7339957" y="4455670"/>
            <a:ext cx="0" cy="114834"/>
          </a:xfrm>
          <a:custGeom>
            <a:avLst/>
            <a:gdLst/>
            <a:ahLst/>
            <a:cxnLst/>
            <a:rect l="0" t="0" r="0" b="0"/>
            <a:pathLst>
              <a:path h="114834">
                <a:moveTo>
                  <a:pt x="0" y="0"/>
                </a:moveTo>
                <a:lnTo>
                  <a:pt x="0" y="114834"/>
                </a:lnTo>
              </a:path>
            </a:pathLst>
          </a:custGeom>
          <a:ln w="13550" cap="flat">
            <a:solidFill>
              <a:srgbClr val="FFFFFF">
                <a:alpha val="100000"/>
              </a:srgbClr>
            </a:solidFill>
            <a:prstDash val="solid"/>
            <a:round/>
          </a:ln>
        </p:spPr>
        <p:txBody>
          <a:bodyPr/>
          <a:lstStyle/>
          <a:p>
            <a:endParaRPr/>
          </a:p>
        </p:txBody>
      </p:sp>
      <p:sp>
        <p:nvSpPr>
          <p:cNvPr id="322" name="pl82"/>
          <p:cNvSpPr/>
          <p:nvPr/>
        </p:nvSpPr>
        <p:spPr>
          <a:xfrm>
            <a:off x="7303353" y="4570504"/>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23" name="pl83"/>
          <p:cNvSpPr/>
          <p:nvPr/>
        </p:nvSpPr>
        <p:spPr>
          <a:xfrm>
            <a:off x="9499591" y="4415411"/>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24" name="pl84"/>
          <p:cNvSpPr/>
          <p:nvPr/>
        </p:nvSpPr>
        <p:spPr>
          <a:xfrm>
            <a:off x="9536195" y="4415411"/>
            <a:ext cx="0" cy="156246"/>
          </a:xfrm>
          <a:custGeom>
            <a:avLst/>
            <a:gdLst/>
            <a:ahLst/>
            <a:cxnLst/>
            <a:rect l="0" t="0" r="0" b="0"/>
            <a:pathLst>
              <a:path h="156246">
                <a:moveTo>
                  <a:pt x="0" y="0"/>
                </a:moveTo>
                <a:lnTo>
                  <a:pt x="0" y="156246"/>
                </a:lnTo>
              </a:path>
            </a:pathLst>
          </a:custGeom>
          <a:ln w="13550" cap="flat">
            <a:solidFill>
              <a:srgbClr val="FFFFFF">
                <a:alpha val="100000"/>
              </a:srgbClr>
            </a:solidFill>
            <a:prstDash val="solid"/>
            <a:round/>
          </a:ln>
        </p:spPr>
        <p:txBody>
          <a:bodyPr/>
          <a:lstStyle/>
          <a:p>
            <a:endParaRPr/>
          </a:p>
        </p:txBody>
      </p:sp>
      <p:sp>
        <p:nvSpPr>
          <p:cNvPr id="325" name="pl85"/>
          <p:cNvSpPr/>
          <p:nvPr/>
        </p:nvSpPr>
        <p:spPr>
          <a:xfrm>
            <a:off x="9499591" y="4571657"/>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26" name="pl86"/>
          <p:cNvSpPr/>
          <p:nvPr/>
        </p:nvSpPr>
        <p:spPr>
          <a:xfrm>
            <a:off x="8767512" y="4493563"/>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27" name="pl87"/>
          <p:cNvSpPr/>
          <p:nvPr/>
        </p:nvSpPr>
        <p:spPr>
          <a:xfrm>
            <a:off x="8804116" y="4493563"/>
            <a:ext cx="0" cy="142316"/>
          </a:xfrm>
          <a:custGeom>
            <a:avLst/>
            <a:gdLst/>
            <a:ahLst/>
            <a:cxnLst/>
            <a:rect l="0" t="0" r="0" b="0"/>
            <a:pathLst>
              <a:path h="142316">
                <a:moveTo>
                  <a:pt x="0" y="0"/>
                </a:moveTo>
                <a:lnTo>
                  <a:pt x="0" y="142316"/>
                </a:lnTo>
              </a:path>
            </a:pathLst>
          </a:custGeom>
          <a:ln w="13550" cap="flat">
            <a:solidFill>
              <a:srgbClr val="FFFFFF">
                <a:alpha val="100000"/>
              </a:srgbClr>
            </a:solidFill>
            <a:prstDash val="solid"/>
            <a:round/>
          </a:ln>
        </p:spPr>
        <p:txBody>
          <a:bodyPr/>
          <a:lstStyle/>
          <a:p>
            <a:endParaRPr/>
          </a:p>
        </p:txBody>
      </p:sp>
      <p:sp>
        <p:nvSpPr>
          <p:cNvPr id="328" name="pl88"/>
          <p:cNvSpPr/>
          <p:nvPr/>
        </p:nvSpPr>
        <p:spPr>
          <a:xfrm>
            <a:off x="8767512" y="4635880"/>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29" name="pl89"/>
          <p:cNvSpPr/>
          <p:nvPr/>
        </p:nvSpPr>
        <p:spPr>
          <a:xfrm>
            <a:off x="10963751" y="4339561"/>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30" name="pl90"/>
          <p:cNvSpPr/>
          <p:nvPr/>
        </p:nvSpPr>
        <p:spPr>
          <a:xfrm>
            <a:off x="11000355" y="4339561"/>
            <a:ext cx="0" cy="142561"/>
          </a:xfrm>
          <a:custGeom>
            <a:avLst/>
            <a:gdLst/>
            <a:ahLst/>
            <a:cxnLst/>
            <a:rect l="0" t="0" r="0" b="0"/>
            <a:pathLst>
              <a:path h="142561">
                <a:moveTo>
                  <a:pt x="0" y="0"/>
                </a:moveTo>
                <a:lnTo>
                  <a:pt x="0" y="142561"/>
                </a:lnTo>
              </a:path>
            </a:pathLst>
          </a:custGeom>
          <a:ln w="13550" cap="flat">
            <a:solidFill>
              <a:srgbClr val="FFFFFF">
                <a:alpha val="100000"/>
              </a:srgbClr>
            </a:solidFill>
            <a:prstDash val="solid"/>
            <a:round/>
          </a:ln>
        </p:spPr>
        <p:txBody>
          <a:bodyPr/>
          <a:lstStyle/>
          <a:p>
            <a:endParaRPr/>
          </a:p>
        </p:txBody>
      </p:sp>
      <p:sp>
        <p:nvSpPr>
          <p:cNvPr id="331" name="pl91"/>
          <p:cNvSpPr/>
          <p:nvPr/>
        </p:nvSpPr>
        <p:spPr>
          <a:xfrm>
            <a:off x="10963751" y="4482123"/>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32" name="pl92"/>
          <p:cNvSpPr/>
          <p:nvPr/>
        </p:nvSpPr>
        <p:spPr>
          <a:xfrm>
            <a:off x="10231671" y="4413848"/>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33" name="pl93"/>
          <p:cNvSpPr/>
          <p:nvPr/>
        </p:nvSpPr>
        <p:spPr>
          <a:xfrm>
            <a:off x="10268275" y="4413848"/>
            <a:ext cx="0" cy="129186"/>
          </a:xfrm>
          <a:custGeom>
            <a:avLst/>
            <a:gdLst/>
            <a:ahLst/>
            <a:cxnLst/>
            <a:rect l="0" t="0" r="0" b="0"/>
            <a:pathLst>
              <a:path h="129186">
                <a:moveTo>
                  <a:pt x="0" y="0"/>
                </a:moveTo>
                <a:lnTo>
                  <a:pt x="0" y="129186"/>
                </a:lnTo>
              </a:path>
            </a:pathLst>
          </a:custGeom>
          <a:ln w="13550" cap="flat">
            <a:solidFill>
              <a:srgbClr val="FFFFFF">
                <a:alpha val="100000"/>
              </a:srgbClr>
            </a:solidFill>
            <a:prstDash val="solid"/>
            <a:round/>
          </a:ln>
        </p:spPr>
        <p:txBody>
          <a:bodyPr/>
          <a:lstStyle/>
          <a:p>
            <a:endParaRPr/>
          </a:p>
        </p:txBody>
      </p:sp>
      <p:sp>
        <p:nvSpPr>
          <p:cNvPr id="334" name="pl94"/>
          <p:cNvSpPr/>
          <p:nvPr/>
        </p:nvSpPr>
        <p:spPr>
          <a:xfrm>
            <a:off x="10231671" y="4543035"/>
            <a:ext cx="73207" cy="0"/>
          </a:xfrm>
          <a:custGeom>
            <a:avLst/>
            <a:gdLst/>
            <a:ahLst/>
            <a:cxnLst/>
            <a:rect l="0" t="0" r="0" b="0"/>
            <a:pathLst>
              <a:path w="73207">
                <a:moveTo>
                  <a:pt x="0" y="0"/>
                </a:moveTo>
                <a:lnTo>
                  <a:pt x="73207" y="0"/>
                </a:lnTo>
              </a:path>
            </a:pathLst>
          </a:custGeom>
          <a:ln w="13550" cap="flat">
            <a:solidFill>
              <a:srgbClr val="FFFFFF">
                <a:alpha val="100000"/>
              </a:srgbClr>
            </a:solidFill>
            <a:prstDash val="solid"/>
            <a:round/>
          </a:ln>
        </p:spPr>
        <p:txBody>
          <a:bodyPr/>
          <a:lstStyle/>
          <a:p>
            <a:endParaRPr/>
          </a:p>
        </p:txBody>
      </p:sp>
      <p:sp>
        <p:nvSpPr>
          <p:cNvPr id="335" name="tx95"/>
          <p:cNvSpPr/>
          <p:nvPr/>
        </p:nvSpPr>
        <p:spPr>
          <a:xfrm>
            <a:off x="2816341" y="1424167"/>
            <a:ext cx="3197832"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Belief in a Dangerous World</a:t>
            </a:r>
          </a:p>
        </p:txBody>
      </p:sp>
      <p:sp>
        <p:nvSpPr>
          <p:cNvPr id="336" name="tx96"/>
          <p:cNvSpPr/>
          <p:nvPr/>
        </p:nvSpPr>
        <p:spPr>
          <a:xfrm>
            <a:off x="8319770" y="1468617"/>
            <a:ext cx="1700770"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 Aversion</a:t>
            </a:r>
          </a:p>
        </p:txBody>
      </p:sp>
      <p:sp>
        <p:nvSpPr>
          <p:cNvPr id="337" name="tx97"/>
          <p:cNvSpPr/>
          <p:nvPr/>
        </p:nvSpPr>
        <p:spPr>
          <a:xfrm>
            <a:off x="2470680" y="5727031"/>
            <a:ext cx="960834" cy="135731"/>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Low (0-33%)</a:t>
            </a:r>
          </a:p>
        </p:txBody>
      </p:sp>
      <p:sp>
        <p:nvSpPr>
          <p:cNvPr id="338" name="tx98"/>
          <p:cNvSpPr/>
          <p:nvPr/>
        </p:nvSpPr>
        <p:spPr>
          <a:xfrm>
            <a:off x="3675358" y="5726832"/>
            <a:ext cx="1479798" cy="13592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Moderate (33-66%)</a:t>
            </a:r>
          </a:p>
        </p:txBody>
      </p:sp>
      <p:sp>
        <p:nvSpPr>
          <p:cNvPr id="339" name="tx99"/>
          <p:cNvSpPr/>
          <p:nvPr/>
        </p:nvSpPr>
        <p:spPr>
          <a:xfrm>
            <a:off x="5326780" y="5715125"/>
            <a:ext cx="1105272" cy="1476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High (66-99%)</a:t>
            </a:r>
          </a:p>
        </p:txBody>
      </p:sp>
      <p:sp>
        <p:nvSpPr>
          <p:cNvPr id="340" name="tx100"/>
          <p:cNvSpPr/>
          <p:nvPr/>
        </p:nvSpPr>
        <p:spPr>
          <a:xfrm>
            <a:off x="7225579" y="5727031"/>
            <a:ext cx="960834" cy="135731"/>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Low (0-33%)</a:t>
            </a:r>
          </a:p>
        </p:txBody>
      </p:sp>
      <p:sp>
        <p:nvSpPr>
          <p:cNvPr id="341" name="tx101"/>
          <p:cNvSpPr/>
          <p:nvPr/>
        </p:nvSpPr>
        <p:spPr>
          <a:xfrm>
            <a:off x="8430257" y="5726832"/>
            <a:ext cx="1479798" cy="13592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Moderate (33-66%)</a:t>
            </a:r>
          </a:p>
        </p:txBody>
      </p:sp>
      <p:sp>
        <p:nvSpPr>
          <p:cNvPr id="342" name="tx102"/>
          <p:cNvSpPr/>
          <p:nvPr/>
        </p:nvSpPr>
        <p:spPr>
          <a:xfrm>
            <a:off x="10081679" y="5715125"/>
            <a:ext cx="1105272" cy="1476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High (66-99%)</a:t>
            </a:r>
          </a:p>
        </p:txBody>
      </p:sp>
      <p:sp>
        <p:nvSpPr>
          <p:cNvPr id="343" name="tx103"/>
          <p:cNvSpPr/>
          <p:nvPr/>
        </p:nvSpPr>
        <p:spPr>
          <a:xfrm>
            <a:off x="1050551" y="5428004"/>
            <a:ext cx="959420" cy="13592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Not at all (0)</a:t>
            </a:r>
          </a:p>
        </p:txBody>
      </p:sp>
      <p:sp>
        <p:nvSpPr>
          <p:cNvPr id="344" name="tx104"/>
          <p:cNvSpPr/>
          <p:nvPr/>
        </p:nvSpPr>
        <p:spPr>
          <a:xfrm>
            <a:off x="1913010" y="5001218"/>
            <a:ext cx="96961" cy="11112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1</a:t>
            </a:r>
          </a:p>
        </p:txBody>
      </p:sp>
      <p:sp>
        <p:nvSpPr>
          <p:cNvPr id="345" name="tx105"/>
          <p:cNvSpPr/>
          <p:nvPr/>
        </p:nvSpPr>
        <p:spPr>
          <a:xfrm>
            <a:off x="1913010" y="4547644"/>
            <a:ext cx="96961" cy="11310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2</a:t>
            </a:r>
          </a:p>
        </p:txBody>
      </p:sp>
      <p:sp>
        <p:nvSpPr>
          <p:cNvPr id="346" name="tx106"/>
          <p:cNvSpPr/>
          <p:nvPr/>
        </p:nvSpPr>
        <p:spPr>
          <a:xfrm>
            <a:off x="1913010" y="4093871"/>
            <a:ext cx="96961" cy="115292"/>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3</a:t>
            </a:r>
          </a:p>
        </p:txBody>
      </p:sp>
      <p:sp>
        <p:nvSpPr>
          <p:cNvPr id="347" name="tx107"/>
          <p:cNvSpPr/>
          <p:nvPr/>
        </p:nvSpPr>
        <p:spPr>
          <a:xfrm>
            <a:off x="1913010" y="3646448"/>
            <a:ext cx="96961" cy="11112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4</a:t>
            </a:r>
          </a:p>
        </p:txBody>
      </p:sp>
      <p:sp>
        <p:nvSpPr>
          <p:cNvPr id="348" name="tx108"/>
          <p:cNvSpPr/>
          <p:nvPr/>
        </p:nvSpPr>
        <p:spPr>
          <a:xfrm>
            <a:off x="1913010" y="3192675"/>
            <a:ext cx="96961" cy="11330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5</a:t>
            </a:r>
          </a:p>
        </p:txBody>
      </p:sp>
      <p:sp>
        <p:nvSpPr>
          <p:cNvPr id="349" name="tx109"/>
          <p:cNvSpPr/>
          <p:nvPr/>
        </p:nvSpPr>
        <p:spPr>
          <a:xfrm>
            <a:off x="1913010" y="2739101"/>
            <a:ext cx="96961" cy="115292"/>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6</a:t>
            </a:r>
          </a:p>
        </p:txBody>
      </p:sp>
      <p:sp>
        <p:nvSpPr>
          <p:cNvPr id="350" name="tx110"/>
          <p:cNvSpPr/>
          <p:nvPr/>
        </p:nvSpPr>
        <p:spPr>
          <a:xfrm>
            <a:off x="1913010" y="2291678"/>
            <a:ext cx="96961" cy="111125"/>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7</a:t>
            </a:r>
          </a:p>
        </p:txBody>
      </p:sp>
      <p:sp>
        <p:nvSpPr>
          <p:cNvPr id="351" name="tx111"/>
          <p:cNvSpPr/>
          <p:nvPr/>
        </p:nvSpPr>
        <p:spPr>
          <a:xfrm>
            <a:off x="968249" y="1803575"/>
            <a:ext cx="1041722" cy="1476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Extremely (8)</a:t>
            </a:r>
          </a:p>
        </p:txBody>
      </p:sp>
      <p:sp>
        <p:nvSpPr>
          <p:cNvPr id="352" name="tx112"/>
          <p:cNvSpPr/>
          <p:nvPr/>
        </p:nvSpPr>
        <p:spPr>
          <a:xfrm>
            <a:off x="4852899" y="5922231"/>
            <a:ext cx="3879614"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Percentile of Individual Difference</a:t>
            </a:r>
          </a:p>
        </p:txBody>
      </p:sp>
      <p:sp>
        <p:nvSpPr>
          <p:cNvPr id="353" name="tx113"/>
          <p:cNvSpPr/>
          <p:nvPr/>
        </p:nvSpPr>
        <p:spPr>
          <a:xfrm rot="16200000">
            <a:off x="352362" y="3593366"/>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sp>
        <p:nvSpPr>
          <p:cNvPr id="354" name="tx114"/>
          <p:cNvSpPr/>
          <p:nvPr/>
        </p:nvSpPr>
        <p:spPr>
          <a:xfrm>
            <a:off x="5224796" y="953019"/>
            <a:ext cx="115620" cy="108148"/>
          </a:xfrm>
          <a:prstGeom prst="rect">
            <a:avLst/>
          </a:prstGeom>
          <a:noFill/>
        </p:spPr>
        <p:txBody>
          <a:bodyPr wrap="none" lIns="0" tIns="0" rIns="0" bIns="0" anchor="ctr" anchorCtr="1"/>
          <a:lstStyle/>
          <a:p>
            <a:pPr marL="0" marR="0" indent="0" algn="l">
              <a:lnSpc>
                <a:spcPts val="1100"/>
              </a:lnSpc>
              <a:spcBef>
                <a:spcPts val="0"/>
              </a:spcBef>
              <a:spcAft>
                <a:spcPts val="0"/>
              </a:spcAft>
            </a:pPr>
            <a:r>
              <a:rPr sz="1100">
                <a:solidFill>
                  <a:srgbClr val="000000">
                    <a:alpha val="100000"/>
                  </a:srgbClr>
                </a:solidFill>
                <a:latin typeface="Bitstream Vera Sans"/>
                <a:cs typeface="Bitstream Vera Sans"/>
              </a:rPr>
              <a:t>ci</a:t>
            </a:r>
          </a:p>
        </p:txBody>
      </p:sp>
      <p:sp>
        <p:nvSpPr>
          <p:cNvPr id="355" name="rc115"/>
          <p:cNvSpPr/>
          <p:nvPr/>
        </p:nvSpPr>
        <p:spPr>
          <a:xfrm>
            <a:off x="5440857" y="836389"/>
            <a:ext cx="347759" cy="347760"/>
          </a:xfrm>
          <a:prstGeom prst="rect">
            <a:avLst/>
          </a:prstGeom>
          <a:solidFill>
            <a:srgbClr val="ABD9E9">
              <a:alpha val="100000"/>
            </a:srgbClr>
          </a:solidFill>
          <a:ln w="13550" cap="rnd">
            <a:solidFill>
              <a:srgbClr val="FFFFFF">
                <a:alpha val="100000"/>
              </a:srgbClr>
            </a:solidFill>
            <a:prstDash val="solid"/>
            <a:miter/>
          </a:ln>
        </p:spPr>
        <p:txBody>
          <a:bodyPr/>
          <a:lstStyle/>
          <a:p>
            <a:endParaRPr/>
          </a:p>
        </p:txBody>
      </p:sp>
      <p:sp>
        <p:nvSpPr>
          <p:cNvPr id="356" name="rc116"/>
          <p:cNvSpPr/>
          <p:nvPr/>
        </p:nvSpPr>
        <p:spPr>
          <a:xfrm>
            <a:off x="7188397" y="836389"/>
            <a:ext cx="347760" cy="347760"/>
          </a:xfrm>
          <a:prstGeom prst="rect">
            <a:avLst/>
          </a:prstGeom>
          <a:solidFill>
            <a:srgbClr val="EA484B">
              <a:alpha val="100000"/>
            </a:srgbClr>
          </a:solidFill>
          <a:ln w="13550" cap="rnd">
            <a:solidFill>
              <a:srgbClr val="FFFFFF">
                <a:alpha val="100000"/>
              </a:srgbClr>
            </a:solidFill>
            <a:prstDash val="solid"/>
            <a:miter/>
          </a:ln>
        </p:spPr>
        <p:txBody>
          <a:bodyPr/>
          <a:lstStyle/>
          <a:p>
            <a:endParaRPr/>
          </a:p>
        </p:txBody>
      </p:sp>
      <p:sp>
        <p:nvSpPr>
          <p:cNvPr id="357" name="tx117"/>
          <p:cNvSpPr/>
          <p:nvPr/>
        </p:nvSpPr>
        <p:spPr>
          <a:xfrm>
            <a:off x="5843337" y="872354"/>
            <a:ext cx="1290339"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anti-Germy</a:t>
            </a:r>
          </a:p>
        </p:txBody>
      </p:sp>
      <p:sp>
        <p:nvSpPr>
          <p:cNvPr id="358" name="tx118"/>
          <p:cNvSpPr/>
          <p:nvPr/>
        </p:nvSpPr>
        <p:spPr>
          <a:xfrm>
            <a:off x="7590877" y="876323"/>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spTree>
    <p:extLst>
      <p:ext uri="{BB962C8B-B14F-4D97-AF65-F5344CB8AC3E}">
        <p14:creationId xmlns:p14="http://schemas.microsoft.com/office/powerpoint/2010/main" val="1615137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2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1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3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1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1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1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2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2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2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1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2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3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3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0" grpId="0" animBg="1"/>
      <p:bldP spid="321" grpId="0" animBg="1"/>
      <p:bldP spid="322" grpId="0" animBg="1"/>
      <p:bldP spid="323" grpId="0" animBg="1"/>
      <p:bldP spid="324" grpId="0" animBg="1"/>
      <p:bldP spid="325" grpId="0" animBg="1"/>
      <p:bldP spid="326" grpId="0" animBg="1"/>
      <p:bldP spid="327" grpId="0" animBg="1"/>
      <p:bldP spid="328" grpId="0" animBg="1"/>
      <p:bldP spid="329" grpId="0" animBg="1"/>
      <p:bldP spid="330" grpId="0" animBg="1"/>
      <p:bldP spid="331" grpId="0" animBg="1"/>
      <p:bldP spid="332" grpId="0" animBg="1"/>
      <p:bldP spid="333" grpId="0" animBg="1"/>
      <p:bldP spid="3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71303" y="6193551"/>
            <a:ext cx="10506594" cy="307777"/>
          </a:xfrm>
          <a:prstGeom prst="rect">
            <a:avLst/>
          </a:prstGeom>
          <a:noFill/>
        </p:spPr>
        <p:txBody>
          <a:bodyPr wrap="none" rtlCol="0">
            <a:spAutoFit/>
          </a:bodyPr>
          <a:lstStyle/>
          <a:p>
            <a:r>
              <a:rPr lang="en-US" sz="1400" dirty="0" smtClean="0">
                <a:latin typeface="MS Reference Sans Serif" charset="0"/>
                <a:ea typeface="MS Reference Sans Serif" charset="0"/>
                <a:cs typeface="MS Reference Sans Serif" charset="0"/>
              </a:rPr>
              <a:t>Individual difference (BDW vs. GA) x CI (Germy vs. anti-Germy) x </a:t>
            </a:r>
            <a:r>
              <a:rPr lang="en-US" sz="1400" dirty="0" smtClean="0">
                <a:solidFill>
                  <a:srgbClr val="FFFF00"/>
                </a:solidFill>
                <a:latin typeface="MS Reference Sans Serif" charset="0"/>
                <a:ea typeface="MS Reference Sans Serif" charset="0"/>
                <a:cs typeface="MS Reference Sans Serif" charset="0"/>
              </a:rPr>
              <a:t>Linear Trend</a:t>
            </a:r>
            <a:r>
              <a:rPr lang="en-US" sz="1400" dirty="0" smtClean="0">
                <a:latin typeface="MS Reference Sans Serif" charset="0"/>
                <a:ea typeface="MS Reference Sans Serif" charset="0"/>
                <a:cs typeface="MS Reference Sans Serif" charset="0"/>
              </a:rPr>
              <a:t>, </a:t>
            </a:r>
            <a:r>
              <a:rPr lang="en-US" sz="1400" i="1" dirty="0" smtClean="0">
                <a:latin typeface="MS Reference Sans Serif" charset="0"/>
                <a:ea typeface="MS Reference Sans Serif" charset="0"/>
                <a:cs typeface="MS Reference Sans Serif" charset="0"/>
              </a:rPr>
              <a:t>t</a:t>
            </a:r>
            <a:r>
              <a:rPr lang="en-US" sz="1400" dirty="0" smtClean="0">
                <a:latin typeface="MS Reference Sans Serif" charset="0"/>
                <a:ea typeface="MS Reference Sans Serif" charset="0"/>
                <a:cs typeface="MS Reference Sans Serif" charset="0"/>
              </a:rPr>
              <a:t>(266.91) = -3.93, </a:t>
            </a:r>
            <a:r>
              <a:rPr lang="en-US" sz="1400" i="1" dirty="0" smtClean="0">
                <a:latin typeface="MS Reference Sans Serif" charset="0"/>
                <a:ea typeface="MS Reference Sans Serif" charset="0"/>
                <a:cs typeface="MS Reference Sans Serif" charset="0"/>
              </a:rPr>
              <a:t>p</a:t>
            </a:r>
            <a:r>
              <a:rPr lang="en-US" sz="1400" dirty="0" smtClean="0">
                <a:latin typeface="MS Reference Sans Serif" charset="0"/>
                <a:ea typeface="MS Reference Sans Serif" charset="0"/>
                <a:cs typeface="MS Reference Sans Serif" charset="0"/>
              </a:rPr>
              <a:t> = .0001078</a:t>
            </a:r>
            <a:endParaRPr lang="en-US" sz="1400" dirty="0">
              <a:latin typeface="MS Reference Sans Serif" charset="0"/>
              <a:ea typeface="MS Reference Sans Serif" charset="0"/>
              <a:cs typeface="MS Reference Sans Serif" charset="0"/>
            </a:endParaRPr>
          </a:p>
        </p:txBody>
      </p:sp>
      <p:sp>
        <p:nvSpPr>
          <p:cNvPr id="6" name="tx114"/>
          <p:cNvSpPr/>
          <p:nvPr/>
        </p:nvSpPr>
        <p:spPr>
          <a:xfrm>
            <a:off x="5592635" y="914306"/>
            <a:ext cx="115620" cy="108148"/>
          </a:xfrm>
          <a:prstGeom prst="rect">
            <a:avLst/>
          </a:prstGeom>
          <a:noFill/>
        </p:spPr>
        <p:txBody>
          <a:bodyPr wrap="none" lIns="0" tIns="0" rIns="0" bIns="0" anchor="ctr" anchorCtr="1"/>
          <a:lstStyle/>
          <a:p>
            <a:pPr marL="0" marR="0" indent="0" algn="l">
              <a:lnSpc>
                <a:spcPts val="1100"/>
              </a:lnSpc>
              <a:spcBef>
                <a:spcPts val="0"/>
              </a:spcBef>
              <a:spcAft>
                <a:spcPts val="0"/>
              </a:spcAft>
            </a:pPr>
            <a:r>
              <a:rPr sz="1100">
                <a:solidFill>
                  <a:srgbClr val="000000">
                    <a:alpha val="100000"/>
                  </a:srgbClr>
                </a:solidFill>
                <a:latin typeface="Bitstream Vera Sans"/>
                <a:cs typeface="Bitstream Vera Sans"/>
              </a:rPr>
              <a:t>ci</a:t>
            </a:r>
          </a:p>
        </p:txBody>
      </p:sp>
      <p:sp>
        <p:nvSpPr>
          <p:cNvPr id="11" name="TextBox 10"/>
          <p:cNvSpPr txBox="1"/>
          <p:nvPr/>
        </p:nvSpPr>
        <p:spPr>
          <a:xfrm>
            <a:off x="108222" y="82699"/>
            <a:ext cx="4633448" cy="369332"/>
          </a:xfrm>
          <a:prstGeom prst="rect">
            <a:avLst/>
          </a:prstGeom>
          <a:noFill/>
          <a:ln>
            <a:noFill/>
          </a:ln>
        </p:spPr>
        <p:txBody>
          <a:bodyPr wrap="none" rtlCol="0">
            <a:spAutoFit/>
          </a:bodyPr>
          <a:lstStyle/>
          <a:p>
            <a:r>
              <a:rPr lang="en-US" b="1" dirty="0" smtClean="0">
                <a:latin typeface="MS Reference Sans Serif" charset="0"/>
                <a:ea typeface="MS Reference Sans Serif" charset="0"/>
                <a:cs typeface="MS Reference Sans Serif" charset="0"/>
              </a:rPr>
              <a:t>Error bars = 95% confidence intervals</a:t>
            </a:r>
            <a:endParaRPr lang="en-US" b="1" dirty="0">
              <a:latin typeface="MS Reference Sans Serif" charset="0"/>
              <a:ea typeface="MS Reference Sans Serif" charset="0"/>
              <a:cs typeface="MS Reference Sans Serif"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668" y="266110"/>
            <a:ext cx="457200" cy="457200"/>
          </a:xfrm>
          <a:prstGeom prst="rect">
            <a:avLst/>
          </a:prstGeom>
          <a:ln w="28575">
            <a:solidFill>
              <a:srgbClr val="ABD9E9"/>
            </a:solidFill>
          </a:ln>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676" y="260565"/>
            <a:ext cx="457200" cy="457200"/>
          </a:xfrm>
          <a:prstGeom prst="rect">
            <a:avLst/>
          </a:prstGeom>
          <a:ln w="28575">
            <a:solidFill>
              <a:srgbClr val="EA484B"/>
            </a:solidFill>
          </a:ln>
        </p:spPr>
      </p:pic>
      <p:sp>
        <p:nvSpPr>
          <p:cNvPr id="14" name="tx114"/>
          <p:cNvSpPr/>
          <p:nvPr/>
        </p:nvSpPr>
        <p:spPr>
          <a:xfrm>
            <a:off x="5224796" y="953019"/>
            <a:ext cx="115620" cy="108148"/>
          </a:xfrm>
          <a:prstGeom prst="rect">
            <a:avLst/>
          </a:prstGeom>
          <a:noFill/>
        </p:spPr>
        <p:txBody>
          <a:bodyPr wrap="none" lIns="0" tIns="0" rIns="0" bIns="0" anchor="ctr" anchorCtr="1"/>
          <a:lstStyle/>
          <a:p>
            <a:pPr marL="0" marR="0" indent="0" algn="l">
              <a:lnSpc>
                <a:spcPts val="1100"/>
              </a:lnSpc>
              <a:spcBef>
                <a:spcPts val="0"/>
              </a:spcBef>
              <a:spcAft>
                <a:spcPts val="0"/>
              </a:spcAft>
            </a:pPr>
            <a:r>
              <a:rPr sz="1100">
                <a:solidFill>
                  <a:srgbClr val="000000">
                    <a:alpha val="100000"/>
                  </a:srgbClr>
                </a:solidFill>
                <a:latin typeface="Bitstream Vera Sans"/>
                <a:cs typeface="Bitstream Vera Sans"/>
              </a:rPr>
              <a:t>ci</a:t>
            </a:r>
          </a:p>
        </p:txBody>
      </p:sp>
      <p:sp>
        <p:nvSpPr>
          <p:cNvPr id="15" name="rc115"/>
          <p:cNvSpPr/>
          <p:nvPr/>
        </p:nvSpPr>
        <p:spPr>
          <a:xfrm>
            <a:off x="5440857" y="836389"/>
            <a:ext cx="347759" cy="347760"/>
          </a:xfrm>
          <a:prstGeom prst="rect">
            <a:avLst/>
          </a:prstGeom>
          <a:solidFill>
            <a:srgbClr val="ABD9E9">
              <a:alpha val="100000"/>
            </a:srgbClr>
          </a:solidFill>
          <a:ln w="13550" cap="rnd">
            <a:solidFill>
              <a:srgbClr val="FFFFFF">
                <a:alpha val="100000"/>
              </a:srgbClr>
            </a:solidFill>
            <a:prstDash val="solid"/>
            <a:miter/>
          </a:ln>
        </p:spPr>
        <p:txBody>
          <a:bodyPr/>
          <a:lstStyle/>
          <a:p>
            <a:endParaRPr/>
          </a:p>
        </p:txBody>
      </p:sp>
      <p:sp>
        <p:nvSpPr>
          <p:cNvPr id="16" name="rc116"/>
          <p:cNvSpPr/>
          <p:nvPr/>
        </p:nvSpPr>
        <p:spPr>
          <a:xfrm>
            <a:off x="7188397" y="836389"/>
            <a:ext cx="347760" cy="347760"/>
          </a:xfrm>
          <a:prstGeom prst="rect">
            <a:avLst/>
          </a:prstGeom>
          <a:solidFill>
            <a:srgbClr val="EA484B">
              <a:alpha val="100000"/>
            </a:srgbClr>
          </a:solidFill>
          <a:ln w="13550" cap="rnd">
            <a:solidFill>
              <a:srgbClr val="FFFFFF">
                <a:alpha val="100000"/>
              </a:srgbClr>
            </a:solidFill>
            <a:prstDash val="solid"/>
            <a:miter/>
          </a:ln>
        </p:spPr>
        <p:txBody>
          <a:bodyPr/>
          <a:lstStyle/>
          <a:p>
            <a:endParaRPr/>
          </a:p>
        </p:txBody>
      </p:sp>
      <p:sp>
        <p:nvSpPr>
          <p:cNvPr id="17" name="tx117"/>
          <p:cNvSpPr/>
          <p:nvPr/>
        </p:nvSpPr>
        <p:spPr>
          <a:xfrm>
            <a:off x="5843337" y="872354"/>
            <a:ext cx="1290339"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anti-Germy</a:t>
            </a:r>
          </a:p>
        </p:txBody>
      </p:sp>
      <p:sp>
        <p:nvSpPr>
          <p:cNvPr id="18" name="tx118"/>
          <p:cNvSpPr/>
          <p:nvPr/>
        </p:nvSpPr>
        <p:spPr>
          <a:xfrm>
            <a:off x="7590877" y="876323"/>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b="1201"/>
          <a:stretch/>
        </p:blipFill>
        <p:spPr>
          <a:xfrm>
            <a:off x="0" y="1253777"/>
            <a:ext cx="12192000" cy="4298194"/>
          </a:xfrm>
          <a:prstGeom prst="rect">
            <a:avLst/>
          </a:prstGeom>
        </p:spPr>
      </p:pic>
    </p:spTree>
    <p:extLst>
      <p:ext uri="{BB962C8B-B14F-4D97-AF65-F5344CB8AC3E}">
        <p14:creationId xmlns:p14="http://schemas.microsoft.com/office/powerpoint/2010/main" val="1128692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Study 1: take this with you</a:t>
            </a:r>
            <a:endParaRPr lang="en-US" b="1" dirty="0">
              <a:latin typeface="MS Reference Sans Serif" charset="0"/>
              <a:ea typeface="MS Reference Sans Serif" charset="0"/>
              <a:cs typeface="MS Reference Sans Serif"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640" y="2347329"/>
            <a:ext cx="3657600" cy="3657600"/>
          </a:xfrm>
          <a:prstGeom prst="rect">
            <a:avLst/>
          </a:prstGeom>
          <a:ln w="76200">
            <a:solidFill>
              <a:srgbClr val="ABD9E9"/>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7473" y="2347329"/>
            <a:ext cx="3657600" cy="3657600"/>
          </a:xfrm>
          <a:prstGeom prst="rect">
            <a:avLst/>
          </a:prstGeom>
          <a:ln w="76200">
            <a:solidFill>
              <a:srgbClr val="EA484B"/>
            </a:solidFill>
          </a:ln>
        </p:spPr>
      </p:pic>
      <p:sp>
        <p:nvSpPr>
          <p:cNvPr id="7" name="TextBox 6"/>
          <p:cNvSpPr txBox="1"/>
          <p:nvPr/>
        </p:nvSpPr>
        <p:spPr>
          <a:xfrm>
            <a:off x="2019766" y="1640854"/>
            <a:ext cx="2529347" cy="584775"/>
          </a:xfrm>
          <a:prstGeom prst="rect">
            <a:avLst/>
          </a:prstGeom>
          <a:noFill/>
        </p:spPr>
        <p:txBody>
          <a:bodyPr wrap="none" rtlCol="0">
            <a:spAutoFit/>
          </a:bodyPr>
          <a:lstStyle/>
          <a:p>
            <a:r>
              <a:rPr lang="en-US" sz="3200" b="1" dirty="0">
                <a:latin typeface="MS Reference Sans Serif" charset="0"/>
                <a:ea typeface="MS Reference Sans Serif" charset="0"/>
                <a:cs typeface="MS Reference Sans Serif" charset="0"/>
              </a:rPr>
              <a:t>a</a:t>
            </a:r>
            <a:r>
              <a:rPr lang="en-US" sz="3200" b="1" dirty="0" smtClean="0">
                <a:latin typeface="MS Reference Sans Serif" charset="0"/>
                <a:ea typeface="MS Reference Sans Serif" charset="0"/>
                <a:cs typeface="MS Reference Sans Serif" charset="0"/>
              </a:rPr>
              <a:t>nti-Germy</a:t>
            </a:r>
            <a:endParaRPr lang="en-US" sz="3200" b="1" dirty="0">
              <a:latin typeface="MS Reference Sans Serif" charset="0"/>
              <a:ea typeface="MS Reference Sans Serif" charset="0"/>
              <a:cs typeface="MS Reference Sans Serif" charset="0"/>
            </a:endParaRPr>
          </a:p>
        </p:txBody>
      </p:sp>
      <p:sp>
        <p:nvSpPr>
          <p:cNvPr id="8" name="TextBox 7"/>
          <p:cNvSpPr txBox="1"/>
          <p:nvPr/>
        </p:nvSpPr>
        <p:spPr>
          <a:xfrm>
            <a:off x="8084905" y="1640853"/>
            <a:ext cx="1562735"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endParaRPr lang="en-US" sz="32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8042941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Study 1: take this with you</a:t>
            </a:r>
            <a:endParaRPr lang="en-US" b="1"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lstStyle/>
          <a:p>
            <a:r>
              <a:rPr lang="en-US" b="1" dirty="0" smtClean="0">
                <a:latin typeface="MS Reference Sans Serif" charset="0"/>
                <a:ea typeface="MS Reference Sans Serif" charset="0"/>
                <a:cs typeface="MS Reference Sans Serif" charset="0"/>
              </a:rPr>
              <a:t>Appears more germy, disfigured, heavy, old, incompetent, and foreign</a:t>
            </a:r>
          </a:p>
          <a:p>
            <a:r>
              <a:rPr lang="en-US" b="1" dirty="0" smtClean="0">
                <a:latin typeface="MS Reference Sans Serif" charset="0"/>
                <a:ea typeface="MS Reference Sans Serif" charset="0"/>
                <a:cs typeface="MS Reference Sans Serif" charset="0"/>
              </a:rPr>
              <a:t>Appears less trustworthy</a:t>
            </a:r>
          </a:p>
          <a:p>
            <a:r>
              <a:rPr lang="en-US" b="1" dirty="0" smtClean="0">
                <a:latin typeface="MS Reference Sans Serif" charset="0"/>
                <a:ea typeface="MS Reference Sans Serif" charset="0"/>
                <a:cs typeface="MS Reference Sans Serif" charset="0"/>
              </a:rPr>
              <a:t>Weak evidence for arrogant and violent appearance</a:t>
            </a:r>
          </a:p>
          <a:p>
            <a:r>
              <a:rPr lang="en-US" b="1" dirty="0" smtClean="0">
                <a:latin typeface="MS Reference Sans Serif" charset="0"/>
                <a:ea typeface="MS Reference Sans Serif" charset="0"/>
                <a:cs typeface="MS Reference Sans Serif" charset="0"/>
              </a:rPr>
              <a:t>Trait-level pathogen avoidance exaggerates these features</a:t>
            </a:r>
          </a:p>
          <a:p>
            <a:r>
              <a:rPr lang="en-US" b="1" dirty="0" smtClean="0">
                <a:latin typeface="MS Reference Sans Serif" charset="0"/>
                <a:ea typeface="MS Reference Sans Serif" charset="0"/>
                <a:cs typeface="MS Reference Sans Serif" charset="0"/>
              </a:rPr>
              <a:t>These features had indirect influence on intentions to avoid</a:t>
            </a:r>
            <a:endParaRPr lang="en-US"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95247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Study 2: Goals</a:t>
            </a:r>
            <a:endParaRPr lang="en-US" b="1"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lstStyle/>
          <a:p>
            <a:r>
              <a:rPr lang="en-US" b="1" dirty="0" smtClean="0">
                <a:latin typeface="MS Reference Sans Serif" charset="0"/>
                <a:ea typeface="MS Reference Sans Serif" charset="0"/>
                <a:cs typeface="MS Reference Sans Serif" charset="0"/>
              </a:rPr>
              <a:t>Replicate germy mental image</a:t>
            </a:r>
          </a:p>
          <a:p>
            <a:r>
              <a:rPr lang="en-US" b="1" dirty="0" smtClean="0">
                <a:latin typeface="MS Reference Sans Serif" charset="0"/>
                <a:ea typeface="MS Reference Sans Serif" charset="0"/>
                <a:cs typeface="MS Reference Sans Serif" charset="0"/>
              </a:rPr>
              <a:t>Contrast germy mental image with another threat: </a:t>
            </a:r>
            <a:r>
              <a:rPr lang="en-US" b="1" u="sng" dirty="0" smtClean="0">
                <a:solidFill>
                  <a:srgbClr val="7030A0"/>
                </a:solidFill>
                <a:latin typeface="MS Reference Sans Serif" charset="0"/>
                <a:ea typeface="MS Reference Sans Serif" charset="0"/>
                <a:cs typeface="MS Reference Sans Serif" charset="0"/>
              </a:rPr>
              <a:t>violence</a:t>
            </a:r>
          </a:p>
          <a:p>
            <a:r>
              <a:rPr lang="en-US" b="1" dirty="0" smtClean="0">
                <a:latin typeface="MS Reference Sans Serif" charset="0"/>
                <a:ea typeface="MS Reference Sans Serif" charset="0"/>
                <a:cs typeface="MS Reference Sans Serif" charset="0"/>
              </a:rPr>
              <a:t>Measure more features</a:t>
            </a:r>
            <a:endParaRPr lang="en-US"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73082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S Reference Sans Serif" charset="0"/>
                <a:ea typeface="MS Reference Sans Serif" charset="0"/>
                <a:cs typeface="MS Reference Sans Serif" charset="0"/>
              </a:rPr>
              <a:t>Study 2: Image generation phase</a:t>
            </a:r>
            <a:endParaRPr lang="en-US"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normAutofit fontScale="77500" lnSpcReduction="20000"/>
          </a:bodyPr>
          <a:lstStyle/>
          <a:p>
            <a:r>
              <a:rPr lang="en-US" dirty="0" err="1" smtClean="0">
                <a:latin typeface="MS Reference Sans Serif" charset="0"/>
                <a:ea typeface="MS Reference Sans Serif" charset="0"/>
                <a:cs typeface="MS Reference Sans Serif" charset="0"/>
              </a:rPr>
              <a:t>Pregistered</a:t>
            </a:r>
            <a:r>
              <a:rPr lang="en-US" dirty="0" smtClean="0">
                <a:latin typeface="MS Reference Sans Serif" charset="0"/>
                <a:ea typeface="MS Reference Sans Serif" charset="0"/>
                <a:cs typeface="MS Reference Sans Serif" charset="0"/>
              </a:rPr>
              <a:t> (</a:t>
            </a:r>
            <a:r>
              <a:rPr lang="en-US" dirty="0" err="1" smtClean="0">
                <a:solidFill>
                  <a:srgbClr val="FFC000"/>
                </a:solidFill>
                <a:latin typeface="MS Reference Sans Serif" charset="0"/>
                <a:ea typeface="MS Reference Sans Serif" charset="0"/>
                <a:cs typeface="MS Reference Sans Serif" charset="0"/>
              </a:rPr>
              <a:t>aspredicted.org</a:t>
            </a:r>
            <a:r>
              <a:rPr lang="en-US" dirty="0" smtClean="0">
                <a:latin typeface="MS Reference Sans Serif" charset="0"/>
                <a:ea typeface="MS Reference Sans Serif" charset="0"/>
                <a:cs typeface="MS Reference Sans Serif" charset="0"/>
              </a:rPr>
              <a:t>)</a:t>
            </a:r>
          </a:p>
          <a:p>
            <a:r>
              <a:rPr lang="en-US" dirty="0" err="1" smtClean="0">
                <a:latin typeface="MS Reference Sans Serif" charset="0"/>
                <a:ea typeface="MS Reference Sans Serif" charset="0"/>
                <a:cs typeface="MS Reference Sans Serif" charset="0"/>
              </a:rPr>
              <a:t>TurkPrime</a:t>
            </a:r>
            <a:r>
              <a:rPr lang="en-US" dirty="0">
                <a:latin typeface="MS Reference Sans Serif" charset="0"/>
                <a:ea typeface="MS Reference Sans Serif" charset="0"/>
                <a:cs typeface="MS Reference Sans Serif" charset="0"/>
              </a:rPr>
              <a:t> </a:t>
            </a:r>
            <a:r>
              <a:rPr lang="en-US" dirty="0" smtClean="0">
                <a:latin typeface="MS Reference Sans Serif" charset="0"/>
                <a:ea typeface="MS Reference Sans Serif" charset="0"/>
                <a:cs typeface="MS Reference Sans Serif" charset="0"/>
              </a:rPr>
              <a:t>(</a:t>
            </a:r>
            <a:r>
              <a:rPr lang="en-US" dirty="0" err="1" smtClean="0">
                <a:solidFill>
                  <a:srgbClr val="00B0F0"/>
                </a:solidFill>
                <a:latin typeface="MS Reference Sans Serif" charset="0"/>
                <a:ea typeface="MS Reference Sans Serif" charset="0"/>
                <a:cs typeface="MS Reference Sans Serif" charset="0"/>
              </a:rPr>
              <a:t>Litman</a:t>
            </a:r>
            <a:r>
              <a:rPr lang="en-US" dirty="0">
                <a:solidFill>
                  <a:srgbClr val="00B0F0"/>
                </a:solidFill>
                <a:latin typeface="MS Reference Sans Serif" charset="0"/>
                <a:ea typeface="MS Reference Sans Serif" charset="0"/>
                <a:cs typeface="MS Reference Sans Serif" charset="0"/>
              </a:rPr>
              <a:t>, Robinson, &amp; </a:t>
            </a:r>
            <a:r>
              <a:rPr lang="en-US" dirty="0" err="1">
                <a:solidFill>
                  <a:srgbClr val="00B0F0"/>
                </a:solidFill>
                <a:latin typeface="MS Reference Sans Serif" charset="0"/>
                <a:ea typeface="MS Reference Sans Serif" charset="0"/>
                <a:cs typeface="MS Reference Sans Serif" charset="0"/>
              </a:rPr>
              <a:t>Abberbock</a:t>
            </a:r>
            <a:r>
              <a:rPr lang="en-US" dirty="0">
                <a:solidFill>
                  <a:srgbClr val="00B0F0"/>
                </a:solidFill>
                <a:latin typeface="MS Reference Sans Serif" charset="0"/>
                <a:ea typeface="MS Reference Sans Serif" charset="0"/>
                <a:cs typeface="MS Reference Sans Serif" charset="0"/>
              </a:rPr>
              <a:t>, </a:t>
            </a:r>
            <a:r>
              <a:rPr lang="en-US" dirty="0" smtClean="0">
                <a:solidFill>
                  <a:srgbClr val="00B0F0"/>
                </a:solidFill>
                <a:latin typeface="MS Reference Sans Serif" charset="0"/>
                <a:ea typeface="MS Reference Sans Serif" charset="0"/>
                <a:cs typeface="MS Reference Sans Serif" charset="0"/>
              </a:rPr>
              <a:t>2016</a:t>
            </a:r>
            <a:r>
              <a:rPr lang="en-US" dirty="0" smtClean="0">
                <a:latin typeface="MS Reference Sans Serif" charset="0"/>
                <a:ea typeface="MS Reference Sans Serif" charset="0"/>
                <a:cs typeface="MS Reference Sans Serif" charset="0"/>
              </a:rPr>
              <a:t>)</a:t>
            </a:r>
          </a:p>
          <a:p>
            <a:r>
              <a:rPr lang="en-US" dirty="0" smtClean="0">
                <a:latin typeface="MS Reference Sans Serif" charset="0"/>
                <a:ea typeface="MS Reference Sans Serif" charset="0"/>
                <a:cs typeface="MS Reference Sans Serif" charset="0"/>
              </a:rPr>
              <a:t>Randomly assigned to one trait:</a:t>
            </a:r>
          </a:p>
          <a:p>
            <a:pPr lvl="1"/>
            <a:r>
              <a:rPr lang="en-US" dirty="0" smtClean="0">
                <a:latin typeface="MS Reference Sans Serif" charset="0"/>
                <a:ea typeface="MS Reference Sans Serif" charset="0"/>
                <a:cs typeface="MS Reference Sans Serif" charset="0"/>
              </a:rPr>
              <a:t>98 (107 excluded) selected the more </a:t>
            </a:r>
            <a:r>
              <a:rPr lang="en-US" u="sng" dirty="0">
                <a:solidFill>
                  <a:srgbClr val="ABD9E9"/>
                </a:solidFill>
                <a:latin typeface="MS Reference Sans Serif" charset="0"/>
                <a:ea typeface="MS Reference Sans Serif" charset="0"/>
                <a:cs typeface="MS Reference Sans Serif" charset="0"/>
              </a:rPr>
              <a:t>germy</a:t>
            </a:r>
            <a:r>
              <a:rPr lang="en-US" dirty="0">
                <a:solidFill>
                  <a:srgbClr val="ABD9E9"/>
                </a:solidFill>
                <a:latin typeface="MS Reference Sans Serif" charset="0"/>
                <a:ea typeface="MS Reference Sans Serif" charset="0"/>
                <a:cs typeface="MS Reference Sans Serif" charset="0"/>
              </a:rPr>
              <a:t> </a:t>
            </a:r>
            <a:r>
              <a:rPr lang="en-US" dirty="0" smtClean="0">
                <a:latin typeface="MS Reference Sans Serif" charset="0"/>
                <a:ea typeface="MS Reference Sans Serif" charset="0"/>
                <a:cs typeface="MS Reference Sans Serif" charset="0"/>
              </a:rPr>
              <a:t>face</a:t>
            </a:r>
          </a:p>
          <a:p>
            <a:pPr lvl="1"/>
            <a:r>
              <a:rPr lang="en-US" dirty="0" smtClean="0">
                <a:latin typeface="MS Reference Sans Serif" charset="0"/>
                <a:ea typeface="MS Reference Sans Serif" charset="0"/>
                <a:cs typeface="MS Reference Sans Serif" charset="0"/>
              </a:rPr>
              <a:t>102 (90 excluded</a:t>
            </a:r>
            <a:r>
              <a:rPr lang="en-US" dirty="0">
                <a:latin typeface="MS Reference Sans Serif" charset="0"/>
                <a:ea typeface="MS Reference Sans Serif" charset="0"/>
                <a:cs typeface="MS Reference Sans Serif" charset="0"/>
              </a:rPr>
              <a:t>) selected the more </a:t>
            </a:r>
            <a:r>
              <a:rPr lang="en-US" u="sng" dirty="0" smtClean="0">
                <a:solidFill>
                  <a:srgbClr val="EA484B"/>
                </a:solidFill>
                <a:latin typeface="MS Reference Sans Serif" charset="0"/>
                <a:ea typeface="MS Reference Sans Serif" charset="0"/>
                <a:cs typeface="MS Reference Sans Serif" charset="0"/>
              </a:rPr>
              <a:t>violent</a:t>
            </a:r>
            <a:r>
              <a:rPr lang="en-US" dirty="0" smtClean="0">
                <a:solidFill>
                  <a:srgbClr val="EA484B"/>
                </a:solidFill>
                <a:latin typeface="MS Reference Sans Serif" charset="0"/>
                <a:ea typeface="MS Reference Sans Serif" charset="0"/>
                <a:cs typeface="MS Reference Sans Serif" charset="0"/>
              </a:rPr>
              <a:t> </a:t>
            </a:r>
            <a:r>
              <a:rPr lang="en-US" dirty="0" smtClean="0">
                <a:latin typeface="MS Reference Sans Serif" charset="0"/>
                <a:ea typeface="MS Reference Sans Serif" charset="0"/>
                <a:cs typeface="MS Reference Sans Serif" charset="0"/>
              </a:rPr>
              <a:t>face</a:t>
            </a:r>
          </a:p>
          <a:p>
            <a:r>
              <a:rPr lang="en-US" dirty="0" smtClean="0">
                <a:latin typeface="MS Reference Sans Serif" charset="0"/>
                <a:ea typeface="MS Reference Sans Serif" charset="0"/>
                <a:cs typeface="MS Reference Sans Serif" charset="0"/>
              </a:rPr>
              <a:t>Individual </a:t>
            </a:r>
            <a:r>
              <a:rPr lang="en-US" dirty="0">
                <a:latin typeface="MS Reference Sans Serif" charset="0"/>
                <a:ea typeface="MS Reference Sans Serif" charset="0"/>
                <a:cs typeface="MS Reference Sans Serif" charset="0"/>
              </a:rPr>
              <a:t>difference measures</a:t>
            </a:r>
          </a:p>
          <a:p>
            <a:pPr lvl="1"/>
            <a:r>
              <a:rPr lang="en-US" dirty="0">
                <a:latin typeface="MS Reference Sans Serif" charset="0"/>
                <a:ea typeface="MS Reference Sans Serif" charset="0"/>
                <a:cs typeface="MS Reference Sans Serif" charset="0"/>
              </a:rPr>
              <a:t>Perceived Vulnerability to Disease Questionnaire (</a:t>
            </a:r>
            <a:r>
              <a:rPr lang="en-US" dirty="0">
                <a:solidFill>
                  <a:srgbClr val="00B0F0"/>
                </a:solidFill>
                <a:latin typeface="MS Reference Sans Serif" charset="0"/>
                <a:ea typeface="MS Reference Sans Serif" charset="0"/>
                <a:cs typeface="MS Reference Sans Serif" charset="0"/>
              </a:rPr>
              <a:t>Duncan, Schaller, &amp; Park, 2009</a:t>
            </a:r>
            <a:r>
              <a:rPr lang="en-US" dirty="0">
                <a:latin typeface="MS Reference Sans Serif" charset="0"/>
                <a:ea typeface="MS Reference Sans Serif" charset="0"/>
                <a:cs typeface="MS Reference Sans Serif" charset="0"/>
              </a:rPr>
              <a:t>)</a:t>
            </a:r>
          </a:p>
          <a:p>
            <a:pPr lvl="1"/>
            <a:r>
              <a:rPr lang="en-US" dirty="0" smtClean="0">
                <a:latin typeface="MS Reference Sans Serif" charset="0"/>
                <a:ea typeface="MS Reference Sans Serif" charset="0"/>
                <a:cs typeface="MS Reference Sans Serif" charset="0"/>
              </a:rPr>
              <a:t>Self-protection (Fundamental Social Motives; </a:t>
            </a:r>
            <a:r>
              <a:rPr lang="en-US" dirty="0" smtClean="0">
                <a:solidFill>
                  <a:srgbClr val="00B0F0"/>
                </a:solidFill>
                <a:latin typeface="MS Reference Sans Serif" charset="0"/>
                <a:ea typeface="MS Reference Sans Serif" charset="0"/>
                <a:cs typeface="MS Reference Sans Serif" charset="0"/>
              </a:rPr>
              <a:t>Neel, </a:t>
            </a:r>
            <a:r>
              <a:rPr lang="en-US" dirty="0" err="1" smtClean="0">
                <a:solidFill>
                  <a:srgbClr val="00B0F0"/>
                </a:solidFill>
                <a:latin typeface="MS Reference Sans Serif" charset="0"/>
                <a:ea typeface="MS Reference Sans Serif" charset="0"/>
                <a:cs typeface="MS Reference Sans Serif" charset="0"/>
              </a:rPr>
              <a:t>Kenrick</a:t>
            </a:r>
            <a:r>
              <a:rPr lang="en-US" dirty="0" smtClean="0">
                <a:solidFill>
                  <a:srgbClr val="00B0F0"/>
                </a:solidFill>
                <a:latin typeface="MS Reference Sans Serif" charset="0"/>
                <a:ea typeface="MS Reference Sans Serif" charset="0"/>
                <a:cs typeface="MS Reference Sans Serif" charset="0"/>
              </a:rPr>
              <a:t>, White, &amp; </a:t>
            </a:r>
            <a:r>
              <a:rPr lang="en-US" dirty="0" err="1" smtClean="0">
                <a:solidFill>
                  <a:srgbClr val="00B0F0"/>
                </a:solidFill>
                <a:latin typeface="MS Reference Sans Serif" charset="0"/>
                <a:ea typeface="MS Reference Sans Serif" charset="0"/>
                <a:cs typeface="MS Reference Sans Serif" charset="0"/>
              </a:rPr>
              <a:t>Neuberg</a:t>
            </a:r>
            <a:r>
              <a:rPr lang="en-US" dirty="0" smtClean="0">
                <a:solidFill>
                  <a:srgbClr val="00B0F0"/>
                </a:solidFill>
                <a:latin typeface="MS Reference Sans Serif" charset="0"/>
                <a:ea typeface="MS Reference Sans Serif" charset="0"/>
                <a:cs typeface="MS Reference Sans Serif" charset="0"/>
              </a:rPr>
              <a:t>, 2015</a:t>
            </a:r>
            <a:r>
              <a:rPr lang="en-US" dirty="0" smtClean="0">
                <a:latin typeface="MS Reference Sans Serif" charset="0"/>
                <a:ea typeface="MS Reference Sans Serif" charset="0"/>
                <a:cs typeface="MS Reference Sans Serif" charset="0"/>
              </a:rPr>
              <a:t>)</a:t>
            </a:r>
          </a:p>
          <a:p>
            <a:r>
              <a:rPr lang="en-US" dirty="0">
                <a:latin typeface="MS Reference Sans Serif" charset="0"/>
                <a:ea typeface="MS Reference Sans Serif" charset="0"/>
                <a:cs typeface="MS Reference Sans Serif" charset="0"/>
              </a:rPr>
              <a:t>Inclusion</a:t>
            </a:r>
          </a:p>
          <a:p>
            <a:pPr lvl="1"/>
            <a:r>
              <a:rPr lang="en-US" dirty="0">
                <a:latin typeface="MS Reference Sans Serif" charset="0"/>
                <a:ea typeface="MS Reference Sans Serif" charset="0"/>
                <a:cs typeface="MS Reference Sans Serif" charset="0"/>
              </a:rPr>
              <a:t>completed survey</a:t>
            </a:r>
          </a:p>
          <a:p>
            <a:pPr lvl="1"/>
            <a:r>
              <a:rPr lang="en-US" dirty="0">
                <a:latin typeface="MS Reference Sans Serif" charset="0"/>
                <a:ea typeface="MS Reference Sans Serif" charset="0"/>
                <a:cs typeface="MS Reference Sans Serif" charset="0"/>
              </a:rPr>
              <a:t>wrote, "I understand this definition of violent and that A picks the left image and L picks the right image</a:t>
            </a:r>
            <a:r>
              <a:rPr lang="en-US" dirty="0" smtClean="0">
                <a:latin typeface="MS Reference Sans Serif" charset="0"/>
                <a:ea typeface="MS Reference Sans Serif" charset="0"/>
                <a:cs typeface="MS Reference Sans Serif" charset="0"/>
              </a:rPr>
              <a:t>.” </a:t>
            </a:r>
            <a:r>
              <a:rPr lang="en-US" dirty="0">
                <a:latin typeface="MS Reference Sans Serif" charset="0"/>
                <a:ea typeface="MS Reference Sans Serif" charset="0"/>
                <a:cs typeface="MS Reference Sans Serif" charset="0"/>
              </a:rPr>
              <a:t>(</a:t>
            </a:r>
            <a:r>
              <a:rPr lang="en-US" dirty="0">
                <a:solidFill>
                  <a:srgbClr val="00B0F0"/>
                </a:solidFill>
                <a:latin typeface="MS Reference Sans Serif" charset="0"/>
                <a:ea typeface="MS Reference Sans Serif" charset="0"/>
                <a:cs typeface="MS Reference Sans Serif" charset="0"/>
              </a:rPr>
              <a:t>Hauser &amp; Schwarz, 2015</a:t>
            </a:r>
            <a:r>
              <a:rPr lang="en-US" dirty="0">
                <a:latin typeface="MS Reference Sans Serif" charset="0"/>
                <a:ea typeface="MS Reference Sans Serif" charset="0"/>
                <a:cs typeface="MS Reference Sans Serif" charset="0"/>
              </a:rPr>
              <a:t>)</a:t>
            </a:r>
            <a:endParaRPr lang="en-US" dirty="0" smtClean="0">
              <a:latin typeface="MS Reference Sans Serif" charset="0"/>
              <a:ea typeface="MS Reference Sans Serif" charset="0"/>
              <a:cs typeface="MS Reference Sans Serif" charset="0"/>
            </a:endParaRPr>
          </a:p>
          <a:p>
            <a:r>
              <a:rPr lang="en-US" dirty="0" smtClean="0">
                <a:latin typeface="MS Reference Sans Serif" charset="0"/>
                <a:ea typeface="MS Reference Sans Serif" charset="0"/>
                <a:cs typeface="MS Reference Sans Serif" charset="0"/>
              </a:rPr>
              <a:t>80% power to detect r = .27 (per face type)</a:t>
            </a:r>
            <a:endParaRPr lang="en-US" dirty="0">
              <a:latin typeface="MS Reference Sans Serif" charset="0"/>
              <a:ea typeface="MS Reference Sans Serif" charset="0"/>
              <a:cs typeface="MS Reference Sans Serif" charset="0"/>
            </a:endParaRPr>
          </a:p>
          <a:p>
            <a:pPr lvl="1"/>
            <a:endParaRPr lang="en-US" dirty="0" smtClean="0">
              <a:latin typeface="MS Reference Sans Serif" charset="0"/>
              <a:ea typeface="MS Reference Sans Serif" charset="0"/>
              <a:cs typeface="MS Reference Sans Serif" charset="0"/>
            </a:endParaRPr>
          </a:p>
          <a:p>
            <a:endParaRPr lang="en-US" dirty="0" smtClean="0">
              <a:latin typeface="MS Reference Sans Serif" charset="0"/>
              <a:ea typeface="MS Reference Sans Serif" charset="0"/>
              <a:cs typeface="MS Reference Sans Serif" charset="0"/>
            </a:endParaRPr>
          </a:p>
          <a:p>
            <a:endParaRPr lang="en-US"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46130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spect="1"/>
          </p:cNvSpPr>
          <p:nvPr/>
        </p:nvSpPr>
        <p:spPr>
          <a:xfrm>
            <a:off x="1630472" y="1997839"/>
            <a:ext cx="8931057" cy="2862322"/>
          </a:xfrm>
          <a:prstGeom prst="rect">
            <a:avLst/>
          </a:prstGeom>
          <a:noFill/>
        </p:spPr>
        <p:txBody>
          <a:bodyPr wrap="square" rtlCol="0">
            <a:spAutoFit/>
          </a:bodyPr>
          <a:lstStyle/>
          <a:p>
            <a:r>
              <a:rPr lang="en-US" sz="3600" b="1" dirty="0" smtClean="0">
                <a:latin typeface="MS Reference Sans Serif" charset="0"/>
                <a:ea typeface="MS Reference Sans Serif" charset="0"/>
                <a:cs typeface="MS Reference Sans Serif" charset="0"/>
              </a:rPr>
              <a:t>In this study, we defined </a:t>
            </a:r>
            <a:r>
              <a:rPr lang="en-US" sz="3600" b="1" u="sng" dirty="0" smtClean="0">
                <a:solidFill>
                  <a:srgbClr val="EA484B"/>
                </a:solidFill>
                <a:latin typeface="MS Reference Sans Serif" charset="0"/>
                <a:ea typeface="MS Reference Sans Serif" charset="0"/>
                <a:cs typeface="MS Reference Sans Serif" charset="0"/>
              </a:rPr>
              <a:t>germy</a:t>
            </a:r>
            <a:r>
              <a:rPr lang="en-US" sz="3600" b="1" dirty="0" smtClean="0">
                <a:solidFill>
                  <a:srgbClr val="EA484B"/>
                </a:solidFill>
                <a:latin typeface="MS Reference Sans Serif" charset="0"/>
                <a:ea typeface="MS Reference Sans Serif" charset="0"/>
                <a:cs typeface="MS Reference Sans Serif" charset="0"/>
              </a:rPr>
              <a:t> </a:t>
            </a:r>
            <a:r>
              <a:rPr lang="en-US" sz="3600" b="1" dirty="0" smtClean="0">
                <a:latin typeface="MS Reference Sans Serif" charset="0"/>
                <a:ea typeface="MS Reference Sans Serif" charset="0"/>
                <a:cs typeface="MS Reference Sans Serif" charset="0"/>
              </a:rPr>
              <a:t>for participants:</a:t>
            </a:r>
          </a:p>
          <a:p>
            <a:endParaRPr lang="en-US" sz="3600" b="1" dirty="0" smtClean="0">
              <a:latin typeface="MS Reference Sans Serif" charset="0"/>
              <a:ea typeface="MS Reference Sans Serif" charset="0"/>
              <a:cs typeface="MS Reference Sans Serif" charset="0"/>
            </a:endParaRPr>
          </a:p>
          <a:p>
            <a:r>
              <a:rPr lang="en-US" sz="3600" b="1" u="sng" dirty="0" smtClean="0">
                <a:solidFill>
                  <a:srgbClr val="EA484B"/>
                </a:solidFill>
                <a:latin typeface="MS Reference Sans Serif" charset="0"/>
                <a:ea typeface="MS Reference Sans Serif" charset="0"/>
                <a:cs typeface="MS Reference Sans Serif" charset="0"/>
              </a:rPr>
              <a:t>germy</a:t>
            </a:r>
            <a:r>
              <a:rPr lang="en-US" sz="3600" b="1" dirty="0">
                <a:latin typeface="MS Reference Sans Serif" charset="0"/>
                <a:ea typeface="MS Reference Sans Serif" charset="0"/>
                <a:cs typeface="MS Reference Sans Serif" charset="0"/>
              </a:rPr>
              <a:t>: full of germs; germ infested; appearing either sick or </a:t>
            </a:r>
            <a:r>
              <a:rPr lang="en-US" sz="3600" b="1" dirty="0" smtClean="0">
                <a:latin typeface="MS Reference Sans Serif" charset="0"/>
                <a:ea typeface="MS Reference Sans Serif" charset="0"/>
                <a:cs typeface="MS Reference Sans Serif" charset="0"/>
              </a:rPr>
              <a:t>contaminated</a:t>
            </a:r>
            <a:endParaRPr lang="en-US" sz="36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1040449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a:spLocks noChangeAspect="1"/>
          </p:cNvSpPr>
          <p:nvPr/>
        </p:nvSpPr>
        <p:spPr>
          <a:xfrm>
            <a:off x="1630472" y="1166843"/>
            <a:ext cx="8931057" cy="4524315"/>
          </a:xfrm>
          <a:prstGeom prst="rect">
            <a:avLst/>
          </a:prstGeom>
          <a:noFill/>
        </p:spPr>
        <p:txBody>
          <a:bodyPr wrap="square" rtlCol="0">
            <a:spAutoFit/>
          </a:bodyPr>
          <a:lstStyle/>
          <a:p>
            <a:r>
              <a:rPr lang="en-US" sz="3600" b="1" dirty="0" smtClean="0">
                <a:latin typeface="MS Reference Sans Serif" charset="0"/>
                <a:ea typeface="MS Reference Sans Serif" charset="0"/>
                <a:cs typeface="MS Reference Sans Serif" charset="0"/>
              </a:rPr>
              <a:t>In this study, we defined </a:t>
            </a:r>
            <a:r>
              <a:rPr lang="en-US" sz="3600" b="1" u="sng" dirty="0" smtClean="0">
                <a:solidFill>
                  <a:srgbClr val="7030A0"/>
                </a:solidFill>
                <a:latin typeface="MS Reference Sans Serif" charset="0"/>
                <a:ea typeface="MS Reference Sans Serif" charset="0"/>
                <a:cs typeface="MS Reference Sans Serif" charset="0"/>
              </a:rPr>
              <a:t>violent</a:t>
            </a:r>
            <a:r>
              <a:rPr lang="en-US" sz="3600" b="1" dirty="0" smtClean="0">
                <a:latin typeface="MS Reference Sans Serif" charset="0"/>
                <a:ea typeface="MS Reference Sans Serif" charset="0"/>
                <a:cs typeface="MS Reference Sans Serif" charset="0"/>
              </a:rPr>
              <a:t> for participants:</a:t>
            </a:r>
          </a:p>
          <a:p>
            <a:endParaRPr lang="en-US" sz="3600" b="1" dirty="0" smtClean="0">
              <a:latin typeface="MS Reference Sans Serif" charset="0"/>
              <a:ea typeface="MS Reference Sans Serif" charset="0"/>
              <a:cs typeface="MS Reference Sans Serif" charset="0"/>
            </a:endParaRPr>
          </a:p>
          <a:p>
            <a:r>
              <a:rPr lang="en-US" sz="3600" b="1" u="sng" dirty="0">
                <a:solidFill>
                  <a:srgbClr val="7030A0"/>
                </a:solidFill>
                <a:latin typeface="MS Reference Sans Serif" charset="0"/>
                <a:ea typeface="MS Reference Sans Serif" charset="0"/>
                <a:cs typeface="MS Reference Sans Serif" charset="0"/>
              </a:rPr>
              <a:t>violent</a:t>
            </a:r>
            <a:r>
              <a:rPr lang="en-US" sz="3600" b="1" dirty="0">
                <a:latin typeface="MS Reference Sans Serif" charset="0"/>
                <a:ea typeface="MS Reference Sans Serif" charset="0"/>
                <a:cs typeface="MS Reference Sans Serif" charset="0"/>
              </a:rPr>
              <a:t>: prone to commit acts of violence; uses physical force intended to hurt, damage, or kill someone or something</a:t>
            </a:r>
            <a:r>
              <a:rPr lang="en-US" sz="3600" b="1" dirty="0">
                <a:solidFill>
                  <a:srgbClr val="00B050"/>
                </a:solidFill>
                <a:latin typeface="MS Reference Sans Serif" charset="0"/>
                <a:ea typeface="MS Reference Sans Serif" charset="0"/>
                <a:cs typeface="MS Reference Sans Serif" charset="0"/>
              </a:rPr>
              <a:t/>
            </a:r>
            <a:br>
              <a:rPr lang="en-US" sz="3600" b="1" dirty="0">
                <a:solidFill>
                  <a:srgbClr val="00B050"/>
                </a:solidFill>
                <a:latin typeface="MS Reference Sans Serif" charset="0"/>
                <a:ea typeface="MS Reference Sans Serif" charset="0"/>
                <a:cs typeface="MS Reference Sans Serif" charset="0"/>
              </a:rPr>
            </a:br>
            <a:endParaRPr lang="en-US" sz="36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701586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7234" y="259686"/>
            <a:ext cx="1611339"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anti-CI</a:t>
            </a:r>
            <a:endParaRPr lang="en-US" sz="3200" b="1" dirty="0">
              <a:latin typeface="MS Reference Sans Serif" charset="0"/>
              <a:ea typeface="MS Reference Sans Serif" charset="0"/>
              <a:cs typeface="MS Reference Sans Serif" charset="0"/>
            </a:endParaRPr>
          </a:p>
        </p:txBody>
      </p:sp>
      <p:sp>
        <p:nvSpPr>
          <p:cNvPr id="5" name="TextBox 4"/>
          <p:cNvSpPr txBox="1"/>
          <p:nvPr/>
        </p:nvSpPr>
        <p:spPr>
          <a:xfrm>
            <a:off x="7103547" y="259686"/>
            <a:ext cx="644728"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CI</a:t>
            </a:r>
            <a:endParaRPr lang="en-US" sz="3200" b="1" dirty="0">
              <a:latin typeface="MS Reference Sans Serif" charset="0"/>
              <a:ea typeface="MS Reference Sans Serif" charset="0"/>
              <a:cs typeface="MS Reference Sans Serif" charset="0"/>
            </a:endParaRPr>
          </a:p>
        </p:txBody>
      </p:sp>
      <p:sp>
        <p:nvSpPr>
          <p:cNvPr id="6" name="Rectangle 5"/>
          <p:cNvSpPr/>
          <p:nvPr/>
        </p:nvSpPr>
        <p:spPr>
          <a:xfrm>
            <a:off x="3304724" y="6063657"/>
            <a:ext cx="5956374" cy="461665"/>
          </a:xfrm>
          <a:prstGeom prst="rect">
            <a:avLst/>
          </a:prstGeom>
        </p:spPr>
        <p:txBody>
          <a:bodyPr wrap="square">
            <a:spAutoFit/>
          </a:bodyPr>
          <a:lstStyle/>
          <a:p>
            <a:r>
              <a:rPr lang="en-US" sz="2400" b="1" dirty="0" smtClean="0">
                <a:latin typeface="MS Reference Sans Serif" charset="0"/>
                <a:ea typeface="MS Reference Sans Serif" charset="0"/>
                <a:cs typeface="MS Reference Sans Serif" charset="0"/>
              </a:rPr>
              <a:t>Generated using </a:t>
            </a:r>
            <a:r>
              <a:rPr lang="en-US" sz="2400" b="1" i="1" dirty="0" err="1" smtClean="0">
                <a:latin typeface="MS Reference Sans Serif" charset="0"/>
                <a:ea typeface="MS Reference Sans Serif" charset="0"/>
                <a:cs typeface="MS Reference Sans Serif" charset="0"/>
              </a:rPr>
              <a:t>rcicr</a:t>
            </a:r>
            <a:r>
              <a:rPr lang="en-US" sz="2400" b="1" dirty="0" smtClean="0">
                <a:latin typeface="MS Reference Sans Serif" charset="0"/>
                <a:ea typeface="MS Reference Sans Serif" charset="0"/>
                <a:cs typeface="MS Reference Sans Serif" charset="0"/>
              </a:rPr>
              <a:t> (</a:t>
            </a:r>
            <a:r>
              <a:rPr lang="en-US" sz="2400" b="1" dirty="0" err="1" smtClean="0">
                <a:solidFill>
                  <a:srgbClr val="00B0F0"/>
                </a:solidFill>
                <a:latin typeface="MS Reference Sans Serif" charset="0"/>
                <a:ea typeface="MS Reference Sans Serif" charset="0"/>
                <a:cs typeface="MS Reference Sans Serif" charset="0"/>
              </a:rPr>
              <a:t>Dotsch</a:t>
            </a:r>
            <a:r>
              <a:rPr lang="en-US" sz="2400" b="1" dirty="0" smtClean="0">
                <a:solidFill>
                  <a:srgbClr val="00B0F0"/>
                </a:solidFill>
                <a:latin typeface="MS Reference Sans Serif" charset="0"/>
                <a:ea typeface="MS Reference Sans Serif" charset="0"/>
                <a:cs typeface="MS Reference Sans Serif" charset="0"/>
              </a:rPr>
              <a:t>, 2016</a:t>
            </a:r>
            <a:r>
              <a:rPr lang="en-US" sz="2400" b="1" dirty="0" smtClean="0">
                <a:latin typeface="MS Reference Sans Serif" charset="0"/>
                <a:ea typeface="MS Reference Sans Serif" charset="0"/>
                <a:cs typeface="MS Reference Sans Serif" charset="0"/>
              </a:rPr>
              <a:t>) </a:t>
            </a:r>
            <a:endParaRPr lang="en-US" sz="2400" b="1" dirty="0">
              <a:latin typeface="MS Reference Sans Serif" charset="0"/>
              <a:ea typeface="MS Reference Sans Serif" charset="0"/>
              <a:cs typeface="MS Reference Sans Serif" charset="0"/>
            </a:endParaRPr>
          </a:p>
        </p:txBody>
      </p:sp>
      <p:sp>
        <p:nvSpPr>
          <p:cNvPr id="8" name="TextBox 7"/>
          <p:cNvSpPr txBox="1"/>
          <p:nvPr/>
        </p:nvSpPr>
        <p:spPr>
          <a:xfrm>
            <a:off x="1697617" y="1833859"/>
            <a:ext cx="1562735" cy="1077218"/>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p>
          <a:p>
            <a:r>
              <a:rPr lang="en-US" sz="3200" b="1" dirty="0" smtClean="0">
                <a:latin typeface="MS Reference Sans Serif" charset="0"/>
                <a:ea typeface="MS Reference Sans Serif" charset="0"/>
                <a:cs typeface="MS Reference Sans Serif" charset="0"/>
              </a:rPr>
              <a:t>(UM)</a:t>
            </a:r>
            <a:endParaRPr lang="en-US" sz="3200" b="1" dirty="0">
              <a:latin typeface="MS Reference Sans Serif" charset="0"/>
              <a:ea typeface="MS Reference Sans Serif" charset="0"/>
              <a:cs typeface="MS Reference Sans Serif" charset="0"/>
            </a:endParaRPr>
          </a:p>
        </p:txBody>
      </p:sp>
      <p:sp>
        <p:nvSpPr>
          <p:cNvPr id="9" name="TextBox 8"/>
          <p:cNvSpPr txBox="1"/>
          <p:nvPr/>
        </p:nvSpPr>
        <p:spPr>
          <a:xfrm>
            <a:off x="1739809" y="4489481"/>
            <a:ext cx="1794337" cy="1077218"/>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p>
          <a:p>
            <a:r>
              <a:rPr lang="en-US" sz="3200" b="1" dirty="0" smtClean="0">
                <a:latin typeface="MS Reference Sans Serif" charset="0"/>
                <a:ea typeface="MS Reference Sans Serif" charset="0"/>
                <a:cs typeface="MS Reference Sans Serif" charset="0"/>
              </a:rPr>
              <a:t>(</a:t>
            </a:r>
            <a:r>
              <a:rPr lang="en-US" sz="3200" b="1" dirty="0" err="1" smtClean="0">
                <a:latin typeface="MS Reference Sans Serif" charset="0"/>
                <a:ea typeface="MS Reference Sans Serif" charset="0"/>
                <a:cs typeface="MS Reference Sans Serif" charset="0"/>
              </a:rPr>
              <a:t>MTurk</a:t>
            </a:r>
            <a:r>
              <a:rPr lang="en-US" sz="3200" b="1" dirty="0" smtClean="0">
                <a:latin typeface="MS Reference Sans Serif" charset="0"/>
                <a:ea typeface="MS Reference Sans Serif" charset="0"/>
                <a:cs typeface="MS Reference Sans Serif" charset="0"/>
              </a:rPr>
              <a:t>)</a:t>
            </a:r>
            <a:endParaRPr lang="en-US" sz="3200" b="1" dirty="0">
              <a:latin typeface="MS Reference Sans Serif" charset="0"/>
              <a:ea typeface="MS Reference Sans Serif" charset="0"/>
              <a:cs typeface="MS Reference Sans Serif"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904" y="3638870"/>
            <a:ext cx="2286000" cy="2286000"/>
          </a:xfrm>
          <a:prstGeom prst="rect">
            <a:avLst/>
          </a:prstGeom>
          <a:ln w="76200">
            <a:solidFill>
              <a:srgbClr val="ABD9E9"/>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2911" y="3638869"/>
            <a:ext cx="2286000" cy="2286000"/>
          </a:xfrm>
          <a:prstGeom prst="rect">
            <a:avLst/>
          </a:prstGeom>
          <a:ln w="76200">
            <a:solidFill>
              <a:srgbClr val="EA484B"/>
            </a:solidFill>
          </a:ln>
        </p:spPr>
      </p:pic>
      <p:sp>
        <p:nvSpPr>
          <p:cNvPr id="14" name="Rectangle 13"/>
          <p:cNvSpPr/>
          <p:nvPr/>
        </p:nvSpPr>
        <p:spPr>
          <a:xfrm>
            <a:off x="8955918" y="1587637"/>
            <a:ext cx="1874007" cy="1077218"/>
          </a:xfrm>
          <a:prstGeom prst="rect">
            <a:avLst/>
          </a:prstGeom>
        </p:spPr>
        <p:txBody>
          <a:bodyPr wrap="square">
            <a:spAutoFit/>
          </a:bodyPr>
          <a:lstStyle/>
          <a:p>
            <a:r>
              <a:rPr lang="en-US" sz="3200" b="1" dirty="0" smtClean="0">
                <a:latin typeface="MS Reference Sans Serif" charset="0"/>
                <a:ea typeface="MS Reference Sans Serif" charset="0"/>
                <a:cs typeface="MS Reference Sans Serif" charset="0"/>
              </a:rPr>
              <a:t>Study 1</a:t>
            </a:r>
          </a:p>
          <a:p>
            <a:r>
              <a:rPr lang="en-US" sz="3200" b="1" dirty="0">
                <a:latin typeface="MS Reference Sans Serif" charset="0"/>
                <a:ea typeface="MS Reference Sans Serif" charset="0"/>
                <a:cs typeface="MS Reference Sans Serif" charset="0"/>
              </a:rPr>
              <a:t>N</a:t>
            </a:r>
            <a:r>
              <a:rPr lang="en-US" sz="3200" b="1" dirty="0" smtClean="0">
                <a:latin typeface="MS Reference Sans Serif" charset="0"/>
                <a:ea typeface="MS Reference Sans Serif" charset="0"/>
                <a:cs typeface="MS Reference Sans Serif" charset="0"/>
              </a:rPr>
              <a:t> = 94</a:t>
            </a:r>
            <a:endParaRPr lang="en-US" sz="3200" b="1" dirty="0">
              <a:latin typeface="MS Reference Sans Serif" charset="0"/>
              <a:ea typeface="MS Reference Sans Serif" charset="0"/>
              <a:cs typeface="MS Reference Sans Serif" charset="0"/>
            </a:endParaRPr>
          </a:p>
        </p:txBody>
      </p:sp>
      <p:sp>
        <p:nvSpPr>
          <p:cNvPr id="15" name="Rectangle 14"/>
          <p:cNvSpPr/>
          <p:nvPr/>
        </p:nvSpPr>
        <p:spPr>
          <a:xfrm>
            <a:off x="8955918" y="4243259"/>
            <a:ext cx="2005008" cy="1077218"/>
          </a:xfrm>
          <a:prstGeom prst="rect">
            <a:avLst/>
          </a:prstGeom>
        </p:spPr>
        <p:txBody>
          <a:bodyPr wrap="square">
            <a:spAutoFit/>
          </a:bodyPr>
          <a:lstStyle/>
          <a:p>
            <a:r>
              <a:rPr lang="en-US" sz="3200" b="1" dirty="0" smtClean="0">
                <a:latin typeface="MS Reference Sans Serif" charset="0"/>
                <a:ea typeface="MS Reference Sans Serif" charset="0"/>
                <a:cs typeface="MS Reference Sans Serif" charset="0"/>
              </a:rPr>
              <a:t>Study 2</a:t>
            </a:r>
          </a:p>
          <a:p>
            <a:r>
              <a:rPr lang="en-US" sz="3200" b="1" dirty="0" smtClean="0">
                <a:latin typeface="MS Reference Sans Serif" charset="0"/>
                <a:ea typeface="MS Reference Sans Serif" charset="0"/>
                <a:cs typeface="MS Reference Sans Serif" charset="0"/>
              </a:rPr>
              <a:t>n = 102</a:t>
            </a:r>
            <a:endParaRPr lang="en-US" sz="3200" b="1" dirty="0">
              <a:latin typeface="MS Reference Sans Serif" charset="0"/>
              <a:ea typeface="MS Reference Sans Serif" charset="0"/>
              <a:cs typeface="MS Reference Sans Serif" charset="0"/>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9903" y="983248"/>
            <a:ext cx="2286000" cy="2286000"/>
          </a:xfrm>
          <a:prstGeom prst="rect">
            <a:avLst/>
          </a:prstGeom>
          <a:ln w="76200">
            <a:solidFill>
              <a:srgbClr val="ABD9E9"/>
            </a:solidFill>
          </a:ln>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2910" y="981279"/>
            <a:ext cx="2286000" cy="2286000"/>
          </a:xfrm>
          <a:prstGeom prst="rect">
            <a:avLst/>
          </a:prstGeom>
          <a:ln w="76200">
            <a:solidFill>
              <a:srgbClr val="EA484B"/>
            </a:solidFill>
          </a:ln>
        </p:spPr>
      </p:pic>
    </p:spTree>
    <p:extLst>
      <p:ext uri="{BB962C8B-B14F-4D97-AF65-F5344CB8AC3E}">
        <p14:creationId xmlns:p14="http://schemas.microsoft.com/office/powerpoint/2010/main" val="15919487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6274" y="2551837"/>
            <a:ext cx="8539452" cy="1754326"/>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Biological systems are ‘designed’ to detect and reduce pathogen threats.</a:t>
            </a:r>
            <a:endParaRPr lang="en-US" sz="3600" dirty="0"/>
          </a:p>
        </p:txBody>
      </p:sp>
      <p:sp>
        <p:nvSpPr>
          <p:cNvPr id="3" name="TextBox 2"/>
          <p:cNvSpPr txBox="1"/>
          <p:nvPr/>
        </p:nvSpPr>
        <p:spPr>
          <a:xfrm>
            <a:off x="1826274" y="4306163"/>
            <a:ext cx="4609467" cy="369332"/>
          </a:xfrm>
          <a:prstGeom prst="rect">
            <a:avLst/>
          </a:prstGeom>
          <a:noFill/>
        </p:spPr>
        <p:txBody>
          <a:bodyPr wrap="none" rtlCol="0">
            <a:spAutoFit/>
          </a:bodyPr>
          <a:lstStyle/>
          <a:p>
            <a:r>
              <a:rPr lang="en-US" b="1" dirty="0" err="1" smtClean="0">
                <a:solidFill>
                  <a:srgbClr val="00B0F0"/>
                </a:solidFill>
                <a:latin typeface="MS Reference Sans Serif" charset="0"/>
                <a:ea typeface="MS Reference Sans Serif" charset="0"/>
                <a:cs typeface="MS Reference Sans Serif" charset="0"/>
              </a:rPr>
              <a:t>Nesse</a:t>
            </a:r>
            <a:r>
              <a:rPr lang="en-US" b="1" dirty="0" smtClean="0">
                <a:solidFill>
                  <a:srgbClr val="00B0F0"/>
                </a:solidFill>
                <a:latin typeface="MS Reference Sans Serif" charset="0"/>
                <a:ea typeface="MS Reference Sans Serif" charset="0"/>
                <a:cs typeface="MS Reference Sans Serif" charset="0"/>
              </a:rPr>
              <a:t>, 2005; Schaller &amp; Murray, 2015</a:t>
            </a:r>
            <a:endParaRPr lang="en-US" b="1" dirty="0">
              <a:solidFill>
                <a:schemeClr val="bg1"/>
              </a:solidFill>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1215286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7234" y="259686"/>
            <a:ext cx="1611339"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anti-CI</a:t>
            </a:r>
            <a:endParaRPr lang="en-US" sz="3200" b="1" dirty="0">
              <a:latin typeface="MS Reference Sans Serif" charset="0"/>
              <a:ea typeface="MS Reference Sans Serif" charset="0"/>
              <a:cs typeface="MS Reference Sans Serif" charset="0"/>
            </a:endParaRPr>
          </a:p>
        </p:txBody>
      </p:sp>
      <p:sp>
        <p:nvSpPr>
          <p:cNvPr id="5" name="TextBox 4"/>
          <p:cNvSpPr txBox="1"/>
          <p:nvPr/>
        </p:nvSpPr>
        <p:spPr>
          <a:xfrm>
            <a:off x="7103547" y="259686"/>
            <a:ext cx="644728"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CI</a:t>
            </a:r>
            <a:endParaRPr lang="en-US" sz="3200" b="1" dirty="0">
              <a:latin typeface="MS Reference Sans Serif" charset="0"/>
              <a:ea typeface="MS Reference Sans Serif" charset="0"/>
              <a:cs typeface="MS Reference Sans Serif" charset="0"/>
            </a:endParaRPr>
          </a:p>
        </p:txBody>
      </p:sp>
      <p:sp>
        <p:nvSpPr>
          <p:cNvPr id="6" name="Rectangle 5"/>
          <p:cNvSpPr/>
          <p:nvPr/>
        </p:nvSpPr>
        <p:spPr>
          <a:xfrm>
            <a:off x="3304724" y="6063657"/>
            <a:ext cx="5956374" cy="461665"/>
          </a:xfrm>
          <a:prstGeom prst="rect">
            <a:avLst/>
          </a:prstGeom>
        </p:spPr>
        <p:txBody>
          <a:bodyPr wrap="square">
            <a:spAutoFit/>
          </a:bodyPr>
          <a:lstStyle/>
          <a:p>
            <a:r>
              <a:rPr lang="en-US" sz="2400" b="1" dirty="0" smtClean="0">
                <a:latin typeface="MS Reference Sans Serif" charset="0"/>
                <a:ea typeface="MS Reference Sans Serif" charset="0"/>
                <a:cs typeface="MS Reference Sans Serif" charset="0"/>
              </a:rPr>
              <a:t>Generated using </a:t>
            </a:r>
            <a:r>
              <a:rPr lang="en-US" sz="2400" b="1" i="1" dirty="0" err="1" smtClean="0">
                <a:latin typeface="MS Reference Sans Serif" charset="0"/>
                <a:ea typeface="MS Reference Sans Serif" charset="0"/>
                <a:cs typeface="MS Reference Sans Serif" charset="0"/>
              </a:rPr>
              <a:t>rcicr</a:t>
            </a:r>
            <a:r>
              <a:rPr lang="en-US" sz="2400" b="1" dirty="0" smtClean="0">
                <a:latin typeface="MS Reference Sans Serif" charset="0"/>
                <a:ea typeface="MS Reference Sans Serif" charset="0"/>
                <a:cs typeface="MS Reference Sans Serif" charset="0"/>
              </a:rPr>
              <a:t> (</a:t>
            </a:r>
            <a:r>
              <a:rPr lang="en-US" sz="2400" b="1" dirty="0" err="1" smtClean="0">
                <a:solidFill>
                  <a:srgbClr val="00B0F0"/>
                </a:solidFill>
                <a:latin typeface="MS Reference Sans Serif" charset="0"/>
                <a:ea typeface="MS Reference Sans Serif" charset="0"/>
                <a:cs typeface="MS Reference Sans Serif" charset="0"/>
              </a:rPr>
              <a:t>Dotsch</a:t>
            </a:r>
            <a:r>
              <a:rPr lang="en-US" sz="2400" b="1" dirty="0" smtClean="0">
                <a:solidFill>
                  <a:srgbClr val="00B0F0"/>
                </a:solidFill>
                <a:latin typeface="MS Reference Sans Serif" charset="0"/>
                <a:ea typeface="MS Reference Sans Serif" charset="0"/>
                <a:cs typeface="MS Reference Sans Serif" charset="0"/>
              </a:rPr>
              <a:t>, 2016</a:t>
            </a:r>
            <a:r>
              <a:rPr lang="en-US" sz="2400" b="1" dirty="0" smtClean="0">
                <a:latin typeface="MS Reference Sans Serif" charset="0"/>
                <a:ea typeface="MS Reference Sans Serif" charset="0"/>
                <a:cs typeface="MS Reference Sans Serif" charset="0"/>
              </a:rPr>
              <a:t>) </a:t>
            </a:r>
            <a:endParaRPr lang="en-US" sz="2400" b="1" dirty="0">
              <a:latin typeface="MS Reference Sans Serif" charset="0"/>
              <a:ea typeface="MS Reference Sans Serif" charset="0"/>
              <a:cs typeface="MS Reference Sans Serif" charset="0"/>
            </a:endParaRPr>
          </a:p>
        </p:txBody>
      </p:sp>
      <p:sp>
        <p:nvSpPr>
          <p:cNvPr id="8" name="TextBox 7"/>
          <p:cNvSpPr txBox="1"/>
          <p:nvPr/>
        </p:nvSpPr>
        <p:spPr>
          <a:xfrm>
            <a:off x="1697617" y="1833859"/>
            <a:ext cx="1604927"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Violent</a:t>
            </a:r>
            <a:endParaRPr lang="en-US" sz="3200" b="1" dirty="0">
              <a:latin typeface="MS Reference Sans Serif" charset="0"/>
              <a:ea typeface="MS Reference Sans Serif" charset="0"/>
              <a:cs typeface="MS Reference Sans Serif" charset="0"/>
            </a:endParaRPr>
          </a:p>
        </p:txBody>
      </p:sp>
      <p:sp>
        <p:nvSpPr>
          <p:cNvPr id="9" name="TextBox 8"/>
          <p:cNvSpPr txBox="1"/>
          <p:nvPr/>
        </p:nvSpPr>
        <p:spPr>
          <a:xfrm>
            <a:off x="1739809" y="4489481"/>
            <a:ext cx="1562735"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endParaRPr lang="en-US" sz="3200" b="1" dirty="0">
              <a:latin typeface="MS Reference Sans Serif" charset="0"/>
              <a:ea typeface="MS Reference Sans Serif" charset="0"/>
              <a:cs typeface="MS Reference Sans Serif"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9904" y="3638870"/>
            <a:ext cx="2286000" cy="2286000"/>
          </a:xfrm>
          <a:prstGeom prst="rect">
            <a:avLst/>
          </a:prstGeom>
          <a:ln w="76200">
            <a:solidFill>
              <a:srgbClr val="ABD9E9"/>
            </a:solid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904" y="983248"/>
            <a:ext cx="2286000" cy="2286000"/>
          </a:xfrm>
          <a:prstGeom prst="rect">
            <a:avLst/>
          </a:prstGeom>
          <a:ln w="76200">
            <a:solidFill>
              <a:srgbClr val="ABD9E9"/>
            </a:solidFill>
          </a:ln>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2911" y="3638869"/>
            <a:ext cx="2286000" cy="2286000"/>
          </a:xfrm>
          <a:prstGeom prst="rect">
            <a:avLst/>
          </a:prstGeom>
          <a:ln w="76200">
            <a:solidFill>
              <a:srgbClr val="EA484B"/>
            </a:solidFill>
          </a:ln>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2911" y="983248"/>
            <a:ext cx="2286000" cy="2286000"/>
          </a:xfrm>
          <a:prstGeom prst="rect">
            <a:avLst/>
          </a:prstGeom>
          <a:ln w="76200">
            <a:solidFill>
              <a:srgbClr val="EA484B"/>
            </a:solidFill>
          </a:ln>
        </p:spPr>
      </p:pic>
      <p:sp>
        <p:nvSpPr>
          <p:cNvPr id="14" name="Rectangle 13"/>
          <p:cNvSpPr/>
          <p:nvPr/>
        </p:nvSpPr>
        <p:spPr>
          <a:xfrm>
            <a:off x="8955918" y="1833859"/>
            <a:ext cx="1625977" cy="584775"/>
          </a:xfrm>
          <a:prstGeom prst="rect">
            <a:avLst/>
          </a:prstGeom>
        </p:spPr>
        <p:txBody>
          <a:bodyPr wrap="square">
            <a:spAutoFit/>
          </a:bodyPr>
          <a:lstStyle/>
          <a:p>
            <a:r>
              <a:rPr lang="en-US" sz="3200" b="1" dirty="0">
                <a:latin typeface="MS Reference Sans Serif" charset="0"/>
                <a:ea typeface="MS Reference Sans Serif" charset="0"/>
                <a:cs typeface="MS Reference Sans Serif" charset="0"/>
              </a:rPr>
              <a:t>n</a:t>
            </a:r>
            <a:r>
              <a:rPr lang="en-US" sz="3200" b="1" dirty="0" smtClean="0">
                <a:latin typeface="MS Reference Sans Serif" charset="0"/>
                <a:ea typeface="MS Reference Sans Serif" charset="0"/>
                <a:cs typeface="MS Reference Sans Serif" charset="0"/>
              </a:rPr>
              <a:t> = 98</a:t>
            </a:r>
            <a:endParaRPr lang="en-US" sz="3200" b="1" dirty="0">
              <a:latin typeface="MS Reference Sans Serif" charset="0"/>
              <a:ea typeface="MS Reference Sans Serif" charset="0"/>
              <a:cs typeface="MS Reference Sans Serif" charset="0"/>
            </a:endParaRPr>
          </a:p>
        </p:txBody>
      </p:sp>
      <p:sp>
        <p:nvSpPr>
          <p:cNvPr id="15" name="Rectangle 14"/>
          <p:cNvSpPr/>
          <p:nvPr/>
        </p:nvSpPr>
        <p:spPr>
          <a:xfrm>
            <a:off x="8955917" y="4489481"/>
            <a:ext cx="1874008" cy="584775"/>
          </a:xfrm>
          <a:prstGeom prst="rect">
            <a:avLst/>
          </a:prstGeom>
        </p:spPr>
        <p:txBody>
          <a:bodyPr wrap="square">
            <a:spAutoFit/>
          </a:bodyPr>
          <a:lstStyle/>
          <a:p>
            <a:r>
              <a:rPr lang="en-US" sz="3200" b="1" dirty="0">
                <a:latin typeface="MS Reference Sans Serif" charset="0"/>
                <a:ea typeface="MS Reference Sans Serif" charset="0"/>
                <a:cs typeface="MS Reference Sans Serif" charset="0"/>
              </a:rPr>
              <a:t>n</a:t>
            </a:r>
            <a:r>
              <a:rPr lang="en-US" sz="3200" b="1" dirty="0" smtClean="0">
                <a:latin typeface="MS Reference Sans Serif" charset="0"/>
                <a:ea typeface="MS Reference Sans Serif" charset="0"/>
                <a:cs typeface="MS Reference Sans Serif" charset="0"/>
              </a:rPr>
              <a:t> </a:t>
            </a:r>
            <a:r>
              <a:rPr lang="en-US" sz="3200" b="1" smtClean="0">
                <a:latin typeface="MS Reference Sans Serif" charset="0"/>
                <a:ea typeface="MS Reference Sans Serif" charset="0"/>
                <a:cs typeface="MS Reference Sans Serif" charset="0"/>
              </a:rPr>
              <a:t>= 102</a:t>
            </a:r>
            <a:endParaRPr lang="en-US" sz="32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9253817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S Reference Sans Serif" charset="0"/>
                <a:ea typeface="MS Reference Sans Serif" charset="0"/>
                <a:cs typeface="MS Reference Sans Serif" charset="0"/>
              </a:rPr>
              <a:t>Study 2: Image rating phase</a:t>
            </a:r>
            <a:endParaRPr lang="en-US"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MS Reference Sans Serif" charset="0"/>
                <a:ea typeface="MS Reference Sans Serif" charset="0"/>
                <a:cs typeface="MS Reference Sans Serif" charset="0"/>
              </a:rPr>
              <a:t>Pre-registered (</a:t>
            </a:r>
            <a:r>
              <a:rPr lang="en-US" dirty="0" err="1" smtClean="0">
                <a:solidFill>
                  <a:srgbClr val="FFC000"/>
                </a:solidFill>
                <a:latin typeface="MS Reference Sans Serif" charset="0"/>
                <a:ea typeface="MS Reference Sans Serif" charset="0"/>
                <a:cs typeface="MS Reference Sans Serif" charset="0"/>
              </a:rPr>
              <a:t>aspredicted.org</a:t>
            </a:r>
            <a:r>
              <a:rPr lang="en-US" dirty="0" smtClean="0">
                <a:latin typeface="MS Reference Sans Serif" charset="0"/>
                <a:ea typeface="MS Reference Sans Serif" charset="0"/>
                <a:cs typeface="MS Reference Sans Serif" charset="0"/>
              </a:rPr>
              <a:t>)</a:t>
            </a:r>
          </a:p>
          <a:p>
            <a:r>
              <a:rPr lang="en-US" dirty="0" err="1" smtClean="0">
                <a:latin typeface="MS Reference Sans Serif" charset="0"/>
                <a:ea typeface="MS Reference Sans Serif" charset="0"/>
                <a:cs typeface="MS Reference Sans Serif" charset="0"/>
              </a:rPr>
              <a:t>TurkPrime</a:t>
            </a:r>
            <a:r>
              <a:rPr lang="en-US" dirty="0">
                <a:latin typeface="MS Reference Sans Serif" charset="0"/>
                <a:ea typeface="MS Reference Sans Serif" charset="0"/>
                <a:cs typeface="MS Reference Sans Serif" charset="0"/>
              </a:rPr>
              <a:t> </a:t>
            </a:r>
            <a:r>
              <a:rPr lang="en-US" dirty="0" smtClean="0">
                <a:latin typeface="MS Reference Sans Serif" charset="0"/>
                <a:ea typeface="MS Reference Sans Serif" charset="0"/>
                <a:cs typeface="MS Reference Sans Serif" charset="0"/>
              </a:rPr>
              <a:t>(</a:t>
            </a:r>
            <a:r>
              <a:rPr lang="en-US" dirty="0" err="1" smtClean="0">
                <a:solidFill>
                  <a:srgbClr val="00B0F0"/>
                </a:solidFill>
                <a:latin typeface="MS Reference Sans Serif" charset="0"/>
                <a:ea typeface="MS Reference Sans Serif" charset="0"/>
                <a:cs typeface="MS Reference Sans Serif" charset="0"/>
              </a:rPr>
              <a:t>Litman</a:t>
            </a:r>
            <a:r>
              <a:rPr lang="en-US" dirty="0">
                <a:solidFill>
                  <a:srgbClr val="00B0F0"/>
                </a:solidFill>
                <a:latin typeface="MS Reference Sans Serif" charset="0"/>
                <a:ea typeface="MS Reference Sans Serif" charset="0"/>
                <a:cs typeface="MS Reference Sans Serif" charset="0"/>
              </a:rPr>
              <a:t>, Robinson, &amp; </a:t>
            </a:r>
            <a:r>
              <a:rPr lang="en-US" dirty="0" err="1">
                <a:solidFill>
                  <a:srgbClr val="00B0F0"/>
                </a:solidFill>
                <a:latin typeface="MS Reference Sans Serif" charset="0"/>
                <a:ea typeface="MS Reference Sans Serif" charset="0"/>
                <a:cs typeface="MS Reference Sans Serif" charset="0"/>
              </a:rPr>
              <a:t>Abberbock</a:t>
            </a:r>
            <a:r>
              <a:rPr lang="en-US" dirty="0">
                <a:solidFill>
                  <a:srgbClr val="00B0F0"/>
                </a:solidFill>
                <a:latin typeface="MS Reference Sans Serif" charset="0"/>
                <a:ea typeface="MS Reference Sans Serif" charset="0"/>
                <a:cs typeface="MS Reference Sans Serif" charset="0"/>
              </a:rPr>
              <a:t>, </a:t>
            </a:r>
            <a:r>
              <a:rPr lang="en-US" dirty="0" smtClean="0">
                <a:solidFill>
                  <a:srgbClr val="00B0F0"/>
                </a:solidFill>
                <a:latin typeface="MS Reference Sans Serif" charset="0"/>
                <a:ea typeface="MS Reference Sans Serif" charset="0"/>
                <a:cs typeface="MS Reference Sans Serif" charset="0"/>
              </a:rPr>
              <a:t>2016</a:t>
            </a:r>
            <a:r>
              <a:rPr lang="en-US" dirty="0" smtClean="0">
                <a:latin typeface="MS Reference Sans Serif" charset="0"/>
                <a:ea typeface="MS Reference Sans Serif" charset="0"/>
                <a:cs typeface="MS Reference Sans Serif" charset="0"/>
              </a:rPr>
              <a:t>)</a:t>
            </a:r>
          </a:p>
          <a:p>
            <a:r>
              <a:rPr lang="en-US" dirty="0" smtClean="0">
                <a:latin typeface="MS Reference Sans Serif" charset="0"/>
                <a:ea typeface="MS Reference Sans Serif" charset="0"/>
                <a:cs typeface="MS Reference Sans Serif" charset="0"/>
              </a:rPr>
              <a:t>Inclusion</a:t>
            </a:r>
          </a:p>
          <a:p>
            <a:pPr lvl="1"/>
            <a:r>
              <a:rPr lang="en-US" dirty="0" smtClean="0">
                <a:latin typeface="MS Reference Sans Serif" charset="0"/>
                <a:ea typeface="MS Reference Sans Serif" charset="0"/>
                <a:cs typeface="MS Reference Sans Serif" charset="0"/>
              </a:rPr>
              <a:t>completed survey</a:t>
            </a:r>
          </a:p>
          <a:p>
            <a:pPr lvl="1"/>
            <a:r>
              <a:rPr lang="en-US" dirty="0" smtClean="0">
                <a:latin typeface="MS Reference Sans Serif" charset="0"/>
                <a:ea typeface="MS Reference Sans Serif" charset="0"/>
                <a:cs typeface="MS Reference Sans Serif" charset="0"/>
              </a:rPr>
              <a:t>wrote</a:t>
            </a:r>
            <a:r>
              <a:rPr lang="en-US" dirty="0">
                <a:latin typeface="MS Reference Sans Serif" charset="0"/>
                <a:ea typeface="MS Reference Sans Serif" charset="0"/>
                <a:cs typeface="MS Reference Sans Serif" charset="0"/>
              </a:rPr>
              <a:t>, "I read and understand these trait definitions</a:t>
            </a:r>
            <a:r>
              <a:rPr lang="en-US" dirty="0" smtClean="0">
                <a:latin typeface="MS Reference Sans Serif" charset="0"/>
                <a:ea typeface="MS Reference Sans Serif" charset="0"/>
                <a:cs typeface="MS Reference Sans Serif" charset="0"/>
              </a:rPr>
              <a:t>.” </a:t>
            </a:r>
            <a:r>
              <a:rPr lang="en-US" dirty="0">
                <a:latin typeface="MS Reference Sans Serif" charset="0"/>
                <a:ea typeface="MS Reference Sans Serif" charset="0"/>
                <a:cs typeface="MS Reference Sans Serif" charset="0"/>
              </a:rPr>
              <a:t>(</a:t>
            </a:r>
            <a:r>
              <a:rPr lang="en-US" dirty="0">
                <a:solidFill>
                  <a:srgbClr val="00B0F0"/>
                </a:solidFill>
                <a:latin typeface="MS Reference Sans Serif" charset="0"/>
                <a:ea typeface="MS Reference Sans Serif" charset="0"/>
                <a:cs typeface="MS Reference Sans Serif" charset="0"/>
              </a:rPr>
              <a:t>Hauser &amp; Schwarz, 2015</a:t>
            </a:r>
            <a:r>
              <a:rPr lang="en-US" dirty="0">
                <a:latin typeface="MS Reference Sans Serif" charset="0"/>
                <a:ea typeface="MS Reference Sans Serif" charset="0"/>
                <a:cs typeface="MS Reference Sans Serif" charset="0"/>
              </a:rPr>
              <a:t>)</a:t>
            </a:r>
            <a:endParaRPr lang="en-US" dirty="0" smtClean="0">
              <a:latin typeface="MS Reference Sans Serif" charset="0"/>
              <a:ea typeface="MS Reference Sans Serif" charset="0"/>
              <a:cs typeface="MS Reference Sans Serif" charset="0"/>
            </a:endParaRPr>
          </a:p>
          <a:p>
            <a:r>
              <a:rPr lang="en-US" dirty="0">
                <a:latin typeface="MS Reference Sans Serif" charset="0"/>
                <a:ea typeface="MS Reference Sans Serif" charset="0"/>
                <a:cs typeface="MS Reference Sans Serif" charset="0"/>
              </a:rPr>
              <a:t>Randomly assigned to rate one face </a:t>
            </a:r>
            <a:r>
              <a:rPr lang="en-US" dirty="0" smtClean="0">
                <a:latin typeface="MS Reference Sans Serif" charset="0"/>
                <a:ea typeface="MS Reference Sans Serif" charset="0"/>
                <a:cs typeface="MS Reference Sans Serif" charset="0"/>
              </a:rPr>
              <a:t>set:</a:t>
            </a:r>
            <a:endParaRPr lang="en-US" dirty="0">
              <a:latin typeface="MS Reference Sans Serif" charset="0"/>
              <a:ea typeface="MS Reference Sans Serif" charset="0"/>
              <a:cs typeface="MS Reference Sans Serif" charset="0"/>
            </a:endParaRPr>
          </a:p>
          <a:p>
            <a:pPr lvl="1"/>
            <a:r>
              <a:rPr lang="en-US" dirty="0" smtClean="0">
                <a:latin typeface="MS Reference Sans Serif" charset="0"/>
                <a:ea typeface="MS Reference Sans Serif" charset="0"/>
                <a:cs typeface="MS Reference Sans Serif" charset="0"/>
              </a:rPr>
              <a:t>126 (41 </a:t>
            </a:r>
            <a:r>
              <a:rPr lang="en-US" dirty="0">
                <a:latin typeface="MS Reference Sans Serif" charset="0"/>
                <a:ea typeface="MS Reference Sans Serif" charset="0"/>
                <a:cs typeface="MS Reference Sans Serif" charset="0"/>
              </a:rPr>
              <a:t>excluded) </a:t>
            </a:r>
            <a:r>
              <a:rPr lang="en-US" dirty="0" smtClean="0">
                <a:latin typeface="MS Reference Sans Serif" charset="0"/>
                <a:ea typeface="MS Reference Sans Serif" charset="0"/>
                <a:cs typeface="MS Reference Sans Serif" charset="0"/>
              </a:rPr>
              <a:t>rated the </a:t>
            </a:r>
            <a:r>
              <a:rPr lang="en-US" b="1" u="sng" dirty="0">
                <a:solidFill>
                  <a:srgbClr val="ABD9E9"/>
                </a:solidFill>
                <a:latin typeface="MS Reference Sans Serif" charset="0"/>
                <a:ea typeface="MS Reference Sans Serif" charset="0"/>
                <a:cs typeface="MS Reference Sans Serif" charset="0"/>
              </a:rPr>
              <a:t>anti-Germy</a:t>
            </a:r>
            <a:r>
              <a:rPr lang="en-US" dirty="0">
                <a:latin typeface="MS Reference Sans Serif" charset="0"/>
                <a:ea typeface="MS Reference Sans Serif" charset="0"/>
                <a:cs typeface="MS Reference Sans Serif" charset="0"/>
              </a:rPr>
              <a:t> faces</a:t>
            </a:r>
          </a:p>
          <a:p>
            <a:pPr lvl="1"/>
            <a:r>
              <a:rPr lang="en-US" dirty="0" smtClean="0">
                <a:latin typeface="MS Reference Sans Serif" charset="0"/>
                <a:ea typeface="MS Reference Sans Serif" charset="0"/>
                <a:cs typeface="MS Reference Sans Serif" charset="0"/>
              </a:rPr>
              <a:t>127(32 </a:t>
            </a:r>
            <a:r>
              <a:rPr lang="en-US" dirty="0">
                <a:latin typeface="MS Reference Sans Serif" charset="0"/>
                <a:ea typeface="MS Reference Sans Serif" charset="0"/>
                <a:cs typeface="MS Reference Sans Serif" charset="0"/>
              </a:rPr>
              <a:t>excluded) rated the </a:t>
            </a:r>
            <a:r>
              <a:rPr lang="en-US" b="1" u="sng" dirty="0" smtClean="0">
                <a:solidFill>
                  <a:srgbClr val="EA484B"/>
                </a:solidFill>
                <a:latin typeface="MS Reference Sans Serif" charset="0"/>
                <a:ea typeface="MS Reference Sans Serif" charset="0"/>
                <a:cs typeface="MS Reference Sans Serif" charset="0"/>
              </a:rPr>
              <a:t>Germy</a:t>
            </a:r>
            <a:r>
              <a:rPr lang="en-US" dirty="0" smtClean="0">
                <a:latin typeface="MS Reference Sans Serif" charset="0"/>
                <a:ea typeface="MS Reference Sans Serif" charset="0"/>
                <a:cs typeface="MS Reference Sans Serif" charset="0"/>
              </a:rPr>
              <a:t> faces</a:t>
            </a:r>
          </a:p>
          <a:p>
            <a:pPr lvl="1"/>
            <a:r>
              <a:rPr lang="en-US" dirty="0" smtClean="0">
                <a:latin typeface="MS Reference Sans Serif" charset="0"/>
                <a:ea typeface="MS Reference Sans Serif" charset="0"/>
                <a:cs typeface="MS Reference Sans Serif" charset="0"/>
              </a:rPr>
              <a:t>126 (39 </a:t>
            </a:r>
            <a:r>
              <a:rPr lang="en-US" dirty="0">
                <a:latin typeface="MS Reference Sans Serif" charset="0"/>
                <a:ea typeface="MS Reference Sans Serif" charset="0"/>
                <a:cs typeface="MS Reference Sans Serif" charset="0"/>
              </a:rPr>
              <a:t>excluded) rated the </a:t>
            </a:r>
            <a:r>
              <a:rPr lang="en-US" b="1" u="sng" dirty="0" smtClean="0">
                <a:solidFill>
                  <a:srgbClr val="ABD9E9"/>
                </a:solidFill>
                <a:latin typeface="MS Reference Sans Serif" charset="0"/>
                <a:ea typeface="MS Reference Sans Serif" charset="0"/>
                <a:cs typeface="MS Reference Sans Serif" charset="0"/>
              </a:rPr>
              <a:t>anti-Violent</a:t>
            </a:r>
            <a:r>
              <a:rPr lang="en-US" b="1" dirty="0" smtClean="0">
                <a:solidFill>
                  <a:srgbClr val="EA484B"/>
                </a:solidFill>
                <a:latin typeface="MS Reference Sans Serif" charset="0"/>
                <a:ea typeface="MS Reference Sans Serif" charset="0"/>
                <a:cs typeface="MS Reference Sans Serif" charset="0"/>
              </a:rPr>
              <a:t> </a:t>
            </a:r>
            <a:r>
              <a:rPr lang="en-US" dirty="0" smtClean="0">
                <a:latin typeface="MS Reference Sans Serif" charset="0"/>
                <a:ea typeface="MS Reference Sans Serif" charset="0"/>
                <a:cs typeface="MS Reference Sans Serif" charset="0"/>
              </a:rPr>
              <a:t>faces</a:t>
            </a:r>
          </a:p>
          <a:p>
            <a:pPr lvl="1"/>
            <a:r>
              <a:rPr lang="en-US" dirty="0" smtClean="0">
                <a:latin typeface="MS Reference Sans Serif" charset="0"/>
                <a:ea typeface="MS Reference Sans Serif" charset="0"/>
                <a:cs typeface="MS Reference Sans Serif" charset="0"/>
              </a:rPr>
              <a:t>128 (37 </a:t>
            </a:r>
            <a:r>
              <a:rPr lang="en-US" dirty="0">
                <a:latin typeface="MS Reference Sans Serif" charset="0"/>
                <a:ea typeface="MS Reference Sans Serif" charset="0"/>
                <a:cs typeface="MS Reference Sans Serif" charset="0"/>
              </a:rPr>
              <a:t>excluded) rated the </a:t>
            </a:r>
            <a:r>
              <a:rPr lang="en-US" b="1" u="sng" dirty="0" smtClean="0">
                <a:solidFill>
                  <a:srgbClr val="EA484B"/>
                </a:solidFill>
                <a:latin typeface="MS Reference Sans Serif" charset="0"/>
                <a:ea typeface="MS Reference Sans Serif" charset="0"/>
                <a:cs typeface="MS Reference Sans Serif" charset="0"/>
              </a:rPr>
              <a:t>Violent</a:t>
            </a:r>
            <a:r>
              <a:rPr lang="en-US" dirty="0" smtClean="0">
                <a:solidFill>
                  <a:srgbClr val="EA484B"/>
                </a:solidFill>
                <a:latin typeface="MS Reference Sans Serif" charset="0"/>
                <a:ea typeface="MS Reference Sans Serif" charset="0"/>
                <a:cs typeface="MS Reference Sans Serif" charset="0"/>
              </a:rPr>
              <a:t> </a:t>
            </a:r>
            <a:r>
              <a:rPr lang="en-US" dirty="0" smtClean="0">
                <a:latin typeface="MS Reference Sans Serif" charset="0"/>
                <a:ea typeface="MS Reference Sans Serif" charset="0"/>
                <a:cs typeface="MS Reference Sans Serif" charset="0"/>
              </a:rPr>
              <a:t>faces</a:t>
            </a:r>
            <a:endParaRPr lang="en-US" dirty="0">
              <a:latin typeface="MS Reference Sans Serif" charset="0"/>
              <a:ea typeface="MS Reference Sans Serif" charset="0"/>
              <a:cs typeface="MS Reference Sans Serif" charset="0"/>
            </a:endParaRPr>
          </a:p>
          <a:p>
            <a:r>
              <a:rPr lang="en-US" dirty="0">
                <a:latin typeface="MS Reference Sans Serif" charset="0"/>
                <a:ea typeface="MS Reference Sans Serif" charset="0"/>
                <a:cs typeface="MS Reference Sans Serif" charset="0"/>
              </a:rPr>
              <a:t>80% power to </a:t>
            </a:r>
            <a:r>
              <a:rPr lang="en-US" dirty="0" smtClean="0">
                <a:latin typeface="MS Reference Sans Serif" charset="0"/>
                <a:ea typeface="MS Reference Sans Serif" charset="0"/>
                <a:cs typeface="MS Reference Sans Serif" charset="0"/>
              </a:rPr>
              <a:t>detect main effects and interactions, d = .25</a:t>
            </a:r>
          </a:p>
          <a:p>
            <a:endParaRPr lang="en-US"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32345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S Reference Sans Serif" charset="0"/>
                <a:ea typeface="MS Reference Sans Serif" charset="0"/>
                <a:cs typeface="MS Reference Sans Serif" charset="0"/>
              </a:rPr>
              <a:t>Study </a:t>
            </a:r>
            <a:r>
              <a:rPr lang="en-US" dirty="0" smtClean="0">
                <a:latin typeface="MS Reference Sans Serif" charset="0"/>
                <a:ea typeface="MS Reference Sans Serif" charset="0"/>
                <a:cs typeface="MS Reference Sans Serif" charset="0"/>
              </a:rPr>
              <a:t>2: </a:t>
            </a:r>
            <a:r>
              <a:rPr lang="en-US" dirty="0">
                <a:latin typeface="MS Reference Sans Serif" charset="0"/>
                <a:ea typeface="MS Reference Sans Serif" charset="0"/>
                <a:cs typeface="MS Reference Sans Serif" charset="0"/>
              </a:rPr>
              <a:t>Image </a:t>
            </a:r>
            <a:r>
              <a:rPr lang="en-US" dirty="0" smtClean="0">
                <a:latin typeface="MS Reference Sans Serif" charset="0"/>
                <a:ea typeface="MS Reference Sans Serif" charset="0"/>
                <a:cs typeface="MS Reference Sans Serif" charset="0"/>
              </a:rPr>
              <a:t>rating </a:t>
            </a:r>
            <a:r>
              <a:rPr lang="en-US" dirty="0">
                <a:latin typeface="MS Reference Sans Serif" charset="0"/>
                <a:ea typeface="MS Reference Sans Serif" charset="0"/>
                <a:cs typeface="MS Reference Sans Serif" charset="0"/>
              </a:rPr>
              <a:t>phase</a:t>
            </a:r>
          </a:p>
        </p:txBody>
      </p:sp>
      <p:sp>
        <p:nvSpPr>
          <p:cNvPr id="3" name="Text Placeholder 2"/>
          <p:cNvSpPr>
            <a:spLocks noGrp="1"/>
          </p:cNvSpPr>
          <p:nvPr>
            <p:ph type="body" idx="1"/>
          </p:nvPr>
        </p:nvSpPr>
        <p:spPr/>
        <p:txBody>
          <a:bodyPr>
            <a:normAutofit fontScale="92500"/>
          </a:bodyPr>
          <a:lstStyle/>
          <a:p>
            <a:r>
              <a:rPr lang="en-US" dirty="0" smtClean="0">
                <a:latin typeface="MS Reference Sans Serif" charset="0"/>
                <a:ea typeface="MS Reference Sans Serif" charset="0"/>
                <a:cs typeface="MS Reference Sans Serif" charset="0"/>
              </a:rPr>
              <a:t>Physical/external ratings</a:t>
            </a:r>
          </a:p>
          <a:p>
            <a:r>
              <a:rPr lang="en-US" dirty="0" smtClean="0">
                <a:solidFill>
                  <a:srgbClr val="FFFF00"/>
                </a:solidFill>
                <a:latin typeface="MS Reference Sans Serif" charset="0"/>
                <a:ea typeface="MS Reference Sans Serif" charset="0"/>
                <a:cs typeface="MS Reference Sans Serif" charset="0"/>
              </a:rPr>
              <a:t>0 = ‘Not at all’ to 8 = ‘Extremely’</a:t>
            </a:r>
            <a:endParaRPr lang="en-US" dirty="0">
              <a:solidFill>
                <a:srgbClr val="FFFF00"/>
              </a:solidFill>
              <a:latin typeface="MS Reference Sans Serif" charset="0"/>
              <a:ea typeface="MS Reference Sans Serif" charset="0"/>
              <a:cs typeface="MS Reference Sans Serif" charset="0"/>
            </a:endParaRPr>
          </a:p>
        </p:txBody>
      </p:sp>
      <p:sp>
        <p:nvSpPr>
          <p:cNvPr id="4" name="Content Placeholder 3"/>
          <p:cNvSpPr>
            <a:spLocks noGrp="1"/>
          </p:cNvSpPr>
          <p:nvPr>
            <p:ph sz="half" idx="2"/>
          </p:nvPr>
        </p:nvSpPr>
        <p:spPr/>
        <p:txBody>
          <a:bodyPr/>
          <a:lstStyle/>
          <a:p>
            <a:pPr marL="342900" indent="-342900">
              <a:buFont typeface="Arial" charset="0"/>
              <a:buChar char="•"/>
            </a:pPr>
            <a:r>
              <a:rPr lang="en-US" b="1" dirty="0" smtClean="0">
                <a:latin typeface="MS Reference Sans Serif" charset="0"/>
                <a:ea typeface="MS Reference Sans Serif" charset="0"/>
                <a:cs typeface="MS Reference Sans Serif" charset="0"/>
              </a:rPr>
              <a:t>Disfigured</a:t>
            </a:r>
            <a:endParaRPr lang="en-US" b="1" dirty="0">
              <a:latin typeface="MS Reference Sans Serif" charset="0"/>
              <a:ea typeface="MS Reference Sans Serif" charset="0"/>
              <a:cs typeface="MS Reference Sans Serif" charset="0"/>
            </a:endParaRPr>
          </a:p>
          <a:p>
            <a:pPr marL="342900" indent="-342900">
              <a:buFont typeface="Arial" charset="0"/>
              <a:buChar char="•"/>
            </a:pPr>
            <a:r>
              <a:rPr lang="en-US" b="1" dirty="0">
                <a:latin typeface="MS Reference Sans Serif" charset="0"/>
                <a:ea typeface="MS Reference Sans Serif" charset="0"/>
                <a:cs typeface="MS Reference Sans Serif" charset="0"/>
              </a:rPr>
              <a:t>Heavy</a:t>
            </a:r>
          </a:p>
          <a:p>
            <a:pPr marL="342900" indent="-342900">
              <a:buFont typeface="Arial" charset="0"/>
              <a:buChar char="•"/>
            </a:pPr>
            <a:r>
              <a:rPr lang="en-US" b="1" dirty="0">
                <a:latin typeface="MS Reference Sans Serif" charset="0"/>
                <a:ea typeface="MS Reference Sans Serif" charset="0"/>
                <a:cs typeface="MS Reference Sans Serif" charset="0"/>
              </a:rPr>
              <a:t>Old</a:t>
            </a:r>
          </a:p>
          <a:p>
            <a:pPr marL="342900" indent="-342900">
              <a:buFont typeface="Arial" charset="0"/>
              <a:buChar char="•"/>
            </a:pPr>
            <a:r>
              <a:rPr lang="en-US" b="1" dirty="0" smtClean="0">
                <a:latin typeface="MS Reference Sans Serif" charset="0"/>
                <a:ea typeface="MS Reference Sans Serif" charset="0"/>
                <a:cs typeface="MS Reference Sans Serif" charset="0"/>
              </a:rPr>
              <a:t>Foreign</a:t>
            </a:r>
          </a:p>
          <a:p>
            <a:pPr marL="342900" indent="-342900">
              <a:buFont typeface="Arial" charset="0"/>
              <a:buChar char="•"/>
            </a:pPr>
            <a:r>
              <a:rPr lang="en-US" b="1" dirty="0" smtClean="0">
                <a:latin typeface="MS Reference Sans Serif" charset="0"/>
                <a:ea typeface="MS Reference Sans Serif" charset="0"/>
                <a:cs typeface="MS Reference Sans Serif" charset="0"/>
              </a:rPr>
              <a:t>Muscular</a:t>
            </a:r>
          </a:p>
          <a:p>
            <a:pPr marL="342900" indent="-342900">
              <a:buFont typeface="Arial" charset="0"/>
              <a:buChar char="•"/>
            </a:pPr>
            <a:r>
              <a:rPr lang="en-US" b="1" dirty="0" smtClean="0">
                <a:latin typeface="MS Reference Sans Serif" charset="0"/>
                <a:ea typeface="MS Reference Sans Serif" charset="0"/>
                <a:cs typeface="MS Reference Sans Serif" charset="0"/>
              </a:rPr>
              <a:t>Masculine</a:t>
            </a:r>
            <a:endParaRPr lang="is-IS" b="1" dirty="0">
              <a:latin typeface="MS Reference Sans Serif" charset="0"/>
              <a:ea typeface="MS Reference Sans Serif" charset="0"/>
              <a:cs typeface="MS Reference Sans Serif" charset="0"/>
            </a:endParaRPr>
          </a:p>
        </p:txBody>
      </p:sp>
      <p:sp>
        <p:nvSpPr>
          <p:cNvPr id="5" name="Text Placeholder 4"/>
          <p:cNvSpPr>
            <a:spLocks noGrp="1"/>
          </p:cNvSpPr>
          <p:nvPr>
            <p:ph type="body" sz="quarter" idx="3"/>
          </p:nvPr>
        </p:nvSpPr>
        <p:spPr/>
        <p:txBody>
          <a:bodyPr>
            <a:normAutofit fontScale="92500"/>
          </a:bodyPr>
          <a:lstStyle/>
          <a:p>
            <a:r>
              <a:rPr lang="en-US" dirty="0" smtClean="0">
                <a:latin typeface="MS Reference Sans Serif" charset="0"/>
                <a:ea typeface="MS Reference Sans Serif" charset="0"/>
                <a:cs typeface="MS Reference Sans Serif" charset="0"/>
              </a:rPr>
              <a:t>Character/internal ratings</a:t>
            </a:r>
          </a:p>
          <a:p>
            <a:r>
              <a:rPr lang="en-US" dirty="0">
                <a:solidFill>
                  <a:srgbClr val="FFFF00"/>
                </a:solidFill>
                <a:latin typeface="MS Reference Sans Serif" charset="0"/>
                <a:ea typeface="MS Reference Sans Serif" charset="0"/>
                <a:cs typeface="MS Reference Sans Serif" charset="0"/>
              </a:rPr>
              <a:t>0 = ‘Not at all’ to 8 = ‘Extremely</a:t>
            </a:r>
            <a:r>
              <a:rPr lang="en-US" dirty="0" smtClean="0">
                <a:solidFill>
                  <a:srgbClr val="FFFF00"/>
                </a:solidFill>
                <a:latin typeface="MS Reference Sans Serif" charset="0"/>
                <a:ea typeface="MS Reference Sans Serif" charset="0"/>
                <a:cs typeface="MS Reference Sans Serif" charset="0"/>
              </a:rPr>
              <a:t>’</a:t>
            </a:r>
            <a:endParaRPr lang="en-US" dirty="0">
              <a:solidFill>
                <a:srgbClr val="FFFF00"/>
              </a:solidFill>
              <a:latin typeface="MS Reference Sans Serif" charset="0"/>
              <a:ea typeface="MS Reference Sans Serif" charset="0"/>
              <a:cs typeface="MS Reference Sans Serif" charset="0"/>
            </a:endParaRPr>
          </a:p>
        </p:txBody>
      </p:sp>
      <p:sp>
        <p:nvSpPr>
          <p:cNvPr id="6" name="Content Placeholder 5"/>
          <p:cNvSpPr>
            <a:spLocks noGrp="1"/>
          </p:cNvSpPr>
          <p:nvPr>
            <p:ph sz="quarter" idx="4"/>
          </p:nvPr>
        </p:nvSpPr>
        <p:spPr/>
        <p:txBody>
          <a:bodyPr/>
          <a:lstStyle/>
          <a:p>
            <a:r>
              <a:rPr lang="en-US" dirty="0" smtClean="0">
                <a:latin typeface="MS Reference Sans Serif" charset="0"/>
                <a:ea typeface="MS Reference Sans Serif" charset="0"/>
                <a:cs typeface="MS Reference Sans Serif" charset="0"/>
              </a:rPr>
              <a:t>Violent</a:t>
            </a:r>
          </a:p>
          <a:p>
            <a:r>
              <a:rPr lang="en-US" dirty="0" smtClean="0">
                <a:latin typeface="MS Reference Sans Serif" charset="0"/>
                <a:ea typeface="MS Reference Sans Serif" charset="0"/>
                <a:cs typeface="MS Reference Sans Serif" charset="0"/>
              </a:rPr>
              <a:t>Germy</a:t>
            </a:r>
          </a:p>
          <a:p>
            <a:r>
              <a:rPr lang="en-US" dirty="0" smtClean="0">
                <a:latin typeface="MS Reference Sans Serif" charset="0"/>
                <a:ea typeface="MS Reference Sans Serif" charset="0"/>
                <a:cs typeface="MS Reference Sans Serif" charset="0"/>
              </a:rPr>
              <a:t>Dominant</a:t>
            </a:r>
            <a:endParaRPr lang="en-US" dirty="0">
              <a:latin typeface="MS Reference Sans Serif" charset="0"/>
              <a:ea typeface="MS Reference Sans Serif" charset="0"/>
              <a:cs typeface="MS Reference Sans Serif" charset="0"/>
            </a:endParaRPr>
          </a:p>
          <a:p>
            <a:r>
              <a:rPr lang="en-US" dirty="0">
                <a:latin typeface="MS Reference Sans Serif" charset="0"/>
                <a:ea typeface="MS Reference Sans Serif" charset="0"/>
                <a:cs typeface="MS Reference Sans Serif" charset="0"/>
              </a:rPr>
              <a:t>Arrogant</a:t>
            </a:r>
          </a:p>
          <a:p>
            <a:r>
              <a:rPr lang="en-US" dirty="0">
                <a:latin typeface="MS Reference Sans Serif" charset="0"/>
                <a:ea typeface="MS Reference Sans Serif" charset="0"/>
                <a:cs typeface="MS Reference Sans Serif" charset="0"/>
              </a:rPr>
              <a:t>Incompetent</a:t>
            </a:r>
          </a:p>
          <a:p>
            <a:r>
              <a:rPr lang="en-US" dirty="0" smtClean="0">
                <a:latin typeface="MS Reference Sans Serif" charset="0"/>
                <a:ea typeface="MS Reference Sans Serif" charset="0"/>
                <a:cs typeface="MS Reference Sans Serif" charset="0"/>
              </a:rPr>
              <a:t>Angry</a:t>
            </a:r>
          </a:p>
          <a:p>
            <a:r>
              <a:rPr lang="en-US" dirty="0" smtClean="0">
                <a:latin typeface="MS Reference Sans Serif" charset="0"/>
                <a:ea typeface="MS Reference Sans Serif" charset="0"/>
                <a:cs typeface="MS Reference Sans Serif" charset="0"/>
              </a:rPr>
              <a:t>Nauseous</a:t>
            </a:r>
            <a:endParaRPr lang="en-US"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3973122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S Reference Sans Serif" charset="0"/>
                <a:ea typeface="MS Reference Sans Serif" charset="0"/>
                <a:cs typeface="MS Reference Sans Serif" charset="0"/>
              </a:rPr>
              <a:t>Study 1: Image ratings phase</a:t>
            </a:r>
          </a:p>
        </p:txBody>
      </p:sp>
      <p:sp>
        <p:nvSpPr>
          <p:cNvPr id="7" name="Content Placeholder 6"/>
          <p:cNvSpPr>
            <a:spLocks noGrp="1"/>
          </p:cNvSpPr>
          <p:nvPr>
            <p:ph idx="1"/>
          </p:nvPr>
        </p:nvSpPr>
        <p:spPr/>
        <p:txBody>
          <a:bodyPr/>
          <a:lstStyle/>
          <a:p>
            <a:pPr marL="0" indent="0">
              <a:buNone/>
            </a:pPr>
            <a:r>
              <a:rPr lang="en-US" u="sng" dirty="0" smtClean="0"/>
              <a:t>Intentions to avoid</a:t>
            </a:r>
          </a:p>
          <a:p>
            <a:pPr marL="0" indent="0">
              <a:buNone/>
            </a:pPr>
            <a:r>
              <a:rPr lang="en-US" dirty="0" smtClean="0">
                <a:solidFill>
                  <a:srgbClr val="FFFF00"/>
                </a:solidFill>
              </a:rPr>
              <a:t>0 </a:t>
            </a:r>
            <a:r>
              <a:rPr lang="en-US" dirty="0">
                <a:solidFill>
                  <a:srgbClr val="FFFF00"/>
                </a:solidFill>
              </a:rPr>
              <a:t>= ‘Not at all’ to 8 = ‘Extremely</a:t>
            </a:r>
            <a:r>
              <a:rPr lang="en-US" dirty="0" smtClean="0">
                <a:solidFill>
                  <a:srgbClr val="FFFF00"/>
                </a:solidFill>
              </a:rPr>
              <a:t>’</a:t>
            </a:r>
          </a:p>
          <a:p>
            <a:r>
              <a:rPr lang="en-US" dirty="0" smtClean="0"/>
              <a:t>‘If </a:t>
            </a:r>
            <a:r>
              <a:rPr lang="en-US" dirty="0"/>
              <a:t>you were to </a:t>
            </a:r>
            <a:r>
              <a:rPr lang="en-US" dirty="0" smtClean="0"/>
              <a:t>meet in </a:t>
            </a:r>
            <a:r>
              <a:rPr lang="en-US" dirty="0"/>
              <a:t>real life...</a:t>
            </a:r>
          </a:p>
          <a:p>
            <a:pPr lvl="1"/>
            <a:r>
              <a:rPr lang="en-US" dirty="0" smtClean="0"/>
              <a:t>‘…</a:t>
            </a:r>
            <a:r>
              <a:rPr lang="en-US" dirty="0"/>
              <a:t>how much would you want </a:t>
            </a:r>
            <a:r>
              <a:rPr lang="en-US" dirty="0" smtClean="0"/>
              <a:t>to avoid </a:t>
            </a:r>
            <a:r>
              <a:rPr lang="en-US" dirty="0"/>
              <a:t>physical </a:t>
            </a:r>
            <a:r>
              <a:rPr lang="en-US" dirty="0" smtClean="0"/>
              <a:t>contact</a:t>
            </a:r>
            <a:r>
              <a:rPr lang="en-US" dirty="0"/>
              <a:t> </a:t>
            </a:r>
            <a:r>
              <a:rPr lang="en-US" dirty="0" smtClean="0"/>
              <a:t>with this person?’</a:t>
            </a:r>
            <a:endParaRPr lang="en-US" dirty="0"/>
          </a:p>
          <a:p>
            <a:pPr lvl="1"/>
            <a:r>
              <a:rPr lang="en-US" dirty="0" smtClean="0"/>
              <a:t>‘...</a:t>
            </a:r>
            <a:r>
              <a:rPr lang="en-US" dirty="0"/>
              <a:t>how willing would you </a:t>
            </a:r>
            <a:r>
              <a:rPr lang="en-US" dirty="0" smtClean="0"/>
              <a:t>be to </a:t>
            </a:r>
            <a:r>
              <a:rPr lang="en-US" dirty="0"/>
              <a:t>stand </a:t>
            </a:r>
            <a:r>
              <a:rPr lang="en-US" dirty="0" smtClean="0"/>
              <a:t>near this person?’</a:t>
            </a:r>
            <a:endParaRPr lang="en-US" dirty="0"/>
          </a:p>
        </p:txBody>
      </p:sp>
    </p:spTree>
    <p:extLst>
      <p:ext uri="{BB962C8B-B14F-4D97-AF65-F5344CB8AC3E}">
        <p14:creationId xmlns:p14="http://schemas.microsoft.com/office/powerpoint/2010/main" val="4016542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tx335"/>
          <p:cNvSpPr/>
          <p:nvPr/>
        </p:nvSpPr>
        <p:spPr>
          <a:xfrm>
            <a:off x="5808249" y="856833"/>
            <a:ext cx="643111" cy="115292"/>
          </a:xfrm>
          <a:prstGeom prst="rect">
            <a:avLst/>
          </a:prstGeom>
          <a:noFill/>
        </p:spPr>
        <p:txBody>
          <a:bodyPr wrap="none" lIns="0" tIns="0" rIns="0" bIns="0" anchor="ctr" anchorCtr="1"/>
          <a:lstStyle/>
          <a:p>
            <a:pPr marL="0" marR="0" indent="0" algn="l">
              <a:lnSpc>
                <a:spcPts val="1100"/>
              </a:lnSpc>
              <a:spcBef>
                <a:spcPts val="0"/>
              </a:spcBef>
              <a:spcAft>
                <a:spcPts val="0"/>
              </a:spcAft>
            </a:pPr>
            <a:r>
              <a:rPr sz="1100">
                <a:solidFill>
                  <a:srgbClr val="000000">
                    <a:alpha val="100000"/>
                  </a:srgbClr>
                </a:solidFill>
                <a:latin typeface="Calibri"/>
                <a:cs typeface="Calibri"/>
              </a:rPr>
              <a:t>Image Trait</a:t>
            </a:r>
          </a:p>
        </p:txBody>
      </p:sp>
      <p:pic>
        <p:nvPicPr>
          <p:cNvPr id="1359" name="Picture 13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4528" y="858045"/>
            <a:ext cx="457200" cy="457200"/>
          </a:xfrm>
          <a:prstGeom prst="rect">
            <a:avLst/>
          </a:prstGeom>
          <a:ln w="38100">
            <a:solidFill>
              <a:srgbClr val="ABD9E9"/>
            </a:solidFill>
          </a:ln>
        </p:spPr>
      </p:pic>
      <p:pic>
        <p:nvPicPr>
          <p:cNvPr id="1360" name="Picture 13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9040" y="858750"/>
            <a:ext cx="457200" cy="457200"/>
          </a:xfrm>
          <a:prstGeom prst="rect">
            <a:avLst/>
          </a:prstGeom>
          <a:ln w="38100">
            <a:solidFill>
              <a:srgbClr val="ABD9E9"/>
            </a:solidFill>
          </a:ln>
        </p:spPr>
      </p:pic>
      <p:pic>
        <p:nvPicPr>
          <p:cNvPr id="1361" name="Picture 13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9997" y="858045"/>
            <a:ext cx="457200" cy="457200"/>
          </a:xfrm>
          <a:prstGeom prst="rect">
            <a:avLst/>
          </a:prstGeom>
          <a:ln w="38100">
            <a:solidFill>
              <a:srgbClr val="EA484B"/>
            </a:solidFill>
          </a:ln>
        </p:spPr>
      </p:pic>
      <p:pic>
        <p:nvPicPr>
          <p:cNvPr id="1362" name="Picture 13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8553" y="858360"/>
            <a:ext cx="457200" cy="457200"/>
          </a:xfrm>
          <a:prstGeom prst="rect">
            <a:avLst/>
          </a:prstGeom>
          <a:ln w="38100">
            <a:solidFill>
              <a:srgbClr val="EA484B"/>
            </a:solidFill>
          </a:ln>
        </p:spPr>
      </p:pic>
      <p:sp>
        <p:nvSpPr>
          <p:cNvPr id="1363" name="TextBox 1362"/>
          <p:cNvSpPr txBox="1"/>
          <p:nvPr/>
        </p:nvSpPr>
        <p:spPr>
          <a:xfrm>
            <a:off x="3860764" y="430448"/>
            <a:ext cx="644728" cy="369332"/>
          </a:xfrm>
          <a:prstGeom prst="rect">
            <a:avLst/>
          </a:prstGeom>
          <a:noFill/>
        </p:spPr>
        <p:txBody>
          <a:bodyPr wrap="none" rtlCol="0">
            <a:spAutoFit/>
          </a:bodyPr>
          <a:lstStyle/>
          <a:p>
            <a:r>
              <a:rPr lang="en-US"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1364" name="TextBox 1363"/>
          <p:cNvSpPr txBox="1"/>
          <p:nvPr/>
        </p:nvSpPr>
        <p:spPr>
          <a:xfrm>
            <a:off x="4576942" y="433997"/>
            <a:ext cx="540533" cy="369332"/>
          </a:xfrm>
          <a:prstGeom prst="rect">
            <a:avLst/>
          </a:prstGeom>
          <a:noFill/>
        </p:spPr>
        <p:txBody>
          <a:bodyPr wrap="none" rtlCol="0">
            <a:spAutoFit/>
          </a:bodyPr>
          <a:lstStyle/>
          <a:p>
            <a:r>
              <a:rPr lang="en-US"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1365" name="TextBox 1364"/>
          <p:cNvSpPr txBox="1"/>
          <p:nvPr/>
        </p:nvSpPr>
        <p:spPr>
          <a:xfrm>
            <a:off x="8559332" y="444578"/>
            <a:ext cx="644728" cy="369332"/>
          </a:xfrm>
          <a:prstGeom prst="rect">
            <a:avLst/>
          </a:prstGeom>
          <a:noFill/>
        </p:spPr>
        <p:txBody>
          <a:bodyPr wrap="none" rtlCol="0">
            <a:spAutoFit/>
          </a:bodyPr>
          <a:lstStyle/>
          <a:p>
            <a:r>
              <a:rPr lang="en-US" dirty="0"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1366" name="TextBox 1365"/>
          <p:cNvSpPr txBox="1"/>
          <p:nvPr/>
        </p:nvSpPr>
        <p:spPr>
          <a:xfrm>
            <a:off x="9297682" y="444578"/>
            <a:ext cx="540533" cy="369332"/>
          </a:xfrm>
          <a:prstGeom prst="rect">
            <a:avLst/>
          </a:prstGeom>
          <a:noFill/>
        </p:spPr>
        <p:txBody>
          <a:bodyPr wrap="none" rtlCol="0">
            <a:spAutoFit/>
          </a:bodyPr>
          <a:lstStyle/>
          <a:p>
            <a:r>
              <a:rPr lang="en-US" dirty="0"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343" name="TextBox 342"/>
          <p:cNvSpPr txBox="1"/>
          <p:nvPr/>
        </p:nvSpPr>
        <p:spPr>
          <a:xfrm>
            <a:off x="88900" y="6388100"/>
            <a:ext cx="4633448" cy="369332"/>
          </a:xfrm>
          <a:prstGeom prst="rect">
            <a:avLst/>
          </a:prstGeom>
          <a:noFill/>
          <a:ln>
            <a:noFill/>
          </a:ln>
        </p:spPr>
        <p:txBody>
          <a:bodyPr wrap="none" rtlCol="0">
            <a:spAutoFit/>
          </a:bodyPr>
          <a:lstStyle/>
          <a:p>
            <a:r>
              <a:rPr lang="en-US" b="1" dirty="0" smtClean="0">
                <a:latin typeface="MS Reference Sans Serif" charset="0"/>
                <a:ea typeface="MS Reference Sans Serif" charset="0"/>
                <a:cs typeface="MS Reference Sans Serif" charset="0"/>
              </a:rPr>
              <a:t>Error bars = 95% </a:t>
            </a:r>
            <a:r>
              <a:rPr lang="en-US" b="1" smtClean="0">
                <a:latin typeface="MS Reference Sans Serif" charset="0"/>
                <a:ea typeface="MS Reference Sans Serif" charset="0"/>
                <a:cs typeface="MS Reference Sans Serif" charset="0"/>
              </a:rPr>
              <a:t>confidence intervals</a:t>
            </a:r>
            <a:endParaRPr lang="en-US" b="1" dirty="0">
              <a:latin typeface="MS Reference Sans Serif" charset="0"/>
              <a:ea typeface="MS Reference Sans Serif" charset="0"/>
              <a:cs typeface="MS Reference Sans Serif" charset="0"/>
            </a:endParaRPr>
          </a:p>
        </p:txBody>
      </p:sp>
      <p:sp>
        <p:nvSpPr>
          <p:cNvPr id="347" name="pl6"/>
          <p:cNvSpPr/>
          <p:nvPr/>
        </p:nvSpPr>
        <p:spPr>
          <a:xfrm>
            <a:off x="2665921"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48" name="pl7"/>
          <p:cNvSpPr/>
          <p:nvPr/>
        </p:nvSpPr>
        <p:spPr>
          <a:xfrm>
            <a:off x="3191508"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49" name="pl8"/>
          <p:cNvSpPr/>
          <p:nvPr/>
        </p:nvSpPr>
        <p:spPr>
          <a:xfrm>
            <a:off x="3717095"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50" name="pl9"/>
          <p:cNvSpPr/>
          <p:nvPr/>
        </p:nvSpPr>
        <p:spPr>
          <a:xfrm>
            <a:off x="4242682"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51" name="pl10"/>
          <p:cNvSpPr/>
          <p:nvPr/>
        </p:nvSpPr>
        <p:spPr>
          <a:xfrm>
            <a:off x="4768268"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52" name="pl11"/>
          <p:cNvSpPr/>
          <p:nvPr/>
        </p:nvSpPr>
        <p:spPr>
          <a:xfrm>
            <a:off x="5293855"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53" name="pl12"/>
          <p:cNvSpPr/>
          <p:nvPr/>
        </p:nvSpPr>
        <p:spPr>
          <a:xfrm>
            <a:off x="5819442"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54" name="pl13"/>
          <p:cNvSpPr/>
          <p:nvPr/>
        </p:nvSpPr>
        <p:spPr>
          <a:xfrm>
            <a:off x="6345029"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55" name="pl14"/>
          <p:cNvSpPr/>
          <p:nvPr/>
        </p:nvSpPr>
        <p:spPr>
          <a:xfrm>
            <a:off x="2192893" y="5358423"/>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56" name="pl15"/>
          <p:cNvSpPr/>
          <p:nvPr/>
        </p:nvSpPr>
        <p:spPr>
          <a:xfrm>
            <a:off x="2192893" y="5044336"/>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57" name="pl16"/>
          <p:cNvSpPr/>
          <p:nvPr/>
        </p:nvSpPr>
        <p:spPr>
          <a:xfrm>
            <a:off x="2192893" y="4730249"/>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58" name="pl17"/>
          <p:cNvSpPr/>
          <p:nvPr/>
        </p:nvSpPr>
        <p:spPr>
          <a:xfrm>
            <a:off x="2192893" y="4416162"/>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59" name="pl18"/>
          <p:cNvSpPr/>
          <p:nvPr/>
        </p:nvSpPr>
        <p:spPr>
          <a:xfrm>
            <a:off x="2192893" y="4102075"/>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60" name="pl19"/>
          <p:cNvSpPr/>
          <p:nvPr/>
        </p:nvSpPr>
        <p:spPr>
          <a:xfrm>
            <a:off x="2192893" y="3787988"/>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61" name="pl20"/>
          <p:cNvSpPr/>
          <p:nvPr/>
        </p:nvSpPr>
        <p:spPr>
          <a:xfrm>
            <a:off x="2192893" y="3473901"/>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62" name="pl21"/>
          <p:cNvSpPr/>
          <p:nvPr/>
        </p:nvSpPr>
        <p:spPr>
          <a:xfrm>
            <a:off x="2192893" y="3159814"/>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63" name="pl22"/>
          <p:cNvSpPr/>
          <p:nvPr/>
        </p:nvSpPr>
        <p:spPr>
          <a:xfrm>
            <a:off x="2192893" y="2845727"/>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64" name="pl23"/>
          <p:cNvSpPr/>
          <p:nvPr/>
        </p:nvSpPr>
        <p:spPr>
          <a:xfrm>
            <a:off x="2192893" y="2531640"/>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65" name="pl24"/>
          <p:cNvSpPr/>
          <p:nvPr/>
        </p:nvSpPr>
        <p:spPr>
          <a:xfrm>
            <a:off x="2192893" y="2217553"/>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66" name="pl25"/>
          <p:cNvSpPr/>
          <p:nvPr/>
        </p:nvSpPr>
        <p:spPr>
          <a:xfrm>
            <a:off x="2192893" y="1903466"/>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367" name="pl26"/>
          <p:cNvSpPr/>
          <p:nvPr/>
        </p:nvSpPr>
        <p:spPr>
          <a:xfrm>
            <a:off x="2403128"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68" name="pl27"/>
          <p:cNvSpPr/>
          <p:nvPr/>
        </p:nvSpPr>
        <p:spPr>
          <a:xfrm>
            <a:off x="2928714"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69" name="pl28"/>
          <p:cNvSpPr/>
          <p:nvPr/>
        </p:nvSpPr>
        <p:spPr>
          <a:xfrm>
            <a:off x="3454301"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70" name="pl29"/>
          <p:cNvSpPr/>
          <p:nvPr/>
        </p:nvSpPr>
        <p:spPr>
          <a:xfrm>
            <a:off x="3979888"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71" name="pl30"/>
          <p:cNvSpPr/>
          <p:nvPr/>
        </p:nvSpPr>
        <p:spPr>
          <a:xfrm>
            <a:off x="4505475"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72" name="pl31"/>
          <p:cNvSpPr/>
          <p:nvPr/>
        </p:nvSpPr>
        <p:spPr>
          <a:xfrm>
            <a:off x="5031062"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73" name="pl32"/>
          <p:cNvSpPr/>
          <p:nvPr/>
        </p:nvSpPr>
        <p:spPr>
          <a:xfrm>
            <a:off x="5556649"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74" name="pl33"/>
          <p:cNvSpPr/>
          <p:nvPr/>
        </p:nvSpPr>
        <p:spPr>
          <a:xfrm>
            <a:off x="6082236"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75" name="pl34"/>
          <p:cNvSpPr/>
          <p:nvPr/>
        </p:nvSpPr>
        <p:spPr>
          <a:xfrm>
            <a:off x="6607822"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376" name="pl35"/>
          <p:cNvSpPr/>
          <p:nvPr/>
        </p:nvSpPr>
        <p:spPr>
          <a:xfrm>
            <a:off x="3510166" y="534271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77" name="pl36"/>
          <p:cNvSpPr/>
          <p:nvPr/>
        </p:nvSpPr>
        <p:spPr>
          <a:xfrm>
            <a:off x="3131471" y="5358423"/>
            <a:ext cx="378695" cy="0"/>
          </a:xfrm>
          <a:custGeom>
            <a:avLst/>
            <a:gdLst/>
            <a:ahLst/>
            <a:cxnLst/>
            <a:rect l="0" t="0" r="0" b="0"/>
            <a:pathLst>
              <a:path w="378695">
                <a:moveTo>
                  <a:pt x="378695" y="0"/>
                </a:moveTo>
                <a:lnTo>
                  <a:pt x="0" y="0"/>
                </a:lnTo>
              </a:path>
            </a:pathLst>
          </a:custGeom>
          <a:ln w="20325" cap="flat">
            <a:solidFill>
              <a:srgbClr val="FFFFFF">
                <a:alpha val="100000"/>
              </a:srgbClr>
            </a:solidFill>
            <a:prstDash val="solid"/>
            <a:round/>
          </a:ln>
        </p:spPr>
        <p:txBody>
          <a:bodyPr/>
          <a:lstStyle/>
          <a:p>
            <a:endParaRPr/>
          </a:p>
        </p:txBody>
      </p:sp>
      <p:sp>
        <p:nvSpPr>
          <p:cNvPr id="378" name="pl37"/>
          <p:cNvSpPr/>
          <p:nvPr/>
        </p:nvSpPr>
        <p:spPr>
          <a:xfrm>
            <a:off x="3131471" y="534271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79" name="pl38"/>
          <p:cNvSpPr/>
          <p:nvPr/>
        </p:nvSpPr>
        <p:spPr>
          <a:xfrm>
            <a:off x="4158374" y="534271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80" name="pl39"/>
          <p:cNvSpPr/>
          <p:nvPr/>
        </p:nvSpPr>
        <p:spPr>
          <a:xfrm>
            <a:off x="3760017" y="5358423"/>
            <a:ext cx="398357" cy="0"/>
          </a:xfrm>
          <a:custGeom>
            <a:avLst/>
            <a:gdLst/>
            <a:ahLst/>
            <a:cxnLst/>
            <a:rect l="0" t="0" r="0" b="0"/>
            <a:pathLst>
              <a:path w="398357">
                <a:moveTo>
                  <a:pt x="398357" y="0"/>
                </a:moveTo>
                <a:lnTo>
                  <a:pt x="0" y="0"/>
                </a:lnTo>
              </a:path>
            </a:pathLst>
          </a:custGeom>
          <a:ln w="20325" cap="flat">
            <a:solidFill>
              <a:srgbClr val="FFFFFF">
                <a:alpha val="100000"/>
              </a:srgbClr>
            </a:solidFill>
            <a:prstDash val="solid"/>
            <a:round/>
          </a:ln>
        </p:spPr>
        <p:txBody>
          <a:bodyPr/>
          <a:lstStyle/>
          <a:p>
            <a:endParaRPr/>
          </a:p>
        </p:txBody>
      </p:sp>
      <p:sp>
        <p:nvSpPr>
          <p:cNvPr id="381" name="pl40"/>
          <p:cNvSpPr/>
          <p:nvPr/>
        </p:nvSpPr>
        <p:spPr>
          <a:xfrm>
            <a:off x="3760017" y="534271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82" name="pl41"/>
          <p:cNvSpPr/>
          <p:nvPr/>
        </p:nvSpPr>
        <p:spPr>
          <a:xfrm>
            <a:off x="3278122" y="502863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83" name="pl42"/>
          <p:cNvSpPr/>
          <p:nvPr/>
        </p:nvSpPr>
        <p:spPr>
          <a:xfrm>
            <a:off x="2963068" y="5044336"/>
            <a:ext cx="315053" cy="0"/>
          </a:xfrm>
          <a:custGeom>
            <a:avLst/>
            <a:gdLst/>
            <a:ahLst/>
            <a:cxnLst/>
            <a:rect l="0" t="0" r="0" b="0"/>
            <a:pathLst>
              <a:path w="315053">
                <a:moveTo>
                  <a:pt x="315053" y="0"/>
                </a:moveTo>
                <a:lnTo>
                  <a:pt x="0" y="0"/>
                </a:lnTo>
              </a:path>
            </a:pathLst>
          </a:custGeom>
          <a:ln w="20325" cap="flat">
            <a:solidFill>
              <a:srgbClr val="FFFFFF">
                <a:alpha val="100000"/>
              </a:srgbClr>
            </a:solidFill>
            <a:prstDash val="solid"/>
            <a:round/>
          </a:ln>
        </p:spPr>
        <p:txBody>
          <a:bodyPr/>
          <a:lstStyle/>
          <a:p>
            <a:endParaRPr/>
          </a:p>
        </p:txBody>
      </p:sp>
      <p:sp>
        <p:nvSpPr>
          <p:cNvPr id="384" name="pl43"/>
          <p:cNvSpPr/>
          <p:nvPr/>
        </p:nvSpPr>
        <p:spPr>
          <a:xfrm>
            <a:off x="2963068" y="502863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85" name="pl44"/>
          <p:cNvSpPr/>
          <p:nvPr/>
        </p:nvSpPr>
        <p:spPr>
          <a:xfrm>
            <a:off x="3694160" y="502863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86" name="pl45"/>
          <p:cNvSpPr/>
          <p:nvPr/>
        </p:nvSpPr>
        <p:spPr>
          <a:xfrm>
            <a:off x="3346874" y="5044336"/>
            <a:ext cx="347285" cy="0"/>
          </a:xfrm>
          <a:custGeom>
            <a:avLst/>
            <a:gdLst/>
            <a:ahLst/>
            <a:cxnLst/>
            <a:rect l="0" t="0" r="0" b="0"/>
            <a:pathLst>
              <a:path w="347285">
                <a:moveTo>
                  <a:pt x="347285" y="0"/>
                </a:moveTo>
                <a:lnTo>
                  <a:pt x="0" y="0"/>
                </a:lnTo>
              </a:path>
            </a:pathLst>
          </a:custGeom>
          <a:ln w="20325" cap="flat">
            <a:solidFill>
              <a:srgbClr val="FFFFFF">
                <a:alpha val="100000"/>
              </a:srgbClr>
            </a:solidFill>
            <a:prstDash val="solid"/>
            <a:round/>
          </a:ln>
        </p:spPr>
        <p:txBody>
          <a:bodyPr/>
          <a:lstStyle/>
          <a:p>
            <a:endParaRPr/>
          </a:p>
        </p:txBody>
      </p:sp>
      <p:sp>
        <p:nvSpPr>
          <p:cNvPr id="387" name="pl46"/>
          <p:cNvSpPr/>
          <p:nvPr/>
        </p:nvSpPr>
        <p:spPr>
          <a:xfrm>
            <a:off x="3346874" y="502863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88" name="pl47"/>
          <p:cNvSpPr/>
          <p:nvPr/>
        </p:nvSpPr>
        <p:spPr>
          <a:xfrm>
            <a:off x="3676135" y="471454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89" name="pl48"/>
          <p:cNvSpPr/>
          <p:nvPr/>
        </p:nvSpPr>
        <p:spPr>
          <a:xfrm>
            <a:off x="3357608" y="4730249"/>
            <a:ext cx="318527" cy="0"/>
          </a:xfrm>
          <a:custGeom>
            <a:avLst/>
            <a:gdLst/>
            <a:ahLst/>
            <a:cxnLst/>
            <a:rect l="0" t="0" r="0" b="0"/>
            <a:pathLst>
              <a:path w="318527">
                <a:moveTo>
                  <a:pt x="318527" y="0"/>
                </a:moveTo>
                <a:lnTo>
                  <a:pt x="0" y="0"/>
                </a:lnTo>
              </a:path>
            </a:pathLst>
          </a:custGeom>
          <a:ln w="20325" cap="flat">
            <a:solidFill>
              <a:srgbClr val="FFFFFF">
                <a:alpha val="100000"/>
              </a:srgbClr>
            </a:solidFill>
            <a:prstDash val="solid"/>
            <a:round/>
          </a:ln>
        </p:spPr>
        <p:txBody>
          <a:bodyPr/>
          <a:lstStyle/>
          <a:p>
            <a:endParaRPr/>
          </a:p>
        </p:txBody>
      </p:sp>
      <p:sp>
        <p:nvSpPr>
          <p:cNvPr id="390" name="pl49"/>
          <p:cNvSpPr/>
          <p:nvPr/>
        </p:nvSpPr>
        <p:spPr>
          <a:xfrm>
            <a:off x="3357608" y="471454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91" name="pl50"/>
          <p:cNvSpPr/>
          <p:nvPr/>
        </p:nvSpPr>
        <p:spPr>
          <a:xfrm>
            <a:off x="4263508" y="471454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92" name="pl51"/>
          <p:cNvSpPr/>
          <p:nvPr/>
        </p:nvSpPr>
        <p:spPr>
          <a:xfrm>
            <a:off x="3903192" y="4730249"/>
            <a:ext cx="360315" cy="0"/>
          </a:xfrm>
          <a:custGeom>
            <a:avLst/>
            <a:gdLst/>
            <a:ahLst/>
            <a:cxnLst/>
            <a:rect l="0" t="0" r="0" b="0"/>
            <a:pathLst>
              <a:path w="360315">
                <a:moveTo>
                  <a:pt x="360315" y="0"/>
                </a:moveTo>
                <a:lnTo>
                  <a:pt x="0" y="0"/>
                </a:lnTo>
              </a:path>
            </a:pathLst>
          </a:custGeom>
          <a:ln w="20325" cap="flat">
            <a:solidFill>
              <a:srgbClr val="FFFFFF">
                <a:alpha val="100000"/>
              </a:srgbClr>
            </a:solidFill>
            <a:prstDash val="solid"/>
            <a:round/>
          </a:ln>
        </p:spPr>
        <p:txBody>
          <a:bodyPr/>
          <a:lstStyle/>
          <a:p>
            <a:endParaRPr/>
          </a:p>
        </p:txBody>
      </p:sp>
      <p:sp>
        <p:nvSpPr>
          <p:cNvPr id="393" name="pl52"/>
          <p:cNvSpPr/>
          <p:nvPr/>
        </p:nvSpPr>
        <p:spPr>
          <a:xfrm>
            <a:off x="3903192" y="471454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94" name="pl53"/>
          <p:cNvSpPr/>
          <p:nvPr/>
        </p:nvSpPr>
        <p:spPr>
          <a:xfrm>
            <a:off x="3807142" y="440045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95" name="pl54"/>
          <p:cNvSpPr/>
          <p:nvPr/>
        </p:nvSpPr>
        <p:spPr>
          <a:xfrm>
            <a:off x="3543621" y="4416162"/>
            <a:ext cx="263521" cy="0"/>
          </a:xfrm>
          <a:custGeom>
            <a:avLst/>
            <a:gdLst/>
            <a:ahLst/>
            <a:cxnLst/>
            <a:rect l="0" t="0" r="0" b="0"/>
            <a:pathLst>
              <a:path w="263521">
                <a:moveTo>
                  <a:pt x="263521" y="0"/>
                </a:moveTo>
                <a:lnTo>
                  <a:pt x="0" y="0"/>
                </a:lnTo>
              </a:path>
            </a:pathLst>
          </a:custGeom>
          <a:ln w="20325" cap="flat">
            <a:solidFill>
              <a:srgbClr val="FFFFFF">
                <a:alpha val="100000"/>
              </a:srgbClr>
            </a:solidFill>
            <a:prstDash val="solid"/>
            <a:round/>
          </a:ln>
        </p:spPr>
        <p:txBody>
          <a:bodyPr/>
          <a:lstStyle/>
          <a:p>
            <a:endParaRPr/>
          </a:p>
        </p:txBody>
      </p:sp>
      <p:sp>
        <p:nvSpPr>
          <p:cNvPr id="396" name="pl55"/>
          <p:cNvSpPr/>
          <p:nvPr/>
        </p:nvSpPr>
        <p:spPr>
          <a:xfrm>
            <a:off x="3543621" y="440045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97" name="pl56"/>
          <p:cNvSpPr/>
          <p:nvPr/>
        </p:nvSpPr>
        <p:spPr>
          <a:xfrm>
            <a:off x="4320828" y="440045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398" name="pl57"/>
          <p:cNvSpPr/>
          <p:nvPr/>
        </p:nvSpPr>
        <p:spPr>
          <a:xfrm>
            <a:off x="4019688" y="4416162"/>
            <a:ext cx="301140" cy="0"/>
          </a:xfrm>
          <a:custGeom>
            <a:avLst/>
            <a:gdLst/>
            <a:ahLst/>
            <a:cxnLst/>
            <a:rect l="0" t="0" r="0" b="0"/>
            <a:pathLst>
              <a:path w="301140">
                <a:moveTo>
                  <a:pt x="301140" y="0"/>
                </a:moveTo>
                <a:lnTo>
                  <a:pt x="0" y="0"/>
                </a:lnTo>
              </a:path>
            </a:pathLst>
          </a:custGeom>
          <a:ln w="20325" cap="flat">
            <a:solidFill>
              <a:srgbClr val="FFFFFF">
                <a:alpha val="100000"/>
              </a:srgbClr>
            </a:solidFill>
            <a:prstDash val="solid"/>
            <a:round/>
          </a:ln>
        </p:spPr>
        <p:txBody>
          <a:bodyPr/>
          <a:lstStyle/>
          <a:p>
            <a:endParaRPr/>
          </a:p>
        </p:txBody>
      </p:sp>
      <p:sp>
        <p:nvSpPr>
          <p:cNvPr id="399" name="pl58"/>
          <p:cNvSpPr/>
          <p:nvPr/>
        </p:nvSpPr>
        <p:spPr>
          <a:xfrm>
            <a:off x="4019688" y="440045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00" name="pl59"/>
          <p:cNvSpPr/>
          <p:nvPr/>
        </p:nvSpPr>
        <p:spPr>
          <a:xfrm>
            <a:off x="3752649" y="408637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01" name="pl60"/>
          <p:cNvSpPr/>
          <p:nvPr/>
        </p:nvSpPr>
        <p:spPr>
          <a:xfrm>
            <a:off x="3389548" y="4102075"/>
            <a:ext cx="363100" cy="0"/>
          </a:xfrm>
          <a:custGeom>
            <a:avLst/>
            <a:gdLst/>
            <a:ahLst/>
            <a:cxnLst/>
            <a:rect l="0" t="0" r="0" b="0"/>
            <a:pathLst>
              <a:path w="363100">
                <a:moveTo>
                  <a:pt x="363100" y="0"/>
                </a:moveTo>
                <a:lnTo>
                  <a:pt x="0" y="0"/>
                </a:lnTo>
              </a:path>
            </a:pathLst>
          </a:custGeom>
          <a:ln w="20325" cap="flat">
            <a:solidFill>
              <a:srgbClr val="FFFFFF">
                <a:alpha val="100000"/>
              </a:srgbClr>
            </a:solidFill>
            <a:prstDash val="solid"/>
            <a:round/>
          </a:ln>
        </p:spPr>
        <p:txBody>
          <a:bodyPr/>
          <a:lstStyle/>
          <a:p>
            <a:endParaRPr/>
          </a:p>
        </p:txBody>
      </p:sp>
      <p:sp>
        <p:nvSpPr>
          <p:cNvPr id="402" name="pl61"/>
          <p:cNvSpPr/>
          <p:nvPr/>
        </p:nvSpPr>
        <p:spPr>
          <a:xfrm>
            <a:off x="3389548" y="408637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03" name="pl62"/>
          <p:cNvSpPr/>
          <p:nvPr/>
        </p:nvSpPr>
        <p:spPr>
          <a:xfrm>
            <a:off x="4002053" y="408637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04" name="pl63"/>
          <p:cNvSpPr/>
          <p:nvPr/>
        </p:nvSpPr>
        <p:spPr>
          <a:xfrm>
            <a:off x="3610091" y="4102075"/>
            <a:ext cx="391961" cy="0"/>
          </a:xfrm>
          <a:custGeom>
            <a:avLst/>
            <a:gdLst/>
            <a:ahLst/>
            <a:cxnLst/>
            <a:rect l="0" t="0" r="0" b="0"/>
            <a:pathLst>
              <a:path w="391961">
                <a:moveTo>
                  <a:pt x="391961" y="0"/>
                </a:moveTo>
                <a:lnTo>
                  <a:pt x="0" y="0"/>
                </a:lnTo>
              </a:path>
            </a:pathLst>
          </a:custGeom>
          <a:ln w="20325" cap="flat">
            <a:solidFill>
              <a:srgbClr val="FFFFFF">
                <a:alpha val="100000"/>
              </a:srgbClr>
            </a:solidFill>
            <a:prstDash val="solid"/>
            <a:round/>
          </a:ln>
        </p:spPr>
        <p:txBody>
          <a:bodyPr/>
          <a:lstStyle/>
          <a:p>
            <a:endParaRPr/>
          </a:p>
        </p:txBody>
      </p:sp>
      <p:sp>
        <p:nvSpPr>
          <p:cNvPr id="405" name="pl64"/>
          <p:cNvSpPr/>
          <p:nvPr/>
        </p:nvSpPr>
        <p:spPr>
          <a:xfrm>
            <a:off x="3610091" y="408637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06" name="pl65"/>
          <p:cNvSpPr/>
          <p:nvPr/>
        </p:nvSpPr>
        <p:spPr>
          <a:xfrm>
            <a:off x="3600675" y="377228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07" name="pl66"/>
          <p:cNvSpPr/>
          <p:nvPr/>
        </p:nvSpPr>
        <p:spPr>
          <a:xfrm>
            <a:off x="3232844" y="3787988"/>
            <a:ext cx="367830" cy="0"/>
          </a:xfrm>
          <a:custGeom>
            <a:avLst/>
            <a:gdLst/>
            <a:ahLst/>
            <a:cxnLst/>
            <a:rect l="0" t="0" r="0" b="0"/>
            <a:pathLst>
              <a:path w="367830">
                <a:moveTo>
                  <a:pt x="367830" y="0"/>
                </a:moveTo>
                <a:lnTo>
                  <a:pt x="0" y="0"/>
                </a:lnTo>
              </a:path>
            </a:pathLst>
          </a:custGeom>
          <a:ln w="20325" cap="flat">
            <a:solidFill>
              <a:srgbClr val="FFFFFF">
                <a:alpha val="100000"/>
              </a:srgbClr>
            </a:solidFill>
            <a:prstDash val="solid"/>
            <a:round/>
          </a:ln>
        </p:spPr>
        <p:txBody>
          <a:bodyPr/>
          <a:lstStyle/>
          <a:p>
            <a:endParaRPr/>
          </a:p>
        </p:txBody>
      </p:sp>
      <p:sp>
        <p:nvSpPr>
          <p:cNvPr id="408" name="pl67"/>
          <p:cNvSpPr/>
          <p:nvPr/>
        </p:nvSpPr>
        <p:spPr>
          <a:xfrm>
            <a:off x="3232844" y="377228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09" name="pl68"/>
          <p:cNvSpPr/>
          <p:nvPr/>
        </p:nvSpPr>
        <p:spPr>
          <a:xfrm>
            <a:off x="4270187" y="377228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10" name="pl69"/>
          <p:cNvSpPr/>
          <p:nvPr/>
        </p:nvSpPr>
        <p:spPr>
          <a:xfrm>
            <a:off x="3888236" y="3787988"/>
            <a:ext cx="381951" cy="0"/>
          </a:xfrm>
          <a:custGeom>
            <a:avLst/>
            <a:gdLst/>
            <a:ahLst/>
            <a:cxnLst/>
            <a:rect l="0" t="0" r="0" b="0"/>
            <a:pathLst>
              <a:path w="381951">
                <a:moveTo>
                  <a:pt x="381951" y="0"/>
                </a:moveTo>
                <a:lnTo>
                  <a:pt x="0" y="0"/>
                </a:lnTo>
              </a:path>
            </a:pathLst>
          </a:custGeom>
          <a:ln w="20325" cap="flat">
            <a:solidFill>
              <a:srgbClr val="FFFFFF">
                <a:alpha val="100000"/>
              </a:srgbClr>
            </a:solidFill>
            <a:prstDash val="solid"/>
            <a:round/>
          </a:ln>
        </p:spPr>
        <p:txBody>
          <a:bodyPr/>
          <a:lstStyle/>
          <a:p>
            <a:endParaRPr/>
          </a:p>
        </p:txBody>
      </p:sp>
      <p:sp>
        <p:nvSpPr>
          <p:cNvPr id="411" name="pl70"/>
          <p:cNvSpPr/>
          <p:nvPr/>
        </p:nvSpPr>
        <p:spPr>
          <a:xfrm>
            <a:off x="3888236" y="377228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12" name="pl71"/>
          <p:cNvSpPr/>
          <p:nvPr/>
        </p:nvSpPr>
        <p:spPr>
          <a:xfrm>
            <a:off x="3377554" y="3458197"/>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13" name="pl72"/>
          <p:cNvSpPr/>
          <p:nvPr/>
        </p:nvSpPr>
        <p:spPr>
          <a:xfrm>
            <a:off x="3013805" y="3473901"/>
            <a:ext cx="363748" cy="0"/>
          </a:xfrm>
          <a:custGeom>
            <a:avLst/>
            <a:gdLst/>
            <a:ahLst/>
            <a:cxnLst/>
            <a:rect l="0" t="0" r="0" b="0"/>
            <a:pathLst>
              <a:path w="363748">
                <a:moveTo>
                  <a:pt x="363748" y="0"/>
                </a:moveTo>
                <a:lnTo>
                  <a:pt x="0" y="0"/>
                </a:lnTo>
              </a:path>
            </a:pathLst>
          </a:custGeom>
          <a:ln w="20325" cap="flat">
            <a:solidFill>
              <a:srgbClr val="FFFFFF">
                <a:alpha val="100000"/>
              </a:srgbClr>
            </a:solidFill>
            <a:prstDash val="solid"/>
            <a:round/>
          </a:ln>
        </p:spPr>
        <p:txBody>
          <a:bodyPr/>
          <a:lstStyle/>
          <a:p>
            <a:endParaRPr/>
          </a:p>
        </p:txBody>
      </p:sp>
      <p:sp>
        <p:nvSpPr>
          <p:cNvPr id="414" name="pl73"/>
          <p:cNvSpPr/>
          <p:nvPr/>
        </p:nvSpPr>
        <p:spPr>
          <a:xfrm>
            <a:off x="3013805" y="3458197"/>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15" name="pl74"/>
          <p:cNvSpPr/>
          <p:nvPr/>
        </p:nvSpPr>
        <p:spPr>
          <a:xfrm>
            <a:off x="3981351" y="3458197"/>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16" name="pl75"/>
          <p:cNvSpPr/>
          <p:nvPr/>
        </p:nvSpPr>
        <p:spPr>
          <a:xfrm>
            <a:off x="3564577" y="3473901"/>
            <a:ext cx="416774" cy="0"/>
          </a:xfrm>
          <a:custGeom>
            <a:avLst/>
            <a:gdLst/>
            <a:ahLst/>
            <a:cxnLst/>
            <a:rect l="0" t="0" r="0" b="0"/>
            <a:pathLst>
              <a:path w="416774">
                <a:moveTo>
                  <a:pt x="416774" y="0"/>
                </a:moveTo>
                <a:lnTo>
                  <a:pt x="0" y="0"/>
                </a:lnTo>
              </a:path>
            </a:pathLst>
          </a:custGeom>
          <a:ln w="20325" cap="flat">
            <a:solidFill>
              <a:srgbClr val="FFFFFF">
                <a:alpha val="100000"/>
              </a:srgbClr>
            </a:solidFill>
            <a:prstDash val="solid"/>
            <a:round/>
          </a:ln>
        </p:spPr>
        <p:txBody>
          <a:bodyPr/>
          <a:lstStyle/>
          <a:p>
            <a:endParaRPr/>
          </a:p>
        </p:txBody>
      </p:sp>
      <p:sp>
        <p:nvSpPr>
          <p:cNvPr id="417" name="pl76"/>
          <p:cNvSpPr/>
          <p:nvPr/>
        </p:nvSpPr>
        <p:spPr>
          <a:xfrm>
            <a:off x="3564577" y="3458197"/>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18" name="pl77"/>
          <p:cNvSpPr/>
          <p:nvPr/>
        </p:nvSpPr>
        <p:spPr>
          <a:xfrm>
            <a:off x="4264610" y="3144110"/>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19" name="pl78"/>
          <p:cNvSpPr/>
          <p:nvPr/>
        </p:nvSpPr>
        <p:spPr>
          <a:xfrm>
            <a:off x="3937103" y="3159814"/>
            <a:ext cx="327507" cy="0"/>
          </a:xfrm>
          <a:custGeom>
            <a:avLst/>
            <a:gdLst/>
            <a:ahLst/>
            <a:cxnLst/>
            <a:rect l="0" t="0" r="0" b="0"/>
            <a:pathLst>
              <a:path w="327507">
                <a:moveTo>
                  <a:pt x="327507" y="0"/>
                </a:moveTo>
                <a:lnTo>
                  <a:pt x="0" y="0"/>
                </a:lnTo>
              </a:path>
            </a:pathLst>
          </a:custGeom>
          <a:ln w="20325" cap="flat">
            <a:solidFill>
              <a:srgbClr val="FFFFFF">
                <a:alpha val="100000"/>
              </a:srgbClr>
            </a:solidFill>
            <a:prstDash val="solid"/>
            <a:round/>
          </a:ln>
        </p:spPr>
        <p:txBody>
          <a:bodyPr/>
          <a:lstStyle/>
          <a:p>
            <a:endParaRPr/>
          </a:p>
        </p:txBody>
      </p:sp>
      <p:sp>
        <p:nvSpPr>
          <p:cNvPr id="420" name="pl79"/>
          <p:cNvSpPr/>
          <p:nvPr/>
        </p:nvSpPr>
        <p:spPr>
          <a:xfrm>
            <a:off x="3937103" y="3144110"/>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21" name="pl80"/>
          <p:cNvSpPr/>
          <p:nvPr/>
        </p:nvSpPr>
        <p:spPr>
          <a:xfrm>
            <a:off x="4450365" y="3144110"/>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22" name="pl81"/>
          <p:cNvSpPr/>
          <p:nvPr/>
        </p:nvSpPr>
        <p:spPr>
          <a:xfrm>
            <a:off x="4088799" y="3159814"/>
            <a:ext cx="361566" cy="0"/>
          </a:xfrm>
          <a:custGeom>
            <a:avLst/>
            <a:gdLst/>
            <a:ahLst/>
            <a:cxnLst/>
            <a:rect l="0" t="0" r="0" b="0"/>
            <a:pathLst>
              <a:path w="361566">
                <a:moveTo>
                  <a:pt x="361566" y="0"/>
                </a:moveTo>
                <a:lnTo>
                  <a:pt x="0" y="0"/>
                </a:lnTo>
              </a:path>
            </a:pathLst>
          </a:custGeom>
          <a:ln w="20325" cap="flat">
            <a:solidFill>
              <a:srgbClr val="FFFFFF">
                <a:alpha val="100000"/>
              </a:srgbClr>
            </a:solidFill>
            <a:prstDash val="solid"/>
            <a:round/>
          </a:ln>
        </p:spPr>
        <p:txBody>
          <a:bodyPr/>
          <a:lstStyle/>
          <a:p>
            <a:endParaRPr/>
          </a:p>
        </p:txBody>
      </p:sp>
      <p:sp>
        <p:nvSpPr>
          <p:cNvPr id="423" name="pl82"/>
          <p:cNvSpPr/>
          <p:nvPr/>
        </p:nvSpPr>
        <p:spPr>
          <a:xfrm>
            <a:off x="4088799" y="3144110"/>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24" name="pl83"/>
          <p:cNvSpPr/>
          <p:nvPr/>
        </p:nvSpPr>
        <p:spPr>
          <a:xfrm>
            <a:off x="4953738" y="2830023"/>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25" name="pl84"/>
          <p:cNvSpPr/>
          <p:nvPr/>
        </p:nvSpPr>
        <p:spPr>
          <a:xfrm>
            <a:off x="4607826" y="2845727"/>
            <a:ext cx="345912" cy="0"/>
          </a:xfrm>
          <a:custGeom>
            <a:avLst/>
            <a:gdLst/>
            <a:ahLst/>
            <a:cxnLst/>
            <a:rect l="0" t="0" r="0" b="0"/>
            <a:pathLst>
              <a:path w="345912">
                <a:moveTo>
                  <a:pt x="345912" y="0"/>
                </a:moveTo>
                <a:lnTo>
                  <a:pt x="0" y="0"/>
                </a:lnTo>
              </a:path>
            </a:pathLst>
          </a:custGeom>
          <a:ln w="20325" cap="flat">
            <a:solidFill>
              <a:srgbClr val="FFFFFF">
                <a:alpha val="100000"/>
              </a:srgbClr>
            </a:solidFill>
            <a:prstDash val="solid"/>
            <a:round/>
          </a:ln>
        </p:spPr>
        <p:txBody>
          <a:bodyPr/>
          <a:lstStyle/>
          <a:p>
            <a:endParaRPr/>
          </a:p>
        </p:txBody>
      </p:sp>
      <p:sp>
        <p:nvSpPr>
          <p:cNvPr id="426" name="pl85"/>
          <p:cNvSpPr/>
          <p:nvPr/>
        </p:nvSpPr>
        <p:spPr>
          <a:xfrm>
            <a:off x="4607826" y="2830023"/>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27" name="pl86"/>
          <p:cNvSpPr/>
          <p:nvPr/>
        </p:nvSpPr>
        <p:spPr>
          <a:xfrm>
            <a:off x="5070106" y="2830023"/>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28" name="pl87"/>
          <p:cNvSpPr/>
          <p:nvPr/>
        </p:nvSpPr>
        <p:spPr>
          <a:xfrm>
            <a:off x="4685770" y="2845727"/>
            <a:ext cx="384335" cy="0"/>
          </a:xfrm>
          <a:custGeom>
            <a:avLst/>
            <a:gdLst/>
            <a:ahLst/>
            <a:cxnLst/>
            <a:rect l="0" t="0" r="0" b="0"/>
            <a:pathLst>
              <a:path w="384335">
                <a:moveTo>
                  <a:pt x="384335" y="0"/>
                </a:moveTo>
                <a:lnTo>
                  <a:pt x="0" y="0"/>
                </a:lnTo>
              </a:path>
            </a:pathLst>
          </a:custGeom>
          <a:ln w="20325" cap="flat">
            <a:solidFill>
              <a:srgbClr val="FFFFFF">
                <a:alpha val="100000"/>
              </a:srgbClr>
            </a:solidFill>
            <a:prstDash val="solid"/>
            <a:round/>
          </a:ln>
        </p:spPr>
        <p:txBody>
          <a:bodyPr/>
          <a:lstStyle/>
          <a:p>
            <a:endParaRPr/>
          </a:p>
        </p:txBody>
      </p:sp>
      <p:sp>
        <p:nvSpPr>
          <p:cNvPr id="429" name="pl88"/>
          <p:cNvSpPr/>
          <p:nvPr/>
        </p:nvSpPr>
        <p:spPr>
          <a:xfrm>
            <a:off x="4685770" y="2830023"/>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30" name="pl89"/>
          <p:cNvSpPr/>
          <p:nvPr/>
        </p:nvSpPr>
        <p:spPr>
          <a:xfrm>
            <a:off x="3851665" y="2515936"/>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31" name="pl90"/>
          <p:cNvSpPr/>
          <p:nvPr/>
        </p:nvSpPr>
        <p:spPr>
          <a:xfrm>
            <a:off x="3457384" y="2531640"/>
            <a:ext cx="394280" cy="0"/>
          </a:xfrm>
          <a:custGeom>
            <a:avLst/>
            <a:gdLst/>
            <a:ahLst/>
            <a:cxnLst/>
            <a:rect l="0" t="0" r="0" b="0"/>
            <a:pathLst>
              <a:path w="394280">
                <a:moveTo>
                  <a:pt x="394280" y="0"/>
                </a:moveTo>
                <a:lnTo>
                  <a:pt x="0" y="0"/>
                </a:lnTo>
              </a:path>
            </a:pathLst>
          </a:custGeom>
          <a:ln w="20325" cap="flat">
            <a:solidFill>
              <a:srgbClr val="FFFFFF">
                <a:alpha val="100000"/>
              </a:srgbClr>
            </a:solidFill>
            <a:prstDash val="solid"/>
            <a:round/>
          </a:ln>
        </p:spPr>
        <p:txBody>
          <a:bodyPr/>
          <a:lstStyle/>
          <a:p>
            <a:endParaRPr/>
          </a:p>
        </p:txBody>
      </p:sp>
      <p:sp>
        <p:nvSpPr>
          <p:cNvPr id="432" name="pl91"/>
          <p:cNvSpPr/>
          <p:nvPr/>
        </p:nvSpPr>
        <p:spPr>
          <a:xfrm>
            <a:off x="3457384" y="2515936"/>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33" name="pl92"/>
          <p:cNvSpPr/>
          <p:nvPr/>
        </p:nvSpPr>
        <p:spPr>
          <a:xfrm>
            <a:off x="4409778" y="2515936"/>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34" name="pl93"/>
          <p:cNvSpPr/>
          <p:nvPr/>
        </p:nvSpPr>
        <p:spPr>
          <a:xfrm>
            <a:off x="4005231" y="2531640"/>
            <a:ext cx="404547" cy="0"/>
          </a:xfrm>
          <a:custGeom>
            <a:avLst/>
            <a:gdLst/>
            <a:ahLst/>
            <a:cxnLst/>
            <a:rect l="0" t="0" r="0" b="0"/>
            <a:pathLst>
              <a:path w="404547">
                <a:moveTo>
                  <a:pt x="404547" y="0"/>
                </a:moveTo>
                <a:lnTo>
                  <a:pt x="0" y="0"/>
                </a:lnTo>
              </a:path>
            </a:pathLst>
          </a:custGeom>
          <a:ln w="20325" cap="flat">
            <a:solidFill>
              <a:srgbClr val="FFFFFF">
                <a:alpha val="100000"/>
              </a:srgbClr>
            </a:solidFill>
            <a:prstDash val="solid"/>
            <a:round/>
          </a:ln>
        </p:spPr>
        <p:txBody>
          <a:bodyPr/>
          <a:lstStyle/>
          <a:p>
            <a:endParaRPr/>
          </a:p>
        </p:txBody>
      </p:sp>
      <p:sp>
        <p:nvSpPr>
          <p:cNvPr id="435" name="pl94"/>
          <p:cNvSpPr/>
          <p:nvPr/>
        </p:nvSpPr>
        <p:spPr>
          <a:xfrm>
            <a:off x="4005231" y="2515936"/>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36" name="pl95"/>
          <p:cNvSpPr/>
          <p:nvPr/>
        </p:nvSpPr>
        <p:spPr>
          <a:xfrm>
            <a:off x="4171683" y="2201849"/>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37" name="pl96"/>
          <p:cNvSpPr/>
          <p:nvPr/>
        </p:nvSpPr>
        <p:spPr>
          <a:xfrm>
            <a:off x="3779751" y="2217553"/>
            <a:ext cx="391931" cy="0"/>
          </a:xfrm>
          <a:custGeom>
            <a:avLst/>
            <a:gdLst/>
            <a:ahLst/>
            <a:cxnLst/>
            <a:rect l="0" t="0" r="0" b="0"/>
            <a:pathLst>
              <a:path w="391931">
                <a:moveTo>
                  <a:pt x="391931" y="0"/>
                </a:moveTo>
                <a:lnTo>
                  <a:pt x="0" y="0"/>
                </a:lnTo>
              </a:path>
            </a:pathLst>
          </a:custGeom>
          <a:ln w="20325" cap="flat">
            <a:solidFill>
              <a:srgbClr val="FFFFFF">
                <a:alpha val="100000"/>
              </a:srgbClr>
            </a:solidFill>
            <a:prstDash val="solid"/>
            <a:round/>
          </a:ln>
        </p:spPr>
        <p:txBody>
          <a:bodyPr/>
          <a:lstStyle/>
          <a:p>
            <a:endParaRPr/>
          </a:p>
        </p:txBody>
      </p:sp>
      <p:sp>
        <p:nvSpPr>
          <p:cNvPr id="438" name="pl97"/>
          <p:cNvSpPr/>
          <p:nvPr/>
        </p:nvSpPr>
        <p:spPr>
          <a:xfrm>
            <a:off x="3779751" y="2201849"/>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39" name="pl98"/>
          <p:cNvSpPr/>
          <p:nvPr/>
        </p:nvSpPr>
        <p:spPr>
          <a:xfrm>
            <a:off x="4421932" y="2201849"/>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40" name="pl99"/>
          <p:cNvSpPr/>
          <p:nvPr/>
        </p:nvSpPr>
        <p:spPr>
          <a:xfrm>
            <a:off x="4042739" y="2217553"/>
            <a:ext cx="379193" cy="0"/>
          </a:xfrm>
          <a:custGeom>
            <a:avLst/>
            <a:gdLst/>
            <a:ahLst/>
            <a:cxnLst/>
            <a:rect l="0" t="0" r="0" b="0"/>
            <a:pathLst>
              <a:path w="379193">
                <a:moveTo>
                  <a:pt x="379193" y="0"/>
                </a:moveTo>
                <a:lnTo>
                  <a:pt x="0" y="0"/>
                </a:lnTo>
              </a:path>
            </a:pathLst>
          </a:custGeom>
          <a:ln w="20325" cap="flat">
            <a:solidFill>
              <a:srgbClr val="FFFFFF">
                <a:alpha val="100000"/>
              </a:srgbClr>
            </a:solidFill>
            <a:prstDash val="solid"/>
            <a:round/>
          </a:ln>
        </p:spPr>
        <p:txBody>
          <a:bodyPr/>
          <a:lstStyle/>
          <a:p>
            <a:endParaRPr/>
          </a:p>
        </p:txBody>
      </p:sp>
      <p:sp>
        <p:nvSpPr>
          <p:cNvPr id="441" name="pl100"/>
          <p:cNvSpPr/>
          <p:nvPr/>
        </p:nvSpPr>
        <p:spPr>
          <a:xfrm>
            <a:off x="4042739" y="2201849"/>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42" name="pl101"/>
          <p:cNvSpPr/>
          <p:nvPr/>
        </p:nvSpPr>
        <p:spPr>
          <a:xfrm>
            <a:off x="3746562" y="1887762"/>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43" name="pl102"/>
          <p:cNvSpPr/>
          <p:nvPr/>
        </p:nvSpPr>
        <p:spPr>
          <a:xfrm>
            <a:off x="3362264" y="1903466"/>
            <a:ext cx="384297" cy="0"/>
          </a:xfrm>
          <a:custGeom>
            <a:avLst/>
            <a:gdLst/>
            <a:ahLst/>
            <a:cxnLst/>
            <a:rect l="0" t="0" r="0" b="0"/>
            <a:pathLst>
              <a:path w="384297">
                <a:moveTo>
                  <a:pt x="384297" y="0"/>
                </a:moveTo>
                <a:lnTo>
                  <a:pt x="0" y="0"/>
                </a:lnTo>
              </a:path>
            </a:pathLst>
          </a:custGeom>
          <a:ln w="20325" cap="flat">
            <a:solidFill>
              <a:srgbClr val="FFFFFF">
                <a:alpha val="100000"/>
              </a:srgbClr>
            </a:solidFill>
            <a:prstDash val="solid"/>
            <a:round/>
          </a:ln>
        </p:spPr>
        <p:txBody>
          <a:bodyPr/>
          <a:lstStyle/>
          <a:p>
            <a:endParaRPr/>
          </a:p>
        </p:txBody>
      </p:sp>
      <p:sp>
        <p:nvSpPr>
          <p:cNvPr id="444" name="pl103"/>
          <p:cNvSpPr/>
          <p:nvPr/>
        </p:nvSpPr>
        <p:spPr>
          <a:xfrm>
            <a:off x="3362264" y="1887762"/>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45" name="pl104"/>
          <p:cNvSpPr/>
          <p:nvPr/>
        </p:nvSpPr>
        <p:spPr>
          <a:xfrm>
            <a:off x="4526948" y="1887762"/>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46" name="pl105"/>
          <p:cNvSpPr/>
          <p:nvPr/>
        </p:nvSpPr>
        <p:spPr>
          <a:xfrm>
            <a:off x="4136369" y="1903466"/>
            <a:ext cx="390578" cy="0"/>
          </a:xfrm>
          <a:custGeom>
            <a:avLst/>
            <a:gdLst/>
            <a:ahLst/>
            <a:cxnLst/>
            <a:rect l="0" t="0" r="0" b="0"/>
            <a:pathLst>
              <a:path w="390578">
                <a:moveTo>
                  <a:pt x="390578" y="0"/>
                </a:moveTo>
                <a:lnTo>
                  <a:pt x="0" y="0"/>
                </a:lnTo>
              </a:path>
            </a:pathLst>
          </a:custGeom>
          <a:ln w="20325" cap="flat">
            <a:solidFill>
              <a:srgbClr val="FFFFFF">
                <a:alpha val="100000"/>
              </a:srgbClr>
            </a:solidFill>
            <a:prstDash val="solid"/>
            <a:round/>
          </a:ln>
        </p:spPr>
        <p:txBody>
          <a:bodyPr/>
          <a:lstStyle/>
          <a:p>
            <a:endParaRPr/>
          </a:p>
        </p:txBody>
      </p:sp>
      <p:sp>
        <p:nvSpPr>
          <p:cNvPr id="447" name="pl106"/>
          <p:cNvSpPr/>
          <p:nvPr/>
        </p:nvSpPr>
        <p:spPr>
          <a:xfrm>
            <a:off x="4136369" y="1887762"/>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448" name="pt107"/>
          <p:cNvSpPr/>
          <p:nvPr/>
        </p:nvSpPr>
        <p:spPr>
          <a:xfrm>
            <a:off x="3262116" y="5299720"/>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49" name="pt108"/>
          <p:cNvSpPr/>
          <p:nvPr/>
        </p:nvSpPr>
        <p:spPr>
          <a:xfrm>
            <a:off x="3900493" y="5299720"/>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50" name="pt109"/>
          <p:cNvSpPr/>
          <p:nvPr/>
        </p:nvSpPr>
        <p:spPr>
          <a:xfrm>
            <a:off x="3061893" y="4985633"/>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51" name="pt110"/>
          <p:cNvSpPr/>
          <p:nvPr/>
        </p:nvSpPr>
        <p:spPr>
          <a:xfrm>
            <a:off x="3461814" y="4985633"/>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52" name="pt111"/>
          <p:cNvSpPr/>
          <p:nvPr/>
        </p:nvSpPr>
        <p:spPr>
          <a:xfrm>
            <a:off x="3458169" y="4671546"/>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53" name="pt112"/>
          <p:cNvSpPr/>
          <p:nvPr/>
        </p:nvSpPr>
        <p:spPr>
          <a:xfrm>
            <a:off x="4024648" y="4671546"/>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54" name="pt113"/>
          <p:cNvSpPr/>
          <p:nvPr/>
        </p:nvSpPr>
        <p:spPr>
          <a:xfrm>
            <a:off x="3616679" y="4357459"/>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55" name="pt114"/>
          <p:cNvSpPr/>
          <p:nvPr/>
        </p:nvSpPr>
        <p:spPr>
          <a:xfrm>
            <a:off x="4111556" y="4357459"/>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56" name="pt115"/>
          <p:cNvSpPr/>
          <p:nvPr/>
        </p:nvSpPr>
        <p:spPr>
          <a:xfrm>
            <a:off x="3512396" y="4043372"/>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57" name="pt116"/>
          <p:cNvSpPr/>
          <p:nvPr/>
        </p:nvSpPr>
        <p:spPr>
          <a:xfrm>
            <a:off x="3747370" y="4043372"/>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58" name="pt117"/>
          <p:cNvSpPr/>
          <p:nvPr/>
        </p:nvSpPr>
        <p:spPr>
          <a:xfrm>
            <a:off x="3358057" y="3729285"/>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59" name="pt118"/>
          <p:cNvSpPr/>
          <p:nvPr/>
        </p:nvSpPr>
        <p:spPr>
          <a:xfrm>
            <a:off x="4020509" y="3729285"/>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60" name="pt119"/>
          <p:cNvSpPr/>
          <p:nvPr/>
        </p:nvSpPr>
        <p:spPr>
          <a:xfrm>
            <a:off x="3136977" y="3415199"/>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61" name="pt120"/>
          <p:cNvSpPr/>
          <p:nvPr/>
        </p:nvSpPr>
        <p:spPr>
          <a:xfrm>
            <a:off x="3714262" y="3415199"/>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62" name="pt121"/>
          <p:cNvSpPr/>
          <p:nvPr/>
        </p:nvSpPr>
        <p:spPr>
          <a:xfrm>
            <a:off x="4042154" y="3101112"/>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63" name="pt122"/>
          <p:cNvSpPr/>
          <p:nvPr/>
        </p:nvSpPr>
        <p:spPr>
          <a:xfrm>
            <a:off x="4210879" y="3101112"/>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64" name="pt123"/>
          <p:cNvSpPr/>
          <p:nvPr/>
        </p:nvSpPr>
        <p:spPr>
          <a:xfrm>
            <a:off x="4722080" y="2787025"/>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65" name="pt124"/>
          <p:cNvSpPr/>
          <p:nvPr/>
        </p:nvSpPr>
        <p:spPr>
          <a:xfrm>
            <a:off x="4819236" y="2787025"/>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66" name="pt125"/>
          <p:cNvSpPr/>
          <p:nvPr/>
        </p:nvSpPr>
        <p:spPr>
          <a:xfrm>
            <a:off x="3595822" y="2472938"/>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67" name="pt126"/>
          <p:cNvSpPr/>
          <p:nvPr/>
        </p:nvSpPr>
        <p:spPr>
          <a:xfrm>
            <a:off x="4148802" y="2472938"/>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68" name="pt127"/>
          <p:cNvSpPr/>
          <p:nvPr/>
        </p:nvSpPr>
        <p:spPr>
          <a:xfrm>
            <a:off x="3917014" y="2158851"/>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69" name="pt128"/>
          <p:cNvSpPr/>
          <p:nvPr/>
        </p:nvSpPr>
        <p:spPr>
          <a:xfrm>
            <a:off x="4173633" y="2158851"/>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70" name="pt129"/>
          <p:cNvSpPr/>
          <p:nvPr/>
        </p:nvSpPr>
        <p:spPr>
          <a:xfrm>
            <a:off x="3495711" y="1844764"/>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471" name="pt130"/>
          <p:cNvSpPr/>
          <p:nvPr/>
        </p:nvSpPr>
        <p:spPr>
          <a:xfrm>
            <a:off x="4272956" y="1844764"/>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473" name="pl132"/>
          <p:cNvSpPr/>
          <p:nvPr/>
        </p:nvSpPr>
        <p:spPr>
          <a:xfrm>
            <a:off x="7360674"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74" name="pl133"/>
          <p:cNvSpPr/>
          <p:nvPr/>
        </p:nvSpPr>
        <p:spPr>
          <a:xfrm>
            <a:off x="7886261"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75" name="pl134"/>
          <p:cNvSpPr/>
          <p:nvPr/>
        </p:nvSpPr>
        <p:spPr>
          <a:xfrm>
            <a:off x="8411848"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76" name="pl135"/>
          <p:cNvSpPr/>
          <p:nvPr/>
        </p:nvSpPr>
        <p:spPr>
          <a:xfrm>
            <a:off x="8937435"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77" name="pl136"/>
          <p:cNvSpPr/>
          <p:nvPr/>
        </p:nvSpPr>
        <p:spPr>
          <a:xfrm>
            <a:off x="9463022"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78" name="pl137"/>
          <p:cNvSpPr/>
          <p:nvPr/>
        </p:nvSpPr>
        <p:spPr>
          <a:xfrm>
            <a:off x="9988609"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79" name="pl138"/>
          <p:cNvSpPr/>
          <p:nvPr/>
        </p:nvSpPr>
        <p:spPr>
          <a:xfrm>
            <a:off x="10514195"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80" name="pl139"/>
          <p:cNvSpPr/>
          <p:nvPr/>
        </p:nvSpPr>
        <p:spPr>
          <a:xfrm>
            <a:off x="11039782"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81" name="pl140"/>
          <p:cNvSpPr/>
          <p:nvPr/>
        </p:nvSpPr>
        <p:spPr>
          <a:xfrm>
            <a:off x="6887646" y="5358423"/>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82" name="pl141"/>
          <p:cNvSpPr/>
          <p:nvPr/>
        </p:nvSpPr>
        <p:spPr>
          <a:xfrm>
            <a:off x="6887646" y="5044336"/>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83" name="pl142"/>
          <p:cNvSpPr/>
          <p:nvPr/>
        </p:nvSpPr>
        <p:spPr>
          <a:xfrm>
            <a:off x="6887646" y="4730249"/>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84" name="pl143"/>
          <p:cNvSpPr/>
          <p:nvPr/>
        </p:nvSpPr>
        <p:spPr>
          <a:xfrm>
            <a:off x="6887646" y="4416162"/>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85" name="pl144"/>
          <p:cNvSpPr/>
          <p:nvPr/>
        </p:nvSpPr>
        <p:spPr>
          <a:xfrm>
            <a:off x="6887646" y="4102075"/>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86" name="pl145"/>
          <p:cNvSpPr/>
          <p:nvPr/>
        </p:nvSpPr>
        <p:spPr>
          <a:xfrm>
            <a:off x="6887646" y="3787988"/>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87" name="pl146"/>
          <p:cNvSpPr/>
          <p:nvPr/>
        </p:nvSpPr>
        <p:spPr>
          <a:xfrm>
            <a:off x="6887646" y="3473901"/>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88" name="pl147"/>
          <p:cNvSpPr/>
          <p:nvPr/>
        </p:nvSpPr>
        <p:spPr>
          <a:xfrm>
            <a:off x="6887646" y="3159814"/>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89" name="pl148"/>
          <p:cNvSpPr/>
          <p:nvPr/>
        </p:nvSpPr>
        <p:spPr>
          <a:xfrm>
            <a:off x="6887646" y="2845727"/>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90" name="pl149"/>
          <p:cNvSpPr/>
          <p:nvPr/>
        </p:nvSpPr>
        <p:spPr>
          <a:xfrm>
            <a:off x="6887646" y="2531640"/>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91" name="pl150"/>
          <p:cNvSpPr/>
          <p:nvPr/>
        </p:nvSpPr>
        <p:spPr>
          <a:xfrm>
            <a:off x="6887646" y="2217553"/>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92" name="pl151"/>
          <p:cNvSpPr/>
          <p:nvPr/>
        </p:nvSpPr>
        <p:spPr>
          <a:xfrm>
            <a:off x="6887646" y="1903466"/>
            <a:ext cx="4625164" cy="0"/>
          </a:xfrm>
          <a:custGeom>
            <a:avLst/>
            <a:gdLst/>
            <a:ahLst/>
            <a:cxnLst/>
            <a:rect l="0" t="0" r="0" b="0"/>
            <a:pathLst>
              <a:path w="4625164">
                <a:moveTo>
                  <a:pt x="0" y="0"/>
                </a:moveTo>
                <a:lnTo>
                  <a:pt x="4625164" y="0"/>
                </a:lnTo>
                <a:lnTo>
                  <a:pt x="4625164" y="0"/>
                </a:lnTo>
              </a:path>
            </a:pathLst>
          </a:custGeom>
          <a:ln w="6775" cap="flat">
            <a:solidFill>
              <a:srgbClr val="EBEBEB">
                <a:alpha val="100000"/>
              </a:srgbClr>
            </a:solidFill>
            <a:prstDash val="dash"/>
            <a:round/>
          </a:ln>
        </p:spPr>
        <p:txBody>
          <a:bodyPr/>
          <a:lstStyle/>
          <a:p>
            <a:endParaRPr/>
          </a:p>
        </p:txBody>
      </p:sp>
      <p:sp>
        <p:nvSpPr>
          <p:cNvPr id="493" name="pl152"/>
          <p:cNvSpPr/>
          <p:nvPr/>
        </p:nvSpPr>
        <p:spPr>
          <a:xfrm>
            <a:off x="7097881"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94" name="pl153"/>
          <p:cNvSpPr/>
          <p:nvPr/>
        </p:nvSpPr>
        <p:spPr>
          <a:xfrm>
            <a:off x="7623468"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95" name="pl154"/>
          <p:cNvSpPr/>
          <p:nvPr/>
        </p:nvSpPr>
        <p:spPr>
          <a:xfrm>
            <a:off x="8149055"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96" name="pl155"/>
          <p:cNvSpPr/>
          <p:nvPr/>
        </p:nvSpPr>
        <p:spPr>
          <a:xfrm>
            <a:off x="8674641"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97" name="pl156"/>
          <p:cNvSpPr/>
          <p:nvPr/>
        </p:nvSpPr>
        <p:spPr>
          <a:xfrm>
            <a:off x="9200228"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98" name="pl157"/>
          <p:cNvSpPr/>
          <p:nvPr/>
        </p:nvSpPr>
        <p:spPr>
          <a:xfrm>
            <a:off x="9725815"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499" name="pl158"/>
          <p:cNvSpPr/>
          <p:nvPr/>
        </p:nvSpPr>
        <p:spPr>
          <a:xfrm>
            <a:off x="10251402"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500" name="pl159"/>
          <p:cNvSpPr/>
          <p:nvPr/>
        </p:nvSpPr>
        <p:spPr>
          <a:xfrm>
            <a:off x="10776989"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501" name="pl160"/>
          <p:cNvSpPr/>
          <p:nvPr/>
        </p:nvSpPr>
        <p:spPr>
          <a:xfrm>
            <a:off x="11302576" y="1715014"/>
            <a:ext cx="0" cy="3831860"/>
          </a:xfrm>
          <a:custGeom>
            <a:avLst/>
            <a:gdLst/>
            <a:ahLst/>
            <a:cxnLst/>
            <a:rect l="0" t="0" r="0" b="0"/>
            <a:pathLst>
              <a:path h="3831860">
                <a:moveTo>
                  <a:pt x="0" y="3831860"/>
                </a:moveTo>
                <a:lnTo>
                  <a:pt x="0" y="0"/>
                </a:lnTo>
                <a:lnTo>
                  <a:pt x="0" y="0"/>
                </a:lnTo>
              </a:path>
            </a:pathLst>
          </a:custGeom>
          <a:ln w="6775" cap="flat">
            <a:solidFill>
              <a:srgbClr val="EBEBEB">
                <a:alpha val="100000"/>
              </a:srgbClr>
            </a:solidFill>
            <a:prstDash val="dash"/>
            <a:round/>
          </a:ln>
        </p:spPr>
        <p:txBody>
          <a:bodyPr/>
          <a:lstStyle/>
          <a:p>
            <a:endParaRPr/>
          </a:p>
        </p:txBody>
      </p:sp>
      <p:sp>
        <p:nvSpPr>
          <p:cNvPr id="502" name="pl161"/>
          <p:cNvSpPr/>
          <p:nvPr/>
        </p:nvSpPr>
        <p:spPr>
          <a:xfrm>
            <a:off x="8328062" y="534271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03" name="pl162"/>
          <p:cNvSpPr/>
          <p:nvPr/>
        </p:nvSpPr>
        <p:spPr>
          <a:xfrm>
            <a:off x="7986733" y="5358423"/>
            <a:ext cx="341329" cy="0"/>
          </a:xfrm>
          <a:custGeom>
            <a:avLst/>
            <a:gdLst/>
            <a:ahLst/>
            <a:cxnLst/>
            <a:rect l="0" t="0" r="0" b="0"/>
            <a:pathLst>
              <a:path w="341329">
                <a:moveTo>
                  <a:pt x="341329" y="0"/>
                </a:moveTo>
                <a:lnTo>
                  <a:pt x="0" y="0"/>
                </a:lnTo>
              </a:path>
            </a:pathLst>
          </a:custGeom>
          <a:ln w="20325" cap="flat">
            <a:solidFill>
              <a:srgbClr val="FFFFFF">
                <a:alpha val="100000"/>
              </a:srgbClr>
            </a:solidFill>
            <a:prstDash val="solid"/>
            <a:round/>
          </a:ln>
        </p:spPr>
        <p:txBody>
          <a:bodyPr/>
          <a:lstStyle/>
          <a:p>
            <a:endParaRPr/>
          </a:p>
        </p:txBody>
      </p:sp>
      <p:sp>
        <p:nvSpPr>
          <p:cNvPr id="504" name="pl163"/>
          <p:cNvSpPr/>
          <p:nvPr/>
        </p:nvSpPr>
        <p:spPr>
          <a:xfrm>
            <a:off x="7986733" y="534271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05" name="pl164"/>
          <p:cNvSpPr/>
          <p:nvPr/>
        </p:nvSpPr>
        <p:spPr>
          <a:xfrm>
            <a:off x="8971025" y="534271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06" name="pl165"/>
          <p:cNvSpPr/>
          <p:nvPr/>
        </p:nvSpPr>
        <p:spPr>
          <a:xfrm>
            <a:off x="8567141" y="5358423"/>
            <a:ext cx="403884" cy="0"/>
          </a:xfrm>
          <a:custGeom>
            <a:avLst/>
            <a:gdLst/>
            <a:ahLst/>
            <a:cxnLst/>
            <a:rect l="0" t="0" r="0" b="0"/>
            <a:pathLst>
              <a:path w="403884">
                <a:moveTo>
                  <a:pt x="403884" y="0"/>
                </a:moveTo>
                <a:lnTo>
                  <a:pt x="0" y="0"/>
                </a:lnTo>
              </a:path>
            </a:pathLst>
          </a:custGeom>
          <a:ln w="20325" cap="flat">
            <a:solidFill>
              <a:srgbClr val="FFFFFF">
                <a:alpha val="100000"/>
              </a:srgbClr>
            </a:solidFill>
            <a:prstDash val="solid"/>
            <a:round/>
          </a:ln>
        </p:spPr>
        <p:txBody>
          <a:bodyPr/>
          <a:lstStyle/>
          <a:p>
            <a:endParaRPr/>
          </a:p>
        </p:txBody>
      </p:sp>
      <p:sp>
        <p:nvSpPr>
          <p:cNvPr id="507" name="pl166"/>
          <p:cNvSpPr/>
          <p:nvPr/>
        </p:nvSpPr>
        <p:spPr>
          <a:xfrm>
            <a:off x="8567141" y="534271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08" name="pl167"/>
          <p:cNvSpPr/>
          <p:nvPr/>
        </p:nvSpPr>
        <p:spPr>
          <a:xfrm>
            <a:off x="8168264" y="502863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09" name="pl168"/>
          <p:cNvSpPr/>
          <p:nvPr/>
        </p:nvSpPr>
        <p:spPr>
          <a:xfrm>
            <a:off x="7837853" y="5044336"/>
            <a:ext cx="330410" cy="0"/>
          </a:xfrm>
          <a:custGeom>
            <a:avLst/>
            <a:gdLst/>
            <a:ahLst/>
            <a:cxnLst/>
            <a:rect l="0" t="0" r="0" b="0"/>
            <a:pathLst>
              <a:path w="330410">
                <a:moveTo>
                  <a:pt x="330410" y="0"/>
                </a:moveTo>
                <a:lnTo>
                  <a:pt x="0" y="0"/>
                </a:lnTo>
              </a:path>
            </a:pathLst>
          </a:custGeom>
          <a:ln w="20325" cap="flat">
            <a:solidFill>
              <a:srgbClr val="FFFFFF">
                <a:alpha val="100000"/>
              </a:srgbClr>
            </a:solidFill>
            <a:prstDash val="solid"/>
            <a:round/>
          </a:ln>
        </p:spPr>
        <p:txBody>
          <a:bodyPr/>
          <a:lstStyle/>
          <a:p>
            <a:endParaRPr/>
          </a:p>
        </p:txBody>
      </p:sp>
      <p:sp>
        <p:nvSpPr>
          <p:cNvPr id="510" name="pl169"/>
          <p:cNvSpPr/>
          <p:nvPr/>
        </p:nvSpPr>
        <p:spPr>
          <a:xfrm>
            <a:off x="7837853" y="502863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11" name="pl170"/>
          <p:cNvSpPr/>
          <p:nvPr/>
        </p:nvSpPr>
        <p:spPr>
          <a:xfrm>
            <a:off x="8708260" y="502863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12" name="pl171"/>
          <p:cNvSpPr/>
          <p:nvPr/>
        </p:nvSpPr>
        <p:spPr>
          <a:xfrm>
            <a:off x="8296107" y="5044336"/>
            <a:ext cx="412153" cy="0"/>
          </a:xfrm>
          <a:custGeom>
            <a:avLst/>
            <a:gdLst/>
            <a:ahLst/>
            <a:cxnLst/>
            <a:rect l="0" t="0" r="0" b="0"/>
            <a:pathLst>
              <a:path w="412153">
                <a:moveTo>
                  <a:pt x="412153" y="0"/>
                </a:moveTo>
                <a:lnTo>
                  <a:pt x="0" y="0"/>
                </a:lnTo>
              </a:path>
            </a:pathLst>
          </a:custGeom>
          <a:ln w="20325" cap="flat">
            <a:solidFill>
              <a:srgbClr val="FFFFFF">
                <a:alpha val="100000"/>
              </a:srgbClr>
            </a:solidFill>
            <a:prstDash val="solid"/>
            <a:round/>
          </a:ln>
        </p:spPr>
        <p:txBody>
          <a:bodyPr/>
          <a:lstStyle/>
          <a:p>
            <a:endParaRPr/>
          </a:p>
        </p:txBody>
      </p:sp>
      <p:sp>
        <p:nvSpPr>
          <p:cNvPr id="513" name="pl172"/>
          <p:cNvSpPr/>
          <p:nvPr/>
        </p:nvSpPr>
        <p:spPr>
          <a:xfrm>
            <a:off x="8296107" y="502863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14" name="pl173"/>
          <p:cNvSpPr/>
          <p:nvPr/>
        </p:nvSpPr>
        <p:spPr>
          <a:xfrm>
            <a:off x="8508650" y="471454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15" name="pl174"/>
          <p:cNvSpPr/>
          <p:nvPr/>
        </p:nvSpPr>
        <p:spPr>
          <a:xfrm>
            <a:off x="8189907" y="4730249"/>
            <a:ext cx="318742" cy="0"/>
          </a:xfrm>
          <a:custGeom>
            <a:avLst/>
            <a:gdLst/>
            <a:ahLst/>
            <a:cxnLst/>
            <a:rect l="0" t="0" r="0" b="0"/>
            <a:pathLst>
              <a:path w="318742">
                <a:moveTo>
                  <a:pt x="318742" y="0"/>
                </a:moveTo>
                <a:lnTo>
                  <a:pt x="0" y="0"/>
                </a:lnTo>
              </a:path>
            </a:pathLst>
          </a:custGeom>
          <a:ln w="20325" cap="flat">
            <a:solidFill>
              <a:srgbClr val="FFFFFF">
                <a:alpha val="100000"/>
              </a:srgbClr>
            </a:solidFill>
            <a:prstDash val="solid"/>
            <a:round/>
          </a:ln>
        </p:spPr>
        <p:txBody>
          <a:bodyPr/>
          <a:lstStyle/>
          <a:p>
            <a:endParaRPr/>
          </a:p>
        </p:txBody>
      </p:sp>
      <p:sp>
        <p:nvSpPr>
          <p:cNvPr id="516" name="pl175"/>
          <p:cNvSpPr/>
          <p:nvPr/>
        </p:nvSpPr>
        <p:spPr>
          <a:xfrm>
            <a:off x="8189907" y="471454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17" name="pl176"/>
          <p:cNvSpPr/>
          <p:nvPr/>
        </p:nvSpPr>
        <p:spPr>
          <a:xfrm>
            <a:off x="9119810" y="471454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18" name="pl177"/>
          <p:cNvSpPr/>
          <p:nvPr/>
        </p:nvSpPr>
        <p:spPr>
          <a:xfrm>
            <a:off x="8787909" y="4730249"/>
            <a:ext cx="331900" cy="0"/>
          </a:xfrm>
          <a:custGeom>
            <a:avLst/>
            <a:gdLst/>
            <a:ahLst/>
            <a:cxnLst/>
            <a:rect l="0" t="0" r="0" b="0"/>
            <a:pathLst>
              <a:path w="331900">
                <a:moveTo>
                  <a:pt x="331900" y="0"/>
                </a:moveTo>
                <a:lnTo>
                  <a:pt x="0" y="0"/>
                </a:lnTo>
              </a:path>
            </a:pathLst>
          </a:custGeom>
          <a:ln w="20325" cap="flat">
            <a:solidFill>
              <a:srgbClr val="FFFFFF">
                <a:alpha val="100000"/>
              </a:srgbClr>
            </a:solidFill>
            <a:prstDash val="solid"/>
            <a:round/>
          </a:ln>
        </p:spPr>
        <p:txBody>
          <a:bodyPr/>
          <a:lstStyle/>
          <a:p>
            <a:endParaRPr/>
          </a:p>
        </p:txBody>
      </p:sp>
      <p:sp>
        <p:nvSpPr>
          <p:cNvPr id="519" name="pl178"/>
          <p:cNvSpPr/>
          <p:nvPr/>
        </p:nvSpPr>
        <p:spPr>
          <a:xfrm>
            <a:off x="8787909" y="471454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20" name="pl179"/>
          <p:cNvSpPr/>
          <p:nvPr/>
        </p:nvSpPr>
        <p:spPr>
          <a:xfrm>
            <a:off x="8368515" y="440045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21" name="pl180"/>
          <p:cNvSpPr/>
          <p:nvPr/>
        </p:nvSpPr>
        <p:spPr>
          <a:xfrm>
            <a:off x="8088105" y="4416162"/>
            <a:ext cx="280409" cy="0"/>
          </a:xfrm>
          <a:custGeom>
            <a:avLst/>
            <a:gdLst/>
            <a:ahLst/>
            <a:cxnLst/>
            <a:rect l="0" t="0" r="0" b="0"/>
            <a:pathLst>
              <a:path w="280409">
                <a:moveTo>
                  <a:pt x="280409" y="0"/>
                </a:moveTo>
                <a:lnTo>
                  <a:pt x="0" y="0"/>
                </a:lnTo>
              </a:path>
            </a:pathLst>
          </a:custGeom>
          <a:ln w="20325" cap="flat">
            <a:solidFill>
              <a:srgbClr val="FFFFFF">
                <a:alpha val="100000"/>
              </a:srgbClr>
            </a:solidFill>
            <a:prstDash val="solid"/>
            <a:round/>
          </a:ln>
        </p:spPr>
        <p:txBody>
          <a:bodyPr/>
          <a:lstStyle/>
          <a:p>
            <a:endParaRPr/>
          </a:p>
        </p:txBody>
      </p:sp>
      <p:sp>
        <p:nvSpPr>
          <p:cNvPr id="522" name="pl181"/>
          <p:cNvSpPr/>
          <p:nvPr/>
        </p:nvSpPr>
        <p:spPr>
          <a:xfrm>
            <a:off x="8088105" y="440045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23" name="pl182"/>
          <p:cNvSpPr/>
          <p:nvPr/>
        </p:nvSpPr>
        <p:spPr>
          <a:xfrm>
            <a:off x="9173603" y="440045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24" name="pl183"/>
          <p:cNvSpPr/>
          <p:nvPr/>
        </p:nvSpPr>
        <p:spPr>
          <a:xfrm>
            <a:off x="8890150" y="4416162"/>
            <a:ext cx="283453" cy="0"/>
          </a:xfrm>
          <a:custGeom>
            <a:avLst/>
            <a:gdLst/>
            <a:ahLst/>
            <a:cxnLst/>
            <a:rect l="0" t="0" r="0" b="0"/>
            <a:pathLst>
              <a:path w="283453">
                <a:moveTo>
                  <a:pt x="283453" y="0"/>
                </a:moveTo>
                <a:lnTo>
                  <a:pt x="0" y="0"/>
                </a:lnTo>
              </a:path>
            </a:pathLst>
          </a:custGeom>
          <a:ln w="20325" cap="flat">
            <a:solidFill>
              <a:srgbClr val="FFFFFF">
                <a:alpha val="100000"/>
              </a:srgbClr>
            </a:solidFill>
            <a:prstDash val="solid"/>
            <a:round/>
          </a:ln>
        </p:spPr>
        <p:txBody>
          <a:bodyPr/>
          <a:lstStyle/>
          <a:p>
            <a:endParaRPr/>
          </a:p>
        </p:txBody>
      </p:sp>
      <p:sp>
        <p:nvSpPr>
          <p:cNvPr id="525" name="pl184"/>
          <p:cNvSpPr/>
          <p:nvPr/>
        </p:nvSpPr>
        <p:spPr>
          <a:xfrm>
            <a:off x="8890150" y="4400458"/>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26" name="pl185"/>
          <p:cNvSpPr/>
          <p:nvPr/>
        </p:nvSpPr>
        <p:spPr>
          <a:xfrm>
            <a:off x="8620568" y="408637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27" name="pl186"/>
          <p:cNvSpPr/>
          <p:nvPr/>
        </p:nvSpPr>
        <p:spPr>
          <a:xfrm>
            <a:off x="8261526" y="4102075"/>
            <a:ext cx="359041" cy="0"/>
          </a:xfrm>
          <a:custGeom>
            <a:avLst/>
            <a:gdLst/>
            <a:ahLst/>
            <a:cxnLst/>
            <a:rect l="0" t="0" r="0" b="0"/>
            <a:pathLst>
              <a:path w="359041">
                <a:moveTo>
                  <a:pt x="359041" y="0"/>
                </a:moveTo>
                <a:lnTo>
                  <a:pt x="0" y="0"/>
                </a:lnTo>
              </a:path>
            </a:pathLst>
          </a:custGeom>
          <a:ln w="20325" cap="flat">
            <a:solidFill>
              <a:srgbClr val="FFFFFF">
                <a:alpha val="100000"/>
              </a:srgbClr>
            </a:solidFill>
            <a:prstDash val="solid"/>
            <a:round/>
          </a:ln>
        </p:spPr>
        <p:txBody>
          <a:bodyPr/>
          <a:lstStyle/>
          <a:p>
            <a:endParaRPr/>
          </a:p>
        </p:txBody>
      </p:sp>
      <p:sp>
        <p:nvSpPr>
          <p:cNvPr id="528" name="pl187"/>
          <p:cNvSpPr/>
          <p:nvPr/>
        </p:nvSpPr>
        <p:spPr>
          <a:xfrm>
            <a:off x="8261526" y="408637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29" name="pl188"/>
          <p:cNvSpPr/>
          <p:nvPr/>
        </p:nvSpPr>
        <p:spPr>
          <a:xfrm>
            <a:off x="9032263" y="408637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30" name="pl189"/>
          <p:cNvSpPr/>
          <p:nvPr/>
        </p:nvSpPr>
        <p:spPr>
          <a:xfrm>
            <a:off x="8629087" y="4102075"/>
            <a:ext cx="403175" cy="0"/>
          </a:xfrm>
          <a:custGeom>
            <a:avLst/>
            <a:gdLst/>
            <a:ahLst/>
            <a:cxnLst/>
            <a:rect l="0" t="0" r="0" b="0"/>
            <a:pathLst>
              <a:path w="403175">
                <a:moveTo>
                  <a:pt x="403175" y="0"/>
                </a:moveTo>
                <a:lnTo>
                  <a:pt x="0" y="0"/>
                </a:lnTo>
              </a:path>
            </a:pathLst>
          </a:custGeom>
          <a:ln w="20325" cap="flat">
            <a:solidFill>
              <a:srgbClr val="FFFFFF">
                <a:alpha val="100000"/>
              </a:srgbClr>
            </a:solidFill>
            <a:prstDash val="solid"/>
            <a:round/>
          </a:ln>
        </p:spPr>
        <p:txBody>
          <a:bodyPr/>
          <a:lstStyle/>
          <a:p>
            <a:endParaRPr/>
          </a:p>
        </p:txBody>
      </p:sp>
      <p:sp>
        <p:nvSpPr>
          <p:cNvPr id="531" name="pl190"/>
          <p:cNvSpPr/>
          <p:nvPr/>
        </p:nvSpPr>
        <p:spPr>
          <a:xfrm>
            <a:off x="8629087" y="4086371"/>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32" name="pl191"/>
          <p:cNvSpPr/>
          <p:nvPr/>
        </p:nvSpPr>
        <p:spPr>
          <a:xfrm>
            <a:off x="8640505" y="377228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33" name="pl192"/>
          <p:cNvSpPr/>
          <p:nvPr/>
        </p:nvSpPr>
        <p:spPr>
          <a:xfrm>
            <a:off x="8266618" y="3787988"/>
            <a:ext cx="373887" cy="0"/>
          </a:xfrm>
          <a:custGeom>
            <a:avLst/>
            <a:gdLst/>
            <a:ahLst/>
            <a:cxnLst/>
            <a:rect l="0" t="0" r="0" b="0"/>
            <a:pathLst>
              <a:path w="373887">
                <a:moveTo>
                  <a:pt x="373887" y="0"/>
                </a:moveTo>
                <a:lnTo>
                  <a:pt x="0" y="0"/>
                </a:lnTo>
              </a:path>
            </a:pathLst>
          </a:custGeom>
          <a:ln w="20325" cap="flat">
            <a:solidFill>
              <a:srgbClr val="FFFFFF">
                <a:alpha val="100000"/>
              </a:srgbClr>
            </a:solidFill>
            <a:prstDash val="solid"/>
            <a:round/>
          </a:ln>
        </p:spPr>
        <p:txBody>
          <a:bodyPr/>
          <a:lstStyle/>
          <a:p>
            <a:endParaRPr/>
          </a:p>
        </p:txBody>
      </p:sp>
      <p:sp>
        <p:nvSpPr>
          <p:cNvPr id="534" name="pl193"/>
          <p:cNvSpPr/>
          <p:nvPr/>
        </p:nvSpPr>
        <p:spPr>
          <a:xfrm>
            <a:off x="8266618" y="377228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35" name="pl194"/>
          <p:cNvSpPr/>
          <p:nvPr/>
        </p:nvSpPr>
        <p:spPr>
          <a:xfrm>
            <a:off x="9124669" y="377228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36" name="pl195"/>
          <p:cNvSpPr/>
          <p:nvPr/>
        </p:nvSpPr>
        <p:spPr>
          <a:xfrm>
            <a:off x="8758413" y="3787988"/>
            <a:ext cx="366256" cy="0"/>
          </a:xfrm>
          <a:custGeom>
            <a:avLst/>
            <a:gdLst/>
            <a:ahLst/>
            <a:cxnLst/>
            <a:rect l="0" t="0" r="0" b="0"/>
            <a:pathLst>
              <a:path w="366256">
                <a:moveTo>
                  <a:pt x="366256" y="0"/>
                </a:moveTo>
                <a:lnTo>
                  <a:pt x="0" y="0"/>
                </a:lnTo>
              </a:path>
            </a:pathLst>
          </a:custGeom>
          <a:ln w="20325" cap="flat">
            <a:solidFill>
              <a:srgbClr val="FFFFFF">
                <a:alpha val="100000"/>
              </a:srgbClr>
            </a:solidFill>
            <a:prstDash val="solid"/>
            <a:round/>
          </a:ln>
        </p:spPr>
        <p:txBody>
          <a:bodyPr/>
          <a:lstStyle/>
          <a:p>
            <a:endParaRPr/>
          </a:p>
        </p:txBody>
      </p:sp>
      <p:sp>
        <p:nvSpPr>
          <p:cNvPr id="537" name="pl196"/>
          <p:cNvSpPr/>
          <p:nvPr/>
        </p:nvSpPr>
        <p:spPr>
          <a:xfrm>
            <a:off x="8758413" y="3772284"/>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38" name="pl197"/>
          <p:cNvSpPr/>
          <p:nvPr/>
        </p:nvSpPr>
        <p:spPr>
          <a:xfrm>
            <a:off x="8190197" y="3458197"/>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39" name="pl198"/>
          <p:cNvSpPr/>
          <p:nvPr/>
        </p:nvSpPr>
        <p:spPr>
          <a:xfrm>
            <a:off x="7840947" y="3473901"/>
            <a:ext cx="349250" cy="0"/>
          </a:xfrm>
          <a:custGeom>
            <a:avLst/>
            <a:gdLst/>
            <a:ahLst/>
            <a:cxnLst/>
            <a:rect l="0" t="0" r="0" b="0"/>
            <a:pathLst>
              <a:path w="349250">
                <a:moveTo>
                  <a:pt x="349250" y="0"/>
                </a:moveTo>
                <a:lnTo>
                  <a:pt x="0" y="0"/>
                </a:lnTo>
              </a:path>
            </a:pathLst>
          </a:custGeom>
          <a:ln w="20325" cap="flat">
            <a:solidFill>
              <a:srgbClr val="FFFFFF">
                <a:alpha val="100000"/>
              </a:srgbClr>
            </a:solidFill>
            <a:prstDash val="solid"/>
            <a:round/>
          </a:ln>
        </p:spPr>
        <p:txBody>
          <a:bodyPr/>
          <a:lstStyle/>
          <a:p>
            <a:endParaRPr/>
          </a:p>
        </p:txBody>
      </p:sp>
      <p:sp>
        <p:nvSpPr>
          <p:cNvPr id="540" name="pl199"/>
          <p:cNvSpPr/>
          <p:nvPr/>
        </p:nvSpPr>
        <p:spPr>
          <a:xfrm>
            <a:off x="7840947" y="3458197"/>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41" name="pl200"/>
          <p:cNvSpPr/>
          <p:nvPr/>
        </p:nvSpPr>
        <p:spPr>
          <a:xfrm>
            <a:off x="8691067" y="3458197"/>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42" name="pl201"/>
          <p:cNvSpPr/>
          <p:nvPr/>
        </p:nvSpPr>
        <p:spPr>
          <a:xfrm>
            <a:off x="8280450" y="3473901"/>
            <a:ext cx="410616" cy="0"/>
          </a:xfrm>
          <a:custGeom>
            <a:avLst/>
            <a:gdLst/>
            <a:ahLst/>
            <a:cxnLst/>
            <a:rect l="0" t="0" r="0" b="0"/>
            <a:pathLst>
              <a:path w="410616">
                <a:moveTo>
                  <a:pt x="410616" y="0"/>
                </a:moveTo>
                <a:lnTo>
                  <a:pt x="0" y="0"/>
                </a:lnTo>
              </a:path>
            </a:pathLst>
          </a:custGeom>
          <a:ln w="20325" cap="flat">
            <a:solidFill>
              <a:srgbClr val="FFFFFF">
                <a:alpha val="100000"/>
              </a:srgbClr>
            </a:solidFill>
            <a:prstDash val="solid"/>
            <a:round/>
          </a:ln>
        </p:spPr>
        <p:txBody>
          <a:bodyPr/>
          <a:lstStyle/>
          <a:p>
            <a:endParaRPr/>
          </a:p>
        </p:txBody>
      </p:sp>
      <p:sp>
        <p:nvSpPr>
          <p:cNvPr id="543" name="pl202"/>
          <p:cNvSpPr/>
          <p:nvPr/>
        </p:nvSpPr>
        <p:spPr>
          <a:xfrm>
            <a:off x="8280450" y="3458197"/>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44" name="pl203"/>
          <p:cNvSpPr/>
          <p:nvPr/>
        </p:nvSpPr>
        <p:spPr>
          <a:xfrm>
            <a:off x="8719511" y="3144110"/>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45" name="pl204"/>
          <p:cNvSpPr/>
          <p:nvPr/>
        </p:nvSpPr>
        <p:spPr>
          <a:xfrm>
            <a:off x="8387835" y="3159814"/>
            <a:ext cx="331675" cy="0"/>
          </a:xfrm>
          <a:custGeom>
            <a:avLst/>
            <a:gdLst/>
            <a:ahLst/>
            <a:cxnLst/>
            <a:rect l="0" t="0" r="0" b="0"/>
            <a:pathLst>
              <a:path w="331675">
                <a:moveTo>
                  <a:pt x="331675" y="0"/>
                </a:moveTo>
                <a:lnTo>
                  <a:pt x="0" y="0"/>
                </a:lnTo>
              </a:path>
            </a:pathLst>
          </a:custGeom>
          <a:ln w="20325" cap="flat">
            <a:solidFill>
              <a:srgbClr val="FFFFFF">
                <a:alpha val="100000"/>
              </a:srgbClr>
            </a:solidFill>
            <a:prstDash val="solid"/>
            <a:round/>
          </a:ln>
        </p:spPr>
        <p:txBody>
          <a:bodyPr/>
          <a:lstStyle/>
          <a:p>
            <a:endParaRPr/>
          </a:p>
        </p:txBody>
      </p:sp>
      <p:sp>
        <p:nvSpPr>
          <p:cNvPr id="546" name="pl205"/>
          <p:cNvSpPr/>
          <p:nvPr/>
        </p:nvSpPr>
        <p:spPr>
          <a:xfrm>
            <a:off x="8387835" y="3144110"/>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47" name="pl206"/>
          <p:cNvSpPr/>
          <p:nvPr/>
        </p:nvSpPr>
        <p:spPr>
          <a:xfrm>
            <a:off x="9318554" y="3144110"/>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48" name="pl207"/>
          <p:cNvSpPr/>
          <p:nvPr/>
        </p:nvSpPr>
        <p:spPr>
          <a:xfrm>
            <a:off x="9007992" y="3159814"/>
            <a:ext cx="310561" cy="0"/>
          </a:xfrm>
          <a:custGeom>
            <a:avLst/>
            <a:gdLst/>
            <a:ahLst/>
            <a:cxnLst/>
            <a:rect l="0" t="0" r="0" b="0"/>
            <a:pathLst>
              <a:path w="310561">
                <a:moveTo>
                  <a:pt x="310561" y="0"/>
                </a:moveTo>
                <a:lnTo>
                  <a:pt x="0" y="0"/>
                </a:lnTo>
              </a:path>
            </a:pathLst>
          </a:custGeom>
          <a:ln w="20325" cap="flat">
            <a:solidFill>
              <a:srgbClr val="FFFFFF">
                <a:alpha val="100000"/>
              </a:srgbClr>
            </a:solidFill>
            <a:prstDash val="solid"/>
            <a:round/>
          </a:ln>
        </p:spPr>
        <p:txBody>
          <a:bodyPr/>
          <a:lstStyle/>
          <a:p>
            <a:endParaRPr/>
          </a:p>
        </p:txBody>
      </p:sp>
      <p:sp>
        <p:nvSpPr>
          <p:cNvPr id="549" name="pl208"/>
          <p:cNvSpPr/>
          <p:nvPr/>
        </p:nvSpPr>
        <p:spPr>
          <a:xfrm>
            <a:off x="9007992" y="3144110"/>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50" name="pl209"/>
          <p:cNvSpPr/>
          <p:nvPr/>
        </p:nvSpPr>
        <p:spPr>
          <a:xfrm>
            <a:off x="9238654" y="2830023"/>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51" name="pl210"/>
          <p:cNvSpPr/>
          <p:nvPr/>
        </p:nvSpPr>
        <p:spPr>
          <a:xfrm>
            <a:off x="8844782" y="2845727"/>
            <a:ext cx="393871" cy="0"/>
          </a:xfrm>
          <a:custGeom>
            <a:avLst/>
            <a:gdLst/>
            <a:ahLst/>
            <a:cxnLst/>
            <a:rect l="0" t="0" r="0" b="0"/>
            <a:pathLst>
              <a:path w="393871">
                <a:moveTo>
                  <a:pt x="393871" y="0"/>
                </a:moveTo>
                <a:lnTo>
                  <a:pt x="0" y="0"/>
                </a:lnTo>
              </a:path>
            </a:pathLst>
          </a:custGeom>
          <a:ln w="20325" cap="flat">
            <a:solidFill>
              <a:srgbClr val="FFFFFF">
                <a:alpha val="100000"/>
              </a:srgbClr>
            </a:solidFill>
            <a:prstDash val="solid"/>
            <a:round/>
          </a:ln>
        </p:spPr>
        <p:txBody>
          <a:bodyPr/>
          <a:lstStyle/>
          <a:p>
            <a:endParaRPr/>
          </a:p>
        </p:txBody>
      </p:sp>
      <p:sp>
        <p:nvSpPr>
          <p:cNvPr id="552" name="pl211"/>
          <p:cNvSpPr/>
          <p:nvPr/>
        </p:nvSpPr>
        <p:spPr>
          <a:xfrm>
            <a:off x="8844782" y="2830023"/>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53" name="pl212"/>
          <p:cNvSpPr/>
          <p:nvPr/>
        </p:nvSpPr>
        <p:spPr>
          <a:xfrm>
            <a:off x="9999134" y="2830023"/>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54" name="pl213"/>
          <p:cNvSpPr/>
          <p:nvPr/>
        </p:nvSpPr>
        <p:spPr>
          <a:xfrm>
            <a:off x="9641379" y="2845727"/>
            <a:ext cx="357755" cy="0"/>
          </a:xfrm>
          <a:custGeom>
            <a:avLst/>
            <a:gdLst/>
            <a:ahLst/>
            <a:cxnLst/>
            <a:rect l="0" t="0" r="0" b="0"/>
            <a:pathLst>
              <a:path w="357755">
                <a:moveTo>
                  <a:pt x="357755" y="0"/>
                </a:moveTo>
                <a:lnTo>
                  <a:pt x="0" y="0"/>
                </a:lnTo>
              </a:path>
            </a:pathLst>
          </a:custGeom>
          <a:ln w="20325" cap="flat">
            <a:solidFill>
              <a:srgbClr val="FFFFFF">
                <a:alpha val="100000"/>
              </a:srgbClr>
            </a:solidFill>
            <a:prstDash val="solid"/>
            <a:round/>
          </a:ln>
        </p:spPr>
        <p:txBody>
          <a:bodyPr/>
          <a:lstStyle/>
          <a:p>
            <a:endParaRPr/>
          </a:p>
        </p:txBody>
      </p:sp>
      <p:sp>
        <p:nvSpPr>
          <p:cNvPr id="555" name="pl214"/>
          <p:cNvSpPr/>
          <p:nvPr/>
        </p:nvSpPr>
        <p:spPr>
          <a:xfrm>
            <a:off x="9641379" y="2830023"/>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56" name="pl215"/>
          <p:cNvSpPr/>
          <p:nvPr/>
        </p:nvSpPr>
        <p:spPr>
          <a:xfrm>
            <a:off x="8216550" y="2515936"/>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57" name="pl216"/>
          <p:cNvSpPr/>
          <p:nvPr/>
        </p:nvSpPr>
        <p:spPr>
          <a:xfrm>
            <a:off x="7864650" y="2531640"/>
            <a:ext cx="351900" cy="0"/>
          </a:xfrm>
          <a:custGeom>
            <a:avLst/>
            <a:gdLst/>
            <a:ahLst/>
            <a:cxnLst/>
            <a:rect l="0" t="0" r="0" b="0"/>
            <a:pathLst>
              <a:path w="351900">
                <a:moveTo>
                  <a:pt x="351900" y="0"/>
                </a:moveTo>
                <a:lnTo>
                  <a:pt x="0" y="0"/>
                </a:lnTo>
              </a:path>
            </a:pathLst>
          </a:custGeom>
          <a:ln w="20325" cap="flat">
            <a:solidFill>
              <a:srgbClr val="FFFFFF">
                <a:alpha val="100000"/>
              </a:srgbClr>
            </a:solidFill>
            <a:prstDash val="solid"/>
            <a:round/>
          </a:ln>
        </p:spPr>
        <p:txBody>
          <a:bodyPr/>
          <a:lstStyle/>
          <a:p>
            <a:endParaRPr/>
          </a:p>
        </p:txBody>
      </p:sp>
      <p:sp>
        <p:nvSpPr>
          <p:cNvPr id="558" name="pl217"/>
          <p:cNvSpPr/>
          <p:nvPr/>
        </p:nvSpPr>
        <p:spPr>
          <a:xfrm>
            <a:off x="7864650" y="2515936"/>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59" name="pl218"/>
          <p:cNvSpPr/>
          <p:nvPr/>
        </p:nvSpPr>
        <p:spPr>
          <a:xfrm>
            <a:off x="9637209" y="2515936"/>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60" name="pl219"/>
          <p:cNvSpPr/>
          <p:nvPr/>
        </p:nvSpPr>
        <p:spPr>
          <a:xfrm>
            <a:off x="9247773" y="2531640"/>
            <a:ext cx="389436" cy="0"/>
          </a:xfrm>
          <a:custGeom>
            <a:avLst/>
            <a:gdLst/>
            <a:ahLst/>
            <a:cxnLst/>
            <a:rect l="0" t="0" r="0" b="0"/>
            <a:pathLst>
              <a:path w="389436">
                <a:moveTo>
                  <a:pt x="389436" y="0"/>
                </a:moveTo>
                <a:lnTo>
                  <a:pt x="0" y="0"/>
                </a:lnTo>
              </a:path>
            </a:pathLst>
          </a:custGeom>
          <a:ln w="20325" cap="flat">
            <a:solidFill>
              <a:srgbClr val="FFFFFF">
                <a:alpha val="100000"/>
              </a:srgbClr>
            </a:solidFill>
            <a:prstDash val="solid"/>
            <a:round/>
          </a:ln>
        </p:spPr>
        <p:txBody>
          <a:bodyPr/>
          <a:lstStyle/>
          <a:p>
            <a:endParaRPr/>
          </a:p>
        </p:txBody>
      </p:sp>
      <p:sp>
        <p:nvSpPr>
          <p:cNvPr id="561" name="pl220"/>
          <p:cNvSpPr/>
          <p:nvPr/>
        </p:nvSpPr>
        <p:spPr>
          <a:xfrm>
            <a:off x="9247773" y="2515936"/>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62" name="pl221"/>
          <p:cNvSpPr/>
          <p:nvPr/>
        </p:nvSpPr>
        <p:spPr>
          <a:xfrm>
            <a:off x="8527731" y="2201849"/>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63" name="pl222"/>
          <p:cNvSpPr/>
          <p:nvPr/>
        </p:nvSpPr>
        <p:spPr>
          <a:xfrm>
            <a:off x="8162483" y="2217553"/>
            <a:ext cx="365247" cy="0"/>
          </a:xfrm>
          <a:custGeom>
            <a:avLst/>
            <a:gdLst/>
            <a:ahLst/>
            <a:cxnLst/>
            <a:rect l="0" t="0" r="0" b="0"/>
            <a:pathLst>
              <a:path w="365247">
                <a:moveTo>
                  <a:pt x="365247" y="0"/>
                </a:moveTo>
                <a:lnTo>
                  <a:pt x="0" y="0"/>
                </a:lnTo>
              </a:path>
            </a:pathLst>
          </a:custGeom>
          <a:ln w="20325" cap="flat">
            <a:solidFill>
              <a:srgbClr val="FFFFFF">
                <a:alpha val="100000"/>
              </a:srgbClr>
            </a:solidFill>
            <a:prstDash val="solid"/>
            <a:round/>
          </a:ln>
        </p:spPr>
        <p:txBody>
          <a:bodyPr/>
          <a:lstStyle/>
          <a:p>
            <a:endParaRPr/>
          </a:p>
        </p:txBody>
      </p:sp>
      <p:sp>
        <p:nvSpPr>
          <p:cNvPr id="564" name="pl223"/>
          <p:cNvSpPr/>
          <p:nvPr/>
        </p:nvSpPr>
        <p:spPr>
          <a:xfrm>
            <a:off x="8162483" y="2201849"/>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65" name="pl224"/>
          <p:cNvSpPr/>
          <p:nvPr/>
        </p:nvSpPr>
        <p:spPr>
          <a:xfrm>
            <a:off x="9607631" y="2201849"/>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66" name="pl225"/>
          <p:cNvSpPr/>
          <p:nvPr/>
        </p:nvSpPr>
        <p:spPr>
          <a:xfrm>
            <a:off x="9260927" y="2217553"/>
            <a:ext cx="346704" cy="0"/>
          </a:xfrm>
          <a:custGeom>
            <a:avLst/>
            <a:gdLst/>
            <a:ahLst/>
            <a:cxnLst/>
            <a:rect l="0" t="0" r="0" b="0"/>
            <a:pathLst>
              <a:path w="346704">
                <a:moveTo>
                  <a:pt x="346704" y="0"/>
                </a:moveTo>
                <a:lnTo>
                  <a:pt x="0" y="0"/>
                </a:lnTo>
              </a:path>
            </a:pathLst>
          </a:custGeom>
          <a:ln w="20325" cap="flat">
            <a:solidFill>
              <a:srgbClr val="FFFFFF">
                <a:alpha val="100000"/>
              </a:srgbClr>
            </a:solidFill>
            <a:prstDash val="solid"/>
            <a:round/>
          </a:ln>
        </p:spPr>
        <p:txBody>
          <a:bodyPr/>
          <a:lstStyle/>
          <a:p>
            <a:endParaRPr/>
          </a:p>
        </p:txBody>
      </p:sp>
      <p:sp>
        <p:nvSpPr>
          <p:cNvPr id="567" name="pl226"/>
          <p:cNvSpPr/>
          <p:nvPr/>
        </p:nvSpPr>
        <p:spPr>
          <a:xfrm>
            <a:off x="9260927" y="2201849"/>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68" name="pl227"/>
          <p:cNvSpPr/>
          <p:nvPr/>
        </p:nvSpPr>
        <p:spPr>
          <a:xfrm>
            <a:off x="8091399" y="1887762"/>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69" name="pl228"/>
          <p:cNvSpPr/>
          <p:nvPr/>
        </p:nvSpPr>
        <p:spPr>
          <a:xfrm>
            <a:off x="7756207" y="1903466"/>
            <a:ext cx="335191" cy="0"/>
          </a:xfrm>
          <a:custGeom>
            <a:avLst/>
            <a:gdLst/>
            <a:ahLst/>
            <a:cxnLst/>
            <a:rect l="0" t="0" r="0" b="0"/>
            <a:pathLst>
              <a:path w="335191">
                <a:moveTo>
                  <a:pt x="335191" y="0"/>
                </a:moveTo>
                <a:lnTo>
                  <a:pt x="0" y="0"/>
                </a:lnTo>
              </a:path>
            </a:pathLst>
          </a:custGeom>
          <a:ln w="20325" cap="flat">
            <a:solidFill>
              <a:srgbClr val="FFFFFF">
                <a:alpha val="100000"/>
              </a:srgbClr>
            </a:solidFill>
            <a:prstDash val="solid"/>
            <a:round/>
          </a:ln>
        </p:spPr>
        <p:txBody>
          <a:bodyPr/>
          <a:lstStyle/>
          <a:p>
            <a:endParaRPr/>
          </a:p>
        </p:txBody>
      </p:sp>
      <p:sp>
        <p:nvSpPr>
          <p:cNvPr id="570" name="pl229"/>
          <p:cNvSpPr/>
          <p:nvPr/>
        </p:nvSpPr>
        <p:spPr>
          <a:xfrm>
            <a:off x="7756207" y="1887762"/>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71" name="pl230"/>
          <p:cNvSpPr/>
          <p:nvPr/>
        </p:nvSpPr>
        <p:spPr>
          <a:xfrm>
            <a:off x="9739475" y="1887762"/>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72" name="pl231"/>
          <p:cNvSpPr/>
          <p:nvPr/>
        </p:nvSpPr>
        <p:spPr>
          <a:xfrm>
            <a:off x="9375451" y="1903466"/>
            <a:ext cx="364024" cy="0"/>
          </a:xfrm>
          <a:custGeom>
            <a:avLst/>
            <a:gdLst/>
            <a:ahLst/>
            <a:cxnLst/>
            <a:rect l="0" t="0" r="0" b="0"/>
            <a:pathLst>
              <a:path w="364024">
                <a:moveTo>
                  <a:pt x="364024" y="0"/>
                </a:moveTo>
                <a:lnTo>
                  <a:pt x="0" y="0"/>
                </a:lnTo>
              </a:path>
            </a:pathLst>
          </a:custGeom>
          <a:ln w="20325" cap="flat">
            <a:solidFill>
              <a:srgbClr val="FFFFFF">
                <a:alpha val="100000"/>
              </a:srgbClr>
            </a:solidFill>
            <a:prstDash val="solid"/>
            <a:round/>
          </a:ln>
        </p:spPr>
        <p:txBody>
          <a:bodyPr/>
          <a:lstStyle/>
          <a:p>
            <a:endParaRPr/>
          </a:p>
        </p:txBody>
      </p:sp>
      <p:sp>
        <p:nvSpPr>
          <p:cNvPr id="573" name="pl232"/>
          <p:cNvSpPr/>
          <p:nvPr/>
        </p:nvSpPr>
        <p:spPr>
          <a:xfrm>
            <a:off x="9375451" y="1887762"/>
            <a:ext cx="0" cy="31408"/>
          </a:xfrm>
          <a:custGeom>
            <a:avLst/>
            <a:gdLst/>
            <a:ahLst/>
            <a:cxnLst/>
            <a:rect l="0" t="0" r="0" b="0"/>
            <a:pathLst>
              <a:path h="31408">
                <a:moveTo>
                  <a:pt x="0" y="31408"/>
                </a:moveTo>
                <a:lnTo>
                  <a:pt x="0" y="0"/>
                </a:lnTo>
              </a:path>
            </a:pathLst>
          </a:custGeom>
          <a:ln w="20325" cap="flat">
            <a:solidFill>
              <a:srgbClr val="FFFFFF">
                <a:alpha val="100000"/>
              </a:srgbClr>
            </a:solidFill>
            <a:prstDash val="solid"/>
            <a:round/>
          </a:ln>
        </p:spPr>
        <p:txBody>
          <a:bodyPr/>
          <a:lstStyle/>
          <a:p>
            <a:endParaRPr/>
          </a:p>
        </p:txBody>
      </p:sp>
      <p:sp>
        <p:nvSpPr>
          <p:cNvPr id="574" name="pt233"/>
          <p:cNvSpPr/>
          <p:nvPr/>
        </p:nvSpPr>
        <p:spPr>
          <a:xfrm>
            <a:off x="8098695" y="5299720"/>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75" name="pt234"/>
          <p:cNvSpPr/>
          <p:nvPr/>
        </p:nvSpPr>
        <p:spPr>
          <a:xfrm>
            <a:off x="8710380" y="5299720"/>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76" name="pt235"/>
          <p:cNvSpPr/>
          <p:nvPr/>
        </p:nvSpPr>
        <p:spPr>
          <a:xfrm>
            <a:off x="7944356" y="4985633"/>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77" name="pt236"/>
          <p:cNvSpPr/>
          <p:nvPr/>
        </p:nvSpPr>
        <p:spPr>
          <a:xfrm>
            <a:off x="8443481" y="4985633"/>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78" name="pt237"/>
          <p:cNvSpPr/>
          <p:nvPr/>
        </p:nvSpPr>
        <p:spPr>
          <a:xfrm>
            <a:off x="8290576" y="4671546"/>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79" name="pt238"/>
          <p:cNvSpPr/>
          <p:nvPr/>
        </p:nvSpPr>
        <p:spPr>
          <a:xfrm>
            <a:off x="8895157" y="4671546"/>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80" name="pt239"/>
          <p:cNvSpPr/>
          <p:nvPr/>
        </p:nvSpPr>
        <p:spPr>
          <a:xfrm>
            <a:off x="8169607" y="4357459"/>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81" name="pt240"/>
          <p:cNvSpPr/>
          <p:nvPr/>
        </p:nvSpPr>
        <p:spPr>
          <a:xfrm>
            <a:off x="8973174" y="4357459"/>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82" name="pt241"/>
          <p:cNvSpPr/>
          <p:nvPr/>
        </p:nvSpPr>
        <p:spPr>
          <a:xfrm>
            <a:off x="8382345" y="4043372"/>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83" name="pt242"/>
          <p:cNvSpPr/>
          <p:nvPr/>
        </p:nvSpPr>
        <p:spPr>
          <a:xfrm>
            <a:off x="8771973" y="4043372"/>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84" name="pt243"/>
          <p:cNvSpPr/>
          <p:nvPr/>
        </p:nvSpPr>
        <p:spPr>
          <a:xfrm>
            <a:off x="8394859" y="3729285"/>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85" name="pt244"/>
          <p:cNvSpPr/>
          <p:nvPr/>
        </p:nvSpPr>
        <p:spPr>
          <a:xfrm>
            <a:off x="8882839" y="3729285"/>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86" name="pt245"/>
          <p:cNvSpPr/>
          <p:nvPr/>
        </p:nvSpPr>
        <p:spPr>
          <a:xfrm>
            <a:off x="7956870" y="3415199"/>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87" name="pt246"/>
          <p:cNvSpPr/>
          <p:nvPr/>
        </p:nvSpPr>
        <p:spPr>
          <a:xfrm>
            <a:off x="8427056" y="3415199"/>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88" name="pt247"/>
          <p:cNvSpPr/>
          <p:nvPr/>
        </p:nvSpPr>
        <p:spPr>
          <a:xfrm>
            <a:off x="8494971" y="3101112"/>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89" name="pt248"/>
          <p:cNvSpPr/>
          <p:nvPr/>
        </p:nvSpPr>
        <p:spPr>
          <a:xfrm>
            <a:off x="9104571" y="3101112"/>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90" name="pt249"/>
          <p:cNvSpPr/>
          <p:nvPr/>
        </p:nvSpPr>
        <p:spPr>
          <a:xfrm>
            <a:off x="8983016" y="2787025"/>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91" name="pt250"/>
          <p:cNvSpPr/>
          <p:nvPr/>
        </p:nvSpPr>
        <p:spPr>
          <a:xfrm>
            <a:off x="9761554" y="2787025"/>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92" name="pt251"/>
          <p:cNvSpPr/>
          <p:nvPr/>
        </p:nvSpPr>
        <p:spPr>
          <a:xfrm>
            <a:off x="7981898" y="2472938"/>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93" name="pt252"/>
          <p:cNvSpPr/>
          <p:nvPr/>
        </p:nvSpPr>
        <p:spPr>
          <a:xfrm>
            <a:off x="9383789" y="2472938"/>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94" name="pt253"/>
          <p:cNvSpPr/>
          <p:nvPr/>
        </p:nvSpPr>
        <p:spPr>
          <a:xfrm>
            <a:off x="8286404" y="2158851"/>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95" name="pt254"/>
          <p:cNvSpPr/>
          <p:nvPr/>
        </p:nvSpPr>
        <p:spPr>
          <a:xfrm>
            <a:off x="9375576" y="2158851"/>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96" name="pt255"/>
          <p:cNvSpPr/>
          <p:nvPr/>
        </p:nvSpPr>
        <p:spPr>
          <a:xfrm>
            <a:off x="7865101" y="1844764"/>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597" name="pt256"/>
          <p:cNvSpPr/>
          <p:nvPr/>
        </p:nvSpPr>
        <p:spPr>
          <a:xfrm>
            <a:off x="9498761" y="1844764"/>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598" name="tx257"/>
          <p:cNvSpPr/>
          <p:nvPr/>
        </p:nvSpPr>
        <p:spPr>
          <a:xfrm>
            <a:off x="4120605" y="1428136"/>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sp>
        <p:nvSpPr>
          <p:cNvPr id="599" name="tx258"/>
          <p:cNvSpPr/>
          <p:nvPr/>
        </p:nvSpPr>
        <p:spPr>
          <a:xfrm>
            <a:off x="8801015" y="1468617"/>
            <a:ext cx="798425"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Violent</a:t>
            </a:r>
          </a:p>
        </p:txBody>
      </p:sp>
      <p:sp>
        <p:nvSpPr>
          <p:cNvPr id="600" name="tx259"/>
          <p:cNvSpPr/>
          <p:nvPr/>
        </p:nvSpPr>
        <p:spPr>
          <a:xfrm>
            <a:off x="2142464" y="5604346"/>
            <a:ext cx="521326" cy="88503"/>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Not at all</a:t>
            </a:r>
          </a:p>
        </p:txBody>
      </p:sp>
      <p:sp>
        <p:nvSpPr>
          <p:cNvPr id="601" name="tx260"/>
          <p:cNvSpPr/>
          <p:nvPr/>
        </p:nvSpPr>
        <p:spPr>
          <a:xfrm>
            <a:off x="2322174" y="5711751"/>
            <a:ext cx="161906" cy="101798"/>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(0)</a:t>
            </a:r>
          </a:p>
        </p:txBody>
      </p:sp>
      <p:sp>
        <p:nvSpPr>
          <p:cNvPr id="602" name="tx261"/>
          <p:cNvSpPr/>
          <p:nvPr/>
        </p:nvSpPr>
        <p:spPr>
          <a:xfrm>
            <a:off x="2892354" y="5609505"/>
            <a:ext cx="72721" cy="83343"/>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1</a:t>
            </a:r>
          </a:p>
        </p:txBody>
      </p:sp>
      <p:sp>
        <p:nvSpPr>
          <p:cNvPr id="603" name="tx262"/>
          <p:cNvSpPr/>
          <p:nvPr/>
        </p:nvSpPr>
        <p:spPr>
          <a:xfrm>
            <a:off x="3417941" y="5607917"/>
            <a:ext cx="72721" cy="84931"/>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2</a:t>
            </a:r>
          </a:p>
        </p:txBody>
      </p:sp>
      <p:sp>
        <p:nvSpPr>
          <p:cNvPr id="604" name="tx263"/>
          <p:cNvSpPr/>
          <p:nvPr/>
        </p:nvSpPr>
        <p:spPr>
          <a:xfrm>
            <a:off x="3943528" y="5606330"/>
            <a:ext cx="72721" cy="86518"/>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3</a:t>
            </a:r>
          </a:p>
        </p:txBody>
      </p:sp>
      <p:sp>
        <p:nvSpPr>
          <p:cNvPr id="605" name="tx264"/>
          <p:cNvSpPr/>
          <p:nvPr/>
        </p:nvSpPr>
        <p:spPr>
          <a:xfrm>
            <a:off x="4469114" y="5609505"/>
            <a:ext cx="72721" cy="83343"/>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4</a:t>
            </a:r>
          </a:p>
        </p:txBody>
      </p:sp>
      <p:sp>
        <p:nvSpPr>
          <p:cNvPr id="606" name="tx265"/>
          <p:cNvSpPr/>
          <p:nvPr/>
        </p:nvSpPr>
        <p:spPr>
          <a:xfrm>
            <a:off x="4994701" y="5607917"/>
            <a:ext cx="72721" cy="84931"/>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5</a:t>
            </a:r>
          </a:p>
        </p:txBody>
      </p:sp>
      <p:sp>
        <p:nvSpPr>
          <p:cNvPr id="607" name="tx266"/>
          <p:cNvSpPr/>
          <p:nvPr/>
        </p:nvSpPr>
        <p:spPr>
          <a:xfrm>
            <a:off x="5520288" y="5606330"/>
            <a:ext cx="72721" cy="86518"/>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6</a:t>
            </a:r>
          </a:p>
        </p:txBody>
      </p:sp>
      <p:sp>
        <p:nvSpPr>
          <p:cNvPr id="608" name="tx267"/>
          <p:cNvSpPr/>
          <p:nvPr/>
        </p:nvSpPr>
        <p:spPr>
          <a:xfrm>
            <a:off x="6045875" y="5609505"/>
            <a:ext cx="72721" cy="83343"/>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7</a:t>
            </a:r>
          </a:p>
        </p:txBody>
      </p:sp>
      <p:sp>
        <p:nvSpPr>
          <p:cNvPr id="609" name="tx268"/>
          <p:cNvSpPr/>
          <p:nvPr/>
        </p:nvSpPr>
        <p:spPr>
          <a:xfrm>
            <a:off x="6316296" y="5582121"/>
            <a:ext cx="583052" cy="110728"/>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Extremely</a:t>
            </a:r>
          </a:p>
        </p:txBody>
      </p:sp>
      <p:sp>
        <p:nvSpPr>
          <p:cNvPr id="610" name="tx269"/>
          <p:cNvSpPr/>
          <p:nvPr/>
        </p:nvSpPr>
        <p:spPr>
          <a:xfrm>
            <a:off x="6526869" y="5711751"/>
            <a:ext cx="161906" cy="101798"/>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(8)</a:t>
            </a:r>
          </a:p>
        </p:txBody>
      </p:sp>
      <p:sp>
        <p:nvSpPr>
          <p:cNvPr id="611" name="tx270"/>
          <p:cNvSpPr/>
          <p:nvPr/>
        </p:nvSpPr>
        <p:spPr>
          <a:xfrm>
            <a:off x="6837218" y="5604346"/>
            <a:ext cx="521326" cy="88503"/>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Not at all</a:t>
            </a:r>
          </a:p>
        </p:txBody>
      </p:sp>
      <p:sp>
        <p:nvSpPr>
          <p:cNvPr id="612" name="tx271"/>
          <p:cNvSpPr/>
          <p:nvPr/>
        </p:nvSpPr>
        <p:spPr>
          <a:xfrm>
            <a:off x="7016928" y="5711751"/>
            <a:ext cx="161906" cy="101798"/>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(0)</a:t>
            </a:r>
          </a:p>
        </p:txBody>
      </p:sp>
      <p:sp>
        <p:nvSpPr>
          <p:cNvPr id="613" name="tx272"/>
          <p:cNvSpPr/>
          <p:nvPr/>
        </p:nvSpPr>
        <p:spPr>
          <a:xfrm>
            <a:off x="7587107" y="5609505"/>
            <a:ext cx="72721" cy="83343"/>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1</a:t>
            </a:r>
          </a:p>
        </p:txBody>
      </p:sp>
      <p:sp>
        <p:nvSpPr>
          <p:cNvPr id="614" name="tx273"/>
          <p:cNvSpPr/>
          <p:nvPr/>
        </p:nvSpPr>
        <p:spPr>
          <a:xfrm>
            <a:off x="8112694" y="5607917"/>
            <a:ext cx="72721" cy="84931"/>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2</a:t>
            </a:r>
          </a:p>
        </p:txBody>
      </p:sp>
      <p:sp>
        <p:nvSpPr>
          <p:cNvPr id="615" name="tx274"/>
          <p:cNvSpPr/>
          <p:nvPr/>
        </p:nvSpPr>
        <p:spPr>
          <a:xfrm>
            <a:off x="8638281" y="5606330"/>
            <a:ext cx="72721" cy="86518"/>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3</a:t>
            </a:r>
          </a:p>
        </p:txBody>
      </p:sp>
      <p:sp>
        <p:nvSpPr>
          <p:cNvPr id="616" name="tx275"/>
          <p:cNvSpPr/>
          <p:nvPr/>
        </p:nvSpPr>
        <p:spPr>
          <a:xfrm>
            <a:off x="9163868" y="5609505"/>
            <a:ext cx="72721" cy="83343"/>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4</a:t>
            </a:r>
          </a:p>
        </p:txBody>
      </p:sp>
      <p:sp>
        <p:nvSpPr>
          <p:cNvPr id="617" name="tx276"/>
          <p:cNvSpPr/>
          <p:nvPr/>
        </p:nvSpPr>
        <p:spPr>
          <a:xfrm>
            <a:off x="9689455" y="5607917"/>
            <a:ext cx="72721" cy="84931"/>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5</a:t>
            </a:r>
          </a:p>
        </p:txBody>
      </p:sp>
      <p:sp>
        <p:nvSpPr>
          <p:cNvPr id="618" name="tx277"/>
          <p:cNvSpPr/>
          <p:nvPr/>
        </p:nvSpPr>
        <p:spPr>
          <a:xfrm>
            <a:off x="10215041" y="5606330"/>
            <a:ext cx="72721" cy="86518"/>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6</a:t>
            </a:r>
          </a:p>
        </p:txBody>
      </p:sp>
      <p:sp>
        <p:nvSpPr>
          <p:cNvPr id="619" name="tx278"/>
          <p:cNvSpPr/>
          <p:nvPr/>
        </p:nvSpPr>
        <p:spPr>
          <a:xfrm>
            <a:off x="10740628" y="5609505"/>
            <a:ext cx="72721" cy="83343"/>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7</a:t>
            </a:r>
          </a:p>
        </p:txBody>
      </p:sp>
      <p:sp>
        <p:nvSpPr>
          <p:cNvPr id="620" name="tx279"/>
          <p:cNvSpPr/>
          <p:nvPr/>
        </p:nvSpPr>
        <p:spPr>
          <a:xfrm>
            <a:off x="11011049" y="5582121"/>
            <a:ext cx="583052" cy="110728"/>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Extremely</a:t>
            </a:r>
          </a:p>
        </p:txBody>
      </p:sp>
      <p:sp>
        <p:nvSpPr>
          <p:cNvPr id="621" name="tx280"/>
          <p:cNvSpPr/>
          <p:nvPr/>
        </p:nvSpPr>
        <p:spPr>
          <a:xfrm>
            <a:off x="11221623" y="5711751"/>
            <a:ext cx="161906" cy="101798"/>
          </a:xfrm>
          <a:prstGeom prst="rect">
            <a:avLst/>
          </a:prstGeom>
          <a:noFill/>
        </p:spPr>
        <p:txBody>
          <a:bodyPr wrap="none" lIns="0" tIns="0" rIns="0" bIns="0" anchor="ctr" anchorCtr="1"/>
          <a:lstStyle/>
          <a:p>
            <a:pPr marL="0" marR="0" indent="0" algn="l">
              <a:lnSpc>
                <a:spcPts val="880"/>
              </a:lnSpc>
              <a:spcBef>
                <a:spcPts val="0"/>
              </a:spcBef>
              <a:spcAft>
                <a:spcPts val="0"/>
              </a:spcAft>
            </a:pPr>
            <a:r>
              <a:rPr sz="880">
                <a:solidFill>
                  <a:srgbClr val="FFFFFF">
                    <a:alpha val="100000"/>
                  </a:srgbClr>
                </a:solidFill>
                <a:latin typeface="Bitstream Vera Sans"/>
                <a:cs typeface="Bitstream Vera Sans"/>
              </a:rPr>
              <a:t>(8)</a:t>
            </a:r>
          </a:p>
        </p:txBody>
      </p:sp>
      <p:sp>
        <p:nvSpPr>
          <p:cNvPr id="622" name="tx281"/>
          <p:cNvSpPr/>
          <p:nvPr/>
        </p:nvSpPr>
        <p:spPr>
          <a:xfrm>
            <a:off x="1360524" y="5224477"/>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sp>
        <p:nvSpPr>
          <p:cNvPr id="623" name="tx282"/>
          <p:cNvSpPr/>
          <p:nvPr/>
        </p:nvSpPr>
        <p:spPr>
          <a:xfrm>
            <a:off x="957906" y="4906422"/>
            <a:ext cx="1172356"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Disfigured</a:t>
            </a:r>
          </a:p>
        </p:txBody>
      </p:sp>
      <p:sp>
        <p:nvSpPr>
          <p:cNvPr id="624" name="tx283"/>
          <p:cNvSpPr/>
          <p:nvPr/>
        </p:nvSpPr>
        <p:spPr>
          <a:xfrm>
            <a:off x="1407070" y="4599280"/>
            <a:ext cx="723193" cy="21431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Heavy</a:t>
            </a:r>
          </a:p>
        </p:txBody>
      </p:sp>
      <p:sp>
        <p:nvSpPr>
          <p:cNvPr id="625" name="tx284"/>
          <p:cNvSpPr/>
          <p:nvPr/>
        </p:nvSpPr>
        <p:spPr>
          <a:xfrm>
            <a:off x="1741710" y="4322698"/>
            <a:ext cx="388553"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Old</a:t>
            </a:r>
          </a:p>
        </p:txBody>
      </p:sp>
      <p:sp>
        <p:nvSpPr>
          <p:cNvPr id="626" name="tx285"/>
          <p:cNvSpPr/>
          <p:nvPr/>
        </p:nvSpPr>
        <p:spPr>
          <a:xfrm>
            <a:off x="1270780" y="3964161"/>
            <a:ext cx="859482"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Foreign</a:t>
            </a:r>
          </a:p>
        </p:txBody>
      </p:sp>
      <p:sp>
        <p:nvSpPr>
          <p:cNvPr id="627" name="tx286"/>
          <p:cNvSpPr/>
          <p:nvPr/>
        </p:nvSpPr>
        <p:spPr>
          <a:xfrm>
            <a:off x="679189" y="3657019"/>
            <a:ext cx="1451074" cy="21431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Incompetent</a:t>
            </a:r>
          </a:p>
        </p:txBody>
      </p:sp>
      <p:sp>
        <p:nvSpPr>
          <p:cNvPr id="628" name="tx287"/>
          <p:cNvSpPr/>
          <p:nvPr/>
        </p:nvSpPr>
        <p:spPr>
          <a:xfrm>
            <a:off x="1010703" y="3387382"/>
            <a:ext cx="1119559" cy="16986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Nauseous</a:t>
            </a:r>
          </a:p>
        </p:txBody>
      </p:sp>
      <p:sp>
        <p:nvSpPr>
          <p:cNvPr id="629" name="tx288"/>
          <p:cNvSpPr/>
          <p:nvPr/>
        </p:nvSpPr>
        <p:spPr>
          <a:xfrm>
            <a:off x="1100893" y="3066350"/>
            <a:ext cx="1029369"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Muscular</a:t>
            </a:r>
          </a:p>
        </p:txBody>
      </p:sp>
      <p:sp>
        <p:nvSpPr>
          <p:cNvPr id="630" name="tx289"/>
          <p:cNvSpPr/>
          <p:nvPr/>
        </p:nvSpPr>
        <p:spPr>
          <a:xfrm>
            <a:off x="990723" y="2752263"/>
            <a:ext cx="1139539"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Masculine</a:t>
            </a:r>
          </a:p>
        </p:txBody>
      </p:sp>
      <p:sp>
        <p:nvSpPr>
          <p:cNvPr id="631" name="tx290"/>
          <p:cNvSpPr/>
          <p:nvPr/>
        </p:nvSpPr>
        <p:spPr>
          <a:xfrm>
            <a:off x="1331837" y="2438176"/>
            <a:ext cx="798425"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Violent</a:t>
            </a:r>
          </a:p>
        </p:txBody>
      </p:sp>
      <p:sp>
        <p:nvSpPr>
          <p:cNvPr id="632" name="tx291"/>
          <p:cNvSpPr/>
          <p:nvPr/>
        </p:nvSpPr>
        <p:spPr>
          <a:xfrm>
            <a:off x="1008694" y="2124089"/>
            <a:ext cx="1121568"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Dominant</a:t>
            </a:r>
          </a:p>
        </p:txBody>
      </p:sp>
      <p:sp>
        <p:nvSpPr>
          <p:cNvPr id="633" name="tx292"/>
          <p:cNvSpPr/>
          <p:nvPr/>
        </p:nvSpPr>
        <p:spPr>
          <a:xfrm>
            <a:off x="1454620" y="1772498"/>
            <a:ext cx="675642" cy="21431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Angry</a:t>
            </a:r>
          </a:p>
        </p:txBody>
      </p:sp>
      <p:sp>
        <p:nvSpPr>
          <p:cNvPr id="634" name="tx293"/>
          <p:cNvSpPr/>
          <p:nvPr/>
        </p:nvSpPr>
        <p:spPr>
          <a:xfrm>
            <a:off x="6134068" y="5828568"/>
            <a:ext cx="1437568"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Mean Rating</a:t>
            </a:r>
          </a:p>
        </p:txBody>
      </p:sp>
      <p:sp>
        <p:nvSpPr>
          <p:cNvPr id="635" name="tx294"/>
          <p:cNvSpPr/>
          <p:nvPr/>
        </p:nvSpPr>
        <p:spPr>
          <a:xfrm>
            <a:off x="5724472" y="953019"/>
            <a:ext cx="321964" cy="108148"/>
          </a:xfrm>
          <a:prstGeom prst="rect">
            <a:avLst/>
          </a:prstGeom>
          <a:noFill/>
        </p:spPr>
        <p:txBody>
          <a:bodyPr wrap="none" lIns="0" tIns="0" rIns="0" bIns="0" anchor="ctr" anchorCtr="1"/>
          <a:lstStyle/>
          <a:p>
            <a:pPr marL="0" marR="0" indent="0" algn="l">
              <a:lnSpc>
                <a:spcPts val="1100"/>
              </a:lnSpc>
              <a:spcBef>
                <a:spcPts val="0"/>
              </a:spcBef>
              <a:spcAft>
                <a:spcPts val="0"/>
              </a:spcAft>
            </a:pPr>
            <a:r>
              <a:rPr sz="1100">
                <a:solidFill>
                  <a:srgbClr val="000000">
                    <a:alpha val="100000"/>
                  </a:srgbClr>
                </a:solidFill>
                <a:latin typeface="Bitstream Vera Sans"/>
                <a:cs typeface="Bitstream Vera Sans"/>
              </a:rPr>
              <a:t>Trait</a:t>
            </a:r>
          </a:p>
        </p:txBody>
      </p:sp>
      <p:sp>
        <p:nvSpPr>
          <p:cNvPr id="636" name="pt295"/>
          <p:cNvSpPr/>
          <p:nvPr/>
        </p:nvSpPr>
        <p:spPr>
          <a:xfrm>
            <a:off x="6262054" y="951566"/>
            <a:ext cx="117405" cy="117405"/>
          </a:xfrm>
          <a:prstGeom prst="ellipse">
            <a:avLst/>
          </a:prstGeom>
          <a:solidFill>
            <a:srgbClr val="ABD9E9">
              <a:alpha val="100000"/>
            </a:srgbClr>
          </a:solidFill>
          <a:ln w="9000" cap="rnd">
            <a:solidFill>
              <a:srgbClr val="FFFFFF">
                <a:alpha val="100000"/>
              </a:srgbClr>
            </a:solidFill>
            <a:prstDash val="solid"/>
            <a:round/>
          </a:ln>
        </p:spPr>
        <p:txBody>
          <a:bodyPr/>
          <a:lstStyle/>
          <a:p>
            <a:endParaRPr/>
          </a:p>
        </p:txBody>
      </p:sp>
      <p:sp>
        <p:nvSpPr>
          <p:cNvPr id="637" name="pt296"/>
          <p:cNvSpPr/>
          <p:nvPr/>
        </p:nvSpPr>
        <p:spPr>
          <a:xfrm>
            <a:off x="7466892" y="951566"/>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638" name="tx297"/>
          <p:cNvSpPr/>
          <p:nvPr/>
        </p:nvSpPr>
        <p:spPr>
          <a:xfrm>
            <a:off x="6549356" y="916804"/>
            <a:ext cx="747638"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anti-CI</a:t>
            </a:r>
          </a:p>
        </p:txBody>
      </p:sp>
      <p:sp>
        <p:nvSpPr>
          <p:cNvPr id="639" name="tx298"/>
          <p:cNvSpPr/>
          <p:nvPr/>
        </p:nvSpPr>
        <p:spPr>
          <a:xfrm>
            <a:off x="7754194" y="920773"/>
            <a:ext cx="227037" cy="17283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CI</a:t>
            </a:r>
          </a:p>
        </p:txBody>
      </p:sp>
    </p:spTree>
    <p:extLst>
      <p:ext uri="{BB962C8B-B14F-4D97-AF65-F5344CB8AC3E}">
        <p14:creationId xmlns:p14="http://schemas.microsoft.com/office/powerpoint/2010/main" val="172676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dissolve">
                                      <p:cBhvr>
                                        <p:cTn id="7" dur="500"/>
                                        <p:tgtEl>
                                          <p:spTgt spid="37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77"/>
                                        </p:tgtEl>
                                        <p:attrNameLst>
                                          <p:attrName>style.visibility</p:attrName>
                                        </p:attrNameLst>
                                      </p:cBhvr>
                                      <p:to>
                                        <p:strVal val="visible"/>
                                      </p:to>
                                    </p:set>
                                    <p:animEffect transition="in" filter="dissolve">
                                      <p:cBhvr>
                                        <p:cTn id="10" dur="500"/>
                                        <p:tgtEl>
                                          <p:spTgt spid="37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8"/>
                                        </p:tgtEl>
                                        <p:attrNameLst>
                                          <p:attrName>style.visibility</p:attrName>
                                        </p:attrNameLst>
                                      </p:cBhvr>
                                      <p:to>
                                        <p:strVal val="visible"/>
                                      </p:to>
                                    </p:set>
                                    <p:animEffect transition="in" filter="dissolve">
                                      <p:cBhvr>
                                        <p:cTn id="13" dur="500"/>
                                        <p:tgtEl>
                                          <p:spTgt spid="37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79"/>
                                        </p:tgtEl>
                                        <p:attrNameLst>
                                          <p:attrName>style.visibility</p:attrName>
                                        </p:attrNameLst>
                                      </p:cBhvr>
                                      <p:to>
                                        <p:strVal val="visible"/>
                                      </p:to>
                                    </p:set>
                                    <p:animEffect transition="in" filter="dissolve">
                                      <p:cBhvr>
                                        <p:cTn id="16" dur="500"/>
                                        <p:tgtEl>
                                          <p:spTgt spid="37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80"/>
                                        </p:tgtEl>
                                        <p:attrNameLst>
                                          <p:attrName>style.visibility</p:attrName>
                                        </p:attrNameLst>
                                      </p:cBhvr>
                                      <p:to>
                                        <p:strVal val="visible"/>
                                      </p:to>
                                    </p:set>
                                    <p:animEffect transition="in" filter="dissolve">
                                      <p:cBhvr>
                                        <p:cTn id="19" dur="500"/>
                                        <p:tgtEl>
                                          <p:spTgt spid="38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81"/>
                                        </p:tgtEl>
                                        <p:attrNameLst>
                                          <p:attrName>style.visibility</p:attrName>
                                        </p:attrNameLst>
                                      </p:cBhvr>
                                      <p:to>
                                        <p:strVal val="visible"/>
                                      </p:to>
                                    </p:set>
                                    <p:animEffect transition="in" filter="dissolve">
                                      <p:cBhvr>
                                        <p:cTn id="22" dur="500"/>
                                        <p:tgtEl>
                                          <p:spTgt spid="38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82"/>
                                        </p:tgtEl>
                                        <p:attrNameLst>
                                          <p:attrName>style.visibility</p:attrName>
                                        </p:attrNameLst>
                                      </p:cBhvr>
                                      <p:to>
                                        <p:strVal val="visible"/>
                                      </p:to>
                                    </p:set>
                                    <p:animEffect transition="in" filter="dissolve">
                                      <p:cBhvr>
                                        <p:cTn id="25" dur="500"/>
                                        <p:tgtEl>
                                          <p:spTgt spid="38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83"/>
                                        </p:tgtEl>
                                        <p:attrNameLst>
                                          <p:attrName>style.visibility</p:attrName>
                                        </p:attrNameLst>
                                      </p:cBhvr>
                                      <p:to>
                                        <p:strVal val="visible"/>
                                      </p:to>
                                    </p:set>
                                    <p:animEffect transition="in" filter="dissolve">
                                      <p:cBhvr>
                                        <p:cTn id="28" dur="500"/>
                                        <p:tgtEl>
                                          <p:spTgt spid="38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84"/>
                                        </p:tgtEl>
                                        <p:attrNameLst>
                                          <p:attrName>style.visibility</p:attrName>
                                        </p:attrNameLst>
                                      </p:cBhvr>
                                      <p:to>
                                        <p:strVal val="visible"/>
                                      </p:to>
                                    </p:set>
                                    <p:animEffect transition="in" filter="dissolve">
                                      <p:cBhvr>
                                        <p:cTn id="31" dur="500"/>
                                        <p:tgtEl>
                                          <p:spTgt spid="38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85"/>
                                        </p:tgtEl>
                                        <p:attrNameLst>
                                          <p:attrName>style.visibility</p:attrName>
                                        </p:attrNameLst>
                                      </p:cBhvr>
                                      <p:to>
                                        <p:strVal val="visible"/>
                                      </p:to>
                                    </p:set>
                                    <p:animEffect transition="in" filter="dissolve">
                                      <p:cBhvr>
                                        <p:cTn id="34" dur="500"/>
                                        <p:tgtEl>
                                          <p:spTgt spid="38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86"/>
                                        </p:tgtEl>
                                        <p:attrNameLst>
                                          <p:attrName>style.visibility</p:attrName>
                                        </p:attrNameLst>
                                      </p:cBhvr>
                                      <p:to>
                                        <p:strVal val="visible"/>
                                      </p:to>
                                    </p:set>
                                    <p:animEffect transition="in" filter="dissolve">
                                      <p:cBhvr>
                                        <p:cTn id="37" dur="500"/>
                                        <p:tgtEl>
                                          <p:spTgt spid="38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87"/>
                                        </p:tgtEl>
                                        <p:attrNameLst>
                                          <p:attrName>style.visibility</p:attrName>
                                        </p:attrNameLst>
                                      </p:cBhvr>
                                      <p:to>
                                        <p:strVal val="visible"/>
                                      </p:to>
                                    </p:set>
                                    <p:animEffect transition="in" filter="dissolve">
                                      <p:cBhvr>
                                        <p:cTn id="40" dur="500"/>
                                        <p:tgtEl>
                                          <p:spTgt spid="387"/>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88"/>
                                        </p:tgtEl>
                                        <p:attrNameLst>
                                          <p:attrName>style.visibility</p:attrName>
                                        </p:attrNameLst>
                                      </p:cBhvr>
                                      <p:to>
                                        <p:strVal val="visible"/>
                                      </p:to>
                                    </p:set>
                                    <p:animEffect transition="in" filter="dissolve">
                                      <p:cBhvr>
                                        <p:cTn id="43" dur="500"/>
                                        <p:tgtEl>
                                          <p:spTgt spid="388"/>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89"/>
                                        </p:tgtEl>
                                        <p:attrNameLst>
                                          <p:attrName>style.visibility</p:attrName>
                                        </p:attrNameLst>
                                      </p:cBhvr>
                                      <p:to>
                                        <p:strVal val="visible"/>
                                      </p:to>
                                    </p:set>
                                    <p:animEffect transition="in" filter="dissolve">
                                      <p:cBhvr>
                                        <p:cTn id="46" dur="500"/>
                                        <p:tgtEl>
                                          <p:spTgt spid="389"/>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390"/>
                                        </p:tgtEl>
                                        <p:attrNameLst>
                                          <p:attrName>style.visibility</p:attrName>
                                        </p:attrNameLst>
                                      </p:cBhvr>
                                      <p:to>
                                        <p:strVal val="visible"/>
                                      </p:to>
                                    </p:set>
                                    <p:animEffect transition="in" filter="dissolve">
                                      <p:cBhvr>
                                        <p:cTn id="49" dur="500"/>
                                        <p:tgtEl>
                                          <p:spTgt spid="390"/>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391"/>
                                        </p:tgtEl>
                                        <p:attrNameLst>
                                          <p:attrName>style.visibility</p:attrName>
                                        </p:attrNameLst>
                                      </p:cBhvr>
                                      <p:to>
                                        <p:strVal val="visible"/>
                                      </p:to>
                                    </p:set>
                                    <p:animEffect transition="in" filter="dissolve">
                                      <p:cBhvr>
                                        <p:cTn id="52" dur="500"/>
                                        <p:tgtEl>
                                          <p:spTgt spid="391"/>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92"/>
                                        </p:tgtEl>
                                        <p:attrNameLst>
                                          <p:attrName>style.visibility</p:attrName>
                                        </p:attrNameLst>
                                      </p:cBhvr>
                                      <p:to>
                                        <p:strVal val="visible"/>
                                      </p:to>
                                    </p:set>
                                    <p:animEffect transition="in" filter="dissolve">
                                      <p:cBhvr>
                                        <p:cTn id="55" dur="500"/>
                                        <p:tgtEl>
                                          <p:spTgt spid="39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93"/>
                                        </p:tgtEl>
                                        <p:attrNameLst>
                                          <p:attrName>style.visibility</p:attrName>
                                        </p:attrNameLst>
                                      </p:cBhvr>
                                      <p:to>
                                        <p:strVal val="visible"/>
                                      </p:to>
                                    </p:set>
                                    <p:animEffect transition="in" filter="dissolve">
                                      <p:cBhvr>
                                        <p:cTn id="58" dur="500"/>
                                        <p:tgtEl>
                                          <p:spTgt spid="39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94"/>
                                        </p:tgtEl>
                                        <p:attrNameLst>
                                          <p:attrName>style.visibility</p:attrName>
                                        </p:attrNameLst>
                                      </p:cBhvr>
                                      <p:to>
                                        <p:strVal val="visible"/>
                                      </p:to>
                                    </p:set>
                                    <p:animEffect transition="in" filter="dissolve">
                                      <p:cBhvr>
                                        <p:cTn id="61" dur="500"/>
                                        <p:tgtEl>
                                          <p:spTgt spid="394"/>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95"/>
                                        </p:tgtEl>
                                        <p:attrNameLst>
                                          <p:attrName>style.visibility</p:attrName>
                                        </p:attrNameLst>
                                      </p:cBhvr>
                                      <p:to>
                                        <p:strVal val="visible"/>
                                      </p:to>
                                    </p:set>
                                    <p:animEffect transition="in" filter="dissolve">
                                      <p:cBhvr>
                                        <p:cTn id="64" dur="500"/>
                                        <p:tgtEl>
                                          <p:spTgt spid="395"/>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96"/>
                                        </p:tgtEl>
                                        <p:attrNameLst>
                                          <p:attrName>style.visibility</p:attrName>
                                        </p:attrNameLst>
                                      </p:cBhvr>
                                      <p:to>
                                        <p:strVal val="visible"/>
                                      </p:to>
                                    </p:set>
                                    <p:animEffect transition="in" filter="dissolve">
                                      <p:cBhvr>
                                        <p:cTn id="67" dur="500"/>
                                        <p:tgtEl>
                                          <p:spTgt spid="39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97"/>
                                        </p:tgtEl>
                                        <p:attrNameLst>
                                          <p:attrName>style.visibility</p:attrName>
                                        </p:attrNameLst>
                                      </p:cBhvr>
                                      <p:to>
                                        <p:strVal val="visible"/>
                                      </p:to>
                                    </p:set>
                                    <p:animEffect transition="in" filter="dissolve">
                                      <p:cBhvr>
                                        <p:cTn id="70" dur="500"/>
                                        <p:tgtEl>
                                          <p:spTgt spid="397"/>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398"/>
                                        </p:tgtEl>
                                        <p:attrNameLst>
                                          <p:attrName>style.visibility</p:attrName>
                                        </p:attrNameLst>
                                      </p:cBhvr>
                                      <p:to>
                                        <p:strVal val="visible"/>
                                      </p:to>
                                    </p:set>
                                    <p:animEffect transition="in" filter="dissolve">
                                      <p:cBhvr>
                                        <p:cTn id="73" dur="500"/>
                                        <p:tgtEl>
                                          <p:spTgt spid="398"/>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99"/>
                                        </p:tgtEl>
                                        <p:attrNameLst>
                                          <p:attrName>style.visibility</p:attrName>
                                        </p:attrNameLst>
                                      </p:cBhvr>
                                      <p:to>
                                        <p:strVal val="visible"/>
                                      </p:to>
                                    </p:set>
                                    <p:animEffect transition="in" filter="dissolve">
                                      <p:cBhvr>
                                        <p:cTn id="76" dur="500"/>
                                        <p:tgtEl>
                                          <p:spTgt spid="399"/>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400"/>
                                        </p:tgtEl>
                                        <p:attrNameLst>
                                          <p:attrName>style.visibility</p:attrName>
                                        </p:attrNameLst>
                                      </p:cBhvr>
                                      <p:to>
                                        <p:strVal val="visible"/>
                                      </p:to>
                                    </p:set>
                                    <p:animEffect transition="in" filter="dissolve">
                                      <p:cBhvr>
                                        <p:cTn id="79" dur="500"/>
                                        <p:tgtEl>
                                          <p:spTgt spid="40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01"/>
                                        </p:tgtEl>
                                        <p:attrNameLst>
                                          <p:attrName>style.visibility</p:attrName>
                                        </p:attrNameLst>
                                      </p:cBhvr>
                                      <p:to>
                                        <p:strVal val="visible"/>
                                      </p:to>
                                    </p:set>
                                    <p:animEffect transition="in" filter="dissolve">
                                      <p:cBhvr>
                                        <p:cTn id="82" dur="500"/>
                                        <p:tgtEl>
                                          <p:spTgt spid="401"/>
                                        </p:tgtEl>
                                      </p:cBhvr>
                                    </p:animEffect>
                                  </p:childTnLst>
                                </p:cTn>
                              </p:par>
                              <p:par>
                                <p:cTn id="83" presetID="9" presetClass="entr" presetSubtype="0" fill="hold" grpId="0" nodeType="withEffect">
                                  <p:stCondLst>
                                    <p:cond delay="0"/>
                                  </p:stCondLst>
                                  <p:childTnLst>
                                    <p:set>
                                      <p:cBhvr>
                                        <p:cTn id="84" dur="1" fill="hold">
                                          <p:stCondLst>
                                            <p:cond delay="0"/>
                                          </p:stCondLst>
                                        </p:cTn>
                                        <p:tgtEl>
                                          <p:spTgt spid="402"/>
                                        </p:tgtEl>
                                        <p:attrNameLst>
                                          <p:attrName>style.visibility</p:attrName>
                                        </p:attrNameLst>
                                      </p:cBhvr>
                                      <p:to>
                                        <p:strVal val="visible"/>
                                      </p:to>
                                    </p:set>
                                    <p:animEffect transition="in" filter="dissolve">
                                      <p:cBhvr>
                                        <p:cTn id="85" dur="500"/>
                                        <p:tgtEl>
                                          <p:spTgt spid="402"/>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403"/>
                                        </p:tgtEl>
                                        <p:attrNameLst>
                                          <p:attrName>style.visibility</p:attrName>
                                        </p:attrNameLst>
                                      </p:cBhvr>
                                      <p:to>
                                        <p:strVal val="visible"/>
                                      </p:to>
                                    </p:set>
                                    <p:animEffect transition="in" filter="dissolve">
                                      <p:cBhvr>
                                        <p:cTn id="88" dur="500"/>
                                        <p:tgtEl>
                                          <p:spTgt spid="403"/>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404"/>
                                        </p:tgtEl>
                                        <p:attrNameLst>
                                          <p:attrName>style.visibility</p:attrName>
                                        </p:attrNameLst>
                                      </p:cBhvr>
                                      <p:to>
                                        <p:strVal val="visible"/>
                                      </p:to>
                                    </p:set>
                                    <p:animEffect transition="in" filter="dissolve">
                                      <p:cBhvr>
                                        <p:cTn id="91" dur="500"/>
                                        <p:tgtEl>
                                          <p:spTgt spid="404"/>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405"/>
                                        </p:tgtEl>
                                        <p:attrNameLst>
                                          <p:attrName>style.visibility</p:attrName>
                                        </p:attrNameLst>
                                      </p:cBhvr>
                                      <p:to>
                                        <p:strVal val="visible"/>
                                      </p:to>
                                    </p:set>
                                    <p:animEffect transition="in" filter="dissolve">
                                      <p:cBhvr>
                                        <p:cTn id="94" dur="500"/>
                                        <p:tgtEl>
                                          <p:spTgt spid="40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406"/>
                                        </p:tgtEl>
                                        <p:attrNameLst>
                                          <p:attrName>style.visibility</p:attrName>
                                        </p:attrNameLst>
                                      </p:cBhvr>
                                      <p:to>
                                        <p:strVal val="visible"/>
                                      </p:to>
                                    </p:set>
                                    <p:animEffect transition="in" filter="dissolve">
                                      <p:cBhvr>
                                        <p:cTn id="97" dur="500"/>
                                        <p:tgtEl>
                                          <p:spTgt spid="40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07"/>
                                        </p:tgtEl>
                                        <p:attrNameLst>
                                          <p:attrName>style.visibility</p:attrName>
                                        </p:attrNameLst>
                                      </p:cBhvr>
                                      <p:to>
                                        <p:strVal val="visible"/>
                                      </p:to>
                                    </p:set>
                                    <p:animEffect transition="in" filter="dissolve">
                                      <p:cBhvr>
                                        <p:cTn id="100" dur="500"/>
                                        <p:tgtEl>
                                          <p:spTgt spid="40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408"/>
                                        </p:tgtEl>
                                        <p:attrNameLst>
                                          <p:attrName>style.visibility</p:attrName>
                                        </p:attrNameLst>
                                      </p:cBhvr>
                                      <p:to>
                                        <p:strVal val="visible"/>
                                      </p:to>
                                    </p:set>
                                    <p:animEffect transition="in" filter="dissolve">
                                      <p:cBhvr>
                                        <p:cTn id="103" dur="500"/>
                                        <p:tgtEl>
                                          <p:spTgt spid="40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409"/>
                                        </p:tgtEl>
                                        <p:attrNameLst>
                                          <p:attrName>style.visibility</p:attrName>
                                        </p:attrNameLst>
                                      </p:cBhvr>
                                      <p:to>
                                        <p:strVal val="visible"/>
                                      </p:to>
                                    </p:set>
                                    <p:animEffect transition="in" filter="dissolve">
                                      <p:cBhvr>
                                        <p:cTn id="106" dur="500"/>
                                        <p:tgtEl>
                                          <p:spTgt spid="40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410"/>
                                        </p:tgtEl>
                                        <p:attrNameLst>
                                          <p:attrName>style.visibility</p:attrName>
                                        </p:attrNameLst>
                                      </p:cBhvr>
                                      <p:to>
                                        <p:strVal val="visible"/>
                                      </p:to>
                                    </p:set>
                                    <p:animEffect transition="in" filter="dissolve">
                                      <p:cBhvr>
                                        <p:cTn id="109" dur="500"/>
                                        <p:tgtEl>
                                          <p:spTgt spid="41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411"/>
                                        </p:tgtEl>
                                        <p:attrNameLst>
                                          <p:attrName>style.visibility</p:attrName>
                                        </p:attrNameLst>
                                      </p:cBhvr>
                                      <p:to>
                                        <p:strVal val="visible"/>
                                      </p:to>
                                    </p:set>
                                    <p:animEffect transition="in" filter="dissolve">
                                      <p:cBhvr>
                                        <p:cTn id="112" dur="500"/>
                                        <p:tgtEl>
                                          <p:spTgt spid="41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412"/>
                                        </p:tgtEl>
                                        <p:attrNameLst>
                                          <p:attrName>style.visibility</p:attrName>
                                        </p:attrNameLst>
                                      </p:cBhvr>
                                      <p:to>
                                        <p:strVal val="visible"/>
                                      </p:to>
                                    </p:set>
                                    <p:animEffect transition="in" filter="dissolve">
                                      <p:cBhvr>
                                        <p:cTn id="115" dur="500"/>
                                        <p:tgtEl>
                                          <p:spTgt spid="41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413"/>
                                        </p:tgtEl>
                                        <p:attrNameLst>
                                          <p:attrName>style.visibility</p:attrName>
                                        </p:attrNameLst>
                                      </p:cBhvr>
                                      <p:to>
                                        <p:strVal val="visible"/>
                                      </p:to>
                                    </p:set>
                                    <p:animEffect transition="in" filter="dissolve">
                                      <p:cBhvr>
                                        <p:cTn id="118" dur="500"/>
                                        <p:tgtEl>
                                          <p:spTgt spid="413"/>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414"/>
                                        </p:tgtEl>
                                        <p:attrNameLst>
                                          <p:attrName>style.visibility</p:attrName>
                                        </p:attrNameLst>
                                      </p:cBhvr>
                                      <p:to>
                                        <p:strVal val="visible"/>
                                      </p:to>
                                    </p:set>
                                    <p:animEffect transition="in" filter="dissolve">
                                      <p:cBhvr>
                                        <p:cTn id="121" dur="500"/>
                                        <p:tgtEl>
                                          <p:spTgt spid="414"/>
                                        </p:tgtEl>
                                      </p:cBhvr>
                                    </p:animEffect>
                                  </p:childTnLst>
                                </p:cTn>
                              </p:par>
                              <p:par>
                                <p:cTn id="122" presetID="9" presetClass="entr" presetSubtype="0" fill="hold" grpId="0" nodeType="withEffect">
                                  <p:stCondLst>
                                    <p:cond delay="0"/>
                                  </p:stCondLst>
                                  <p:childTnLst>
                                    <p:set>
                                      <p:cBhvr>
                                        <p:cTn id="123" dur="1" fill="hold">
                                          <p:stCondLst>
                                            <p:cond delay="0"/>
                                          </p:stCondLst>
                                        </p:cTn>
                                        <p:tgtEl>
                                          <p:spTgt spid="415"/>
                                        </p:tgtEl>
                                        <p:attrNameLst>
                                          <p:attrName>style.visibility</p:attrName>
                                        </p:attrNameLst>
                                      </p:cBhvr>
                                      <p:to>
                                        <p:strVal val="visible"/>
                                      </p:to>
                                    </p:set>
                                    <p:animEffect transition="in" filter="dissolve">
                                      <p:cBhvr>
                                        <p:cTn id="124" dur="500"/>
                                        <p:tgtEl>
                                          <p:spTgt spid="415"/>
                                        </p:tgtEl>
                                      </p:cBhvr>
                                    </p:animEffect>
                                  </p:childTnLst>
                                </p:cTn>
                              </p:par>
                              <p:par>
                                <p:cTn id="125" presetID="9" presetClass="entr" presetSubtype="0" fill="hold" grpId="0" nodeType="withEffect">
                                  <p:stCondLst>
                                    <p:cond delay="0"/>
                                  </p:stCondLst>
                                  <p:childTnLst>
                                    <p:set>
                                      <p:cBhvr>
                                        <p:cTn id="126" dur="1" fill="hold">
                                          <p:stCondLst>
                                            <p:cond delay="0"/>
                                          </p:stCondLst>
                                        </p:cTn>
                                        <p:tgtEl>
                                          <p:spTgt spid="416"/>
                                        </p:tgtEl>
                                        <p:attrNameLst>
                                          <p:attrName>style.visibility</p:attrName>
                                        </p:attrNameLst>
                                      </p:cBhvr>
                                      <p:to>
                                        <p:strVal val="visible"/>
                                      </p:to>
                                    </p:set>
                                    <p:animEffect transition="in" filter="dissolve">
                                      <p:cBhvr>
                                        <p:cTn id="127" dur="500"/>
                                        <p:tgtEl>
                                          <p:spTgt spid="416"/>
                                        </p:tgtEl>
                                      </p:cBhvr>
                                    </p:animEffect>
                                  </p:childTnLst>
                                </p:cTn>
                              </p:par>
                              <p:par>
                                <p:cTn id="128" presetID="9" presetClass="entr" presetSubtype="0" fill="hold" grpId="0" nodeType="withEffect">
                                  <p:stCondLst>
                                    <p:cond delay="0"/>
                                  </p:stCondLst>
                                  <p:childTnLst>
                                    <p:set>
                                      <p:cBhvr>
                                        <p:cTn id="129" dur="1" fill="hold">
                                          <p:stCondLst>
                                            <p:cond delay="0"/>
                                          </p:stCondLst>
                                        </p:cTn>
                                        <p:tgtEl>
                                          <p:spTgt spid="417"/>
                                        </p:tgtEl>
                                        <p:attrNameLst>
                                          <p:attrName>style.visibility</p:attrName>
                                        </p:attrNameLst>
                                      </p:cBhvr>
                                      <p:to>
                                        <p:strVal val="visible"/>
                                      </p:to>
                                    </p:set>
                                    <p:animEffect transition="in" filter="dissolve">
                                      <p:cBhvr>
                                        <p:cTn id="130" dur="500"/>
                                        <p:tgtEl>
                                          <p:spTgt spid="417"/>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448"/>
                                        </p:tgtEl>
                                        <p:attrNameLst>
                                          <p:attrName>style.visibility</p:attrName>
                                        </p:attrNameLst>
                                      </p:cBhvr>
                                      <p:to>
                                        <p:strVal val="visible"/>
                                      </p:to>
                                    </p:set>
                                    <p:animEffect transition="in" filter="dissolve">
                                      <p:cBhvr>
                                        <p:cTn id="133" dur="500"/>
                                        <p:tgtEl>
                                          <p:spTgt spid="448"/>
                                        </p:tgtEl>
                                      </p:cBhvr>
                                    </p:animEffect>
                                  </p:childTnLst>
                                </p:cTn>
                              </p:par>
                              <p:par>
                                <p:cTn id="134" presetID="9" presetClass="entr" presetSubtype="0" fill="hold" grpId="0" nodeType="withEffect">
                                  <p:stCondLst>
                                    <p:cond delay="0"/>
                                  </p:stCondLst>
                                  <p:childTnLst>
                                    <p:set>
                                      <p:cBhvr>
                                        <p:cTn id="135" dur="1" fill="hold">
                                          <p:stCondLst>
                                            <p:cond delay="0"/>
                                          </p:stCondLst>
                                        </p:cTn>
                                        <p:tgtEl>
                                          <p:spTgt spid="449"/>
                                        </p:tgtEl>
                                        <p:attrNameLst>
                                          <p:attrName>style.visibility</p:attrName>
                                        </p:attrNameLst>
                                      </p:cBhvr>
                                      <p:to>
                                        <p:strVal val="visible"/>
                                      </p:to>
                                    </p:set>
                                    <p:animEffect transition="in" filter="dissolve">
                                      <p:cBhvr>
                                        <p:cTn id="136" dur="500"/>
                                        <p:tgtEl>
                                          <p:spTgt spid="449"/>
                                        </p:tgtEl>
                                      </p:cBhvr>
                                    </p:animEffect>
                                  </p:childTnLst>
                                </p:cTn>
                              </p:par>
                              <p:par>
                                <p:cTn id="137" presetID="9" presetClass="entr" presetSubtype="0" fill="hold" grpId="0" nodeType="withEffect">
                                  <p:stCondLst>
                                    <p:cond delay="0"/>
                                  </p:stCondLst>
                                  <p:childTnLst>
                                    <p:set>
                                      <p:cBhvr>
                                        <p:cTn id="138" dur="1" fill="hold">
                                          <p:stCondLst>
                                            <p:cond delay="0"/>
                                          </p:stCondLst>
                                        </p:cTn>
                                        <p:tgtEl>
                                          <p:spTgt spid="450"/>
                                        </p:tgtEl>
                                        <p:attrNameLst>
                                          <p:attrName>style.visibility</p:attrName>
                                        </p:attrNameLst>
                                      </p:cBhvr>
                                      <p:to>
                                        <p:strVal val="visible"/>
                                      </p:to>
                                    </p:set>
                                    <p:animEffect transition="in" filter="dissolve">
                                      <p:cBhvr>
                                        <p:cTn id="139" dur="500"/>
                                        <p:tgtEl>
                                          <p:spTgt spid="450"/>
                                        </p:tgtEl>
                                      </p:cBhvr>
                                    </p:animEffect>
                                  </p:childTnLst>
                                </p:cTn>
                              </p:par>
                              <p:par>
                                <p:cTn id="140" presetID="9" presetClass="entr" presetSubtype="0" fill="hold" grpId="0" nodeType="withEffect">
                                  <p:stCondLst>
                                    <p:cond delay="0"/>
                                  </p:stCondLst>
                                  <p:childTnLst>
                                    <p:set>
                                      <p:cBhvr>
                                        <p:cTn id="141" dur="1" fill="hold">
                                          <p:stCondLst>
                                            <p:cond delay="0"/>
                                          </p:stCondLst>
                                        </p:cTn>
                                        <p:tgtEl>
                                          <p:spTgt spid="451"/>
                                        </p:tgtEl>
                                        <p:attrNameLst>
                                          <p:attrName>style.visibility</p:attrName>
                                        </p:attrNameLst>
                                      </p:cBhvr>
                                      <p:to>
                                        <p:strVal val="visible"/>
                                      </p:to>
                                    </p:set>
                                    <p:animEffect transition="in" filter="dissolve">
                                      <p:cBhvr>
                                        <p:cTn id="142" dur="500"/>
                                        <p:tgtEl>
                                          <p:spTgt spid="451"/>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452"/>
                                        </p:tgtEl>
                                        <p:attrNameLst>
                                          <p:attrName>style.visibility</p:attrName>
                                        </p:attrNameLst>
                                      </p:cBhvr>
                                      <p:to>
                                        <p:strVal val="visible"/>
                                      </p:to>
                                    </p:set>
                                    <p:animEffect transition="in" filter="dissolve">
                                      <p:cBhvr>
                                        <p:cTn id="145" dur="500"/>
                                        <p:tgtEl>
                                          <p:spTgt spid="452"/>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453"/>
                                        </p:tgtEl>
                                        <p:attrNameLst>
                                          <p:attrName>style.visibility</p:attrName>
                                        </p:attrNameLst>
                                      </p:cBhvr>
                                      <p:to>
                                        <p:strVal val="visible"/>
                                      </p:to>
                                    </p:set>
                                    <p:animEffect transition="in" filter="dissolve">
                                      <p:cBhvr>
                                        <p:cTn id="148" dur="500"/>
                                        <p:tgtEl>
                                          <p:spTgt spid="453"/>
                                        </p:tgtEl>
                                      </p:cBhvr>
                                    </p:animEffect>
                                  </p:childTnLst>
                                </p:cTn>
                              </p:par>
                              <p:par>
                                <p:cTn id="149" presetID="9" presetClass="entr" presetSubtype="0" fill="hold" grpId="0" nodeType="withEffect">
                                  <p:stCondLst>
                                    <p:cond delay="0"/>
                                  </p:stCondLst>
                                  <p:childTnLst>
                                    <p:set>
                                      <p:cBhvr>
                                        <p:cTn id="150" dur="1" fill="hold">
                                          <p:stCondLst>
                                            <p:cond delay="0"/>
                                          </p:stCondLst>
                                        </p:cTn>
                                        <p:tgtEl>
                                          <p:spTgt spid="454"/>
                                        </p:tgtEl>
                                        <p:attrNameLst>
                                          <p:attrName>style.visibility</p:attrName>
                                        </p:attrNameLst>
                                      </p:cBhvr>
                                      <p:to>
                                        <p:strVal val="visible"/>
                                      </p:to>
                                    </p:set>
                                    <p:animEffect transition="in" filter="dissolve">
                                      <p:cBhvr>
                                        <p:cTn id="151" dur="500"/>
                                        <p:tgtEl>
                                          <p:spTgt spid="454"/>
                                        </p:tgtEl>
                                      </p:cBhvr>
                                    </p:animEffect>
                                  </p:childTnLst>
                                </p:cTn>
                              </p:par>
                              <p:par>
                                <p:cTn id="152" presetID="9" presetClass="entr" presetSubtype="0" fill="hold" grpId="0" nodeType="withEffect">
                                  <p:stCondLst>
                                    <p:cond delay="0"/>
                                  </p:stCondLst>
                                  <p:childTnLst>
                                    <p:set>
                                      <p:cBhvr>
                                        <p:cTn id="153" dur="1" fill="hold">
                                          <p:stCondLst>
                                            <p:cond delay="0"/>
                                          </p:stCondLst>
                                        </p:cTn>
                                        <p:tgtEl>
                                          <p:spTgt spid="455"/>
                                        </p:tgtEl>
                                        <p:attrNameLst>
                                          <p:attrName>style.visibility</p:attrName>
                                        </p:attrNameLst>
                                      </p:cBhvr>
                                      <p:to>
                                        <p:strVal val="visible"/>
                                      </p:to>
                                    </p:set>
                                    <p:animEffect transition="in" filter="dissolve">
                                      <p:cBhvr>
                                        <p:cTn id="154" dur="500"/>
                                        <p:tgtEl>
                                          <p:spTgt spid="455"/>
                                        </p:tgtEl>
                                      </p:cBhvr>
                                    </p:animEffect>
                                  </p:childTnLst>
                                </p:cTn>
                              </p:par>
                              <p:par>
                                <p:cTn id="155" presetID="9" presetClass="entr" presetSubtype="0" fill="hold" grpId="0" nodeType="withEffect">
                                  <p:stCondLst>
                                    <p:cond delay="0"/>
                                  </p:stCondLst>
                                  <p:childTnLst>
                                    <p:set>
                                      <p:cBhvr>
                                        <p:cTn id="156" dur="1" fill="hold">
                                          <p:stCondLst>
                                            <p:cond delay="0"/>
                                          </p:stCondLst>
                                        </p:cTn>
                                        <p:tgtEl>
                                          <p:spTgt spid="456"/>
                                        </p:tgtEl>
                                        <p:attrNameLst>
                                          <p:attrName>style.visibility</p:attrName>
                                        </p:attrNameLst>
                                      </p:cBhvr>
                                      <p:to>
                                        <p:strVal val="visible"/>
                                      </p:to>
                                    </p:set>
                                    <p:animEffect transition="in" filter="dissolve">
                                      <p:cBhvr>
                                        <p:cTn id="157" dur="500"/>
                                        <p:tgtEl>
                                          <p:spTgt spid="456"/>
                                        </p:tgtEl>
                                      </p:cBhvr>
                                    </p:animEffect>
                                  </p:childTnLst>
                                </p:cTn>
                              </p:par>
                              <p:par>
                                <p:cTn id="158" presetID="9" presetClass="entr" presetSubtype="0" fill="hold" grpId="0" nodeType="withEffect">
                                  <p:stCondLst>
                                    <p:cond delay="0"/>
                                  </p:stCondLst>
                                  <p:childTnLst>
                                    <p:set>
                                      <p:cBhvr>
                                        <p:cTn id="159" dur="1" fill="hold">
                                          <p:stCondLst>
                                            <p:cond delay="0"/>
                                          </p:stCondLst>
                                        </p:cTn>
                                        <p:tgtEl>
                                          <p:spTgt spid="457"/>
                                        </p:tgtEl>
                                        <p:attrNameLst>
                                          <p:attrName>style.visibility</p:attrName>
                                        </p:attrNameLst>
                                      </p:cBhvr>
                                      <p:to>
                                        <p:strVal val="visible"/>
                                      </p:to>
                                    </p:set>
                                    <p:animEffect transition="in" filter="dissolve">
                                      <p:cBhvr>
                                        <p:cTn id="160" dur="500"/>
                                        <p:tgtEl>
                                          <p:spTgt spid="457"/>
                                        </p:tgtEl>
                                      </p:cBhvr>
                                    </p:animEffect>
                                  </p:childTnLst>
                                </p:cTn>
                              </p:par>
                              <p:par>
                                <p:cTn id="161" presetID="9" presetClass="entr" presetSubtype="0" fill="hold" grpId="0" nodeType="withEffect">
                                  <p:stCondLst>
                                    <p:cond delay="0"/>
                                  </p:stCondLst>
                                  <p:childTnLst>
                                    <p:set>
                                      <p:cBhvr>
                                        <p:cTn id="162" dur="1" fill="hold">
                                          <p:stCondLst>
                                            <p:cond delay="0"/>
                                          </p:stCondLst>
                                        </p:cTn>
                                        <p:tgtEl>
                                          <p:spTgt spid="458"/>
                                        </p:tgtEl>
                                        <p:attrNameLst>
                                          <p:attrName>style.visibility</p:attrName>
                                        </p:attrNameLst>
                                      </p:cBhvr>
                                      <p:to>
                                        <p:strVal val="visible"/>
                                      </p:to>
                                    </p:set>
                                    <p:animEffect transition="in" filter="dissolve">
                                      <p:cBhvr>
                                        <p:cTn id="163" dur="500"/>
                                        <p:tgtEl>
                                          <p:spTgt spid="458"/>
                                        </p:tgtEl>
                                      </p:cBhvr>
                                    </p:animEffect>
                                  </p:childTnLst>
                                </p:cTn>
                              </p:par>
                              <p:par>
                                <p:cTn id="164" presetID="9" presetClass="entr" presetSubtype="0" fill="hold" grpId="0" nodeType="withEffect">
                                  <p:stCondLst>
                                    <p:cond delay="0"/>
                                  </p:stCondLst>
                                  <p:childTnLst>
                                    <p:set>
                                      <p:cBhvr>
                                        <p:cTn id="165" dur="1" fill="hold">
                                          <p:stCondLst>
                                            <p:cond delay="0"/>
                                          </p:stCondLst>
                                        </p:cTn>
                                        <p:tgtEl>
                                          <p:spTgt spid="459"/>
                                        </p:tgtEl>
                                        <p:attrNameLst>
                                          <p:attrName>style.visibility</p:attrName>
                                        </p:attrNameLst>
                                      </p:cBhvr>
                                      <p:to>
                                        <p:strVal val="visible"/>
                                      </p:to>
                                    </p:set>
                                    <p:animEffect transition="in" filter="dissolve">
                                      <p:cBhvr>
                                        <p:cTn id="166" dur="500"/>
                                        <p:tgtEl>
                                          <p:spTgt spid="459"/>
                                        </p:tgtEl>
                                      </p:cBhvr>
                                    </p:animEffect>
                                  </p:childTnLst>
                                </p:cTn>
                              </p:par>
                              <p:par>
                                <p:cTn id="167" presetID="9" presetClass="entr" presetSubtype="0" fill="hold" grpId="0" nodeType="withEffect">
                                  <p:stCondLst>
                                    <p:cond delay="0"/>
                                  </p:stCondLst>
                                  <p:childTnLst>
                                    <p:set>
                                      <p:cBhvr>
                                        <p:cTn id="168" dur="1" fill="hold">
                                          <p:stCondLst>
                                            <p:cond delay="0"/>
                                          </p:stCondLst>
                                        </p:cTn>
                                        <p:tgtEl>
                                          <p:spTgt spid="460"/>
                                        </p:tgtEl>
                                        <p:attrNameLst>
                                          <p:attrName>style.visibility</p:attrName>
                                        </p:attrNameLst>
                                      </p:cBhvr>
                                      <p:to>
                                        <p:strVal val="visible"/>
                                      </p:to>
                                    </p:set>
                                    <p:animEffect transition="in" filter="dissolve">
                                      <p:cBhvr>
                                        <p:cTn id="169" dur="500"/>
                                        <p:tgtEl>
                                          <p:spTgt spid="460"/>
                                        </p:tgtEl>
                                      </p:cBhvr>
                                    </p:animEffect>
                                  </p:childTnLst>
                                </p:cTn>
                              </p:par>
                              <p:par>
                                <p:cTn id="170" presetID="9" presetClass="entr" presetSubtype="0" fill="hold" grpId="0" nodeType="withEffect">
                                  <p:stCondLst>
                                    <p:cond delay="0"/>
                                  </p:stCondLst>
                                  <p:childTnLst>
                                    <p:set>
                                      <p:cBhvr>
                                        <p:cTn id="171" dur="1" fill="hold">
                                          <p:stCondLst>
                                            <p:cond delay="0"/>
                                          </p:stCondLst>
                                        </p:cTn>
                                        <p:tgtEl>
                                          <p:spTgt spid="461"/>
                                        </p:tgtEl>
                                        <p:attrNameLst>
                                          <p:attrName>style.visibility</p:attrName>
                                        </p:attrNameLst>
                                      </p:cBhvr>
                                      <p:to>
                                        <p:strVal val="visible"/>
                                      </p:to>
                                    </p:set>
                                    <p:animEffect transition="in" filter="dissolve">
                                      <p:cBhvr>
                                        <p:cTn id="172" dur="500"/>
                                        <p:tgtEl>
                                          <p:spTgt spid="461"/>
                                        </p:tgtEl>
                                      </p:cBhvr>
                                    </p:animEffec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418"/>
                                        </p:tgtEl>
                                        <p:attrNameLst>
                                          <p:attrName>style.visibility</p:attrName>
                                        </p:attrNameLst>
                                      </p:cBhvr>
                                      <p:to>
                                        <p:strVal val="visible"/>
                                      </p:to>
                                    </p:set>
                                    <p:animEffect transition="in" filter="dissolve">
                                      <p:cBhvr>
                                        <p:cTn id="177" dur="500"/>
                                        <p:tgtEl>
                                          <p:spTgt spid="418"/>
                                        </p:tgtEl>
                                      </p:cBhvr>
                                    </p:animEffect>
                                  </p:childTnLst>
                                </p:cTn>
                              </p:par>
                              <p:par>
                                <p:cTn id="178" presetID="9" presetClass="entr" presetSubtype="0" fill="hold" grpId="0" nodeType="withEffect">
                                  <p:stCondLst>
                                    <p:cond delay="0"/>
                                  </p:stCondLst>
                                  <p:childTnLst>
                                    <p:set>
                                      <p:cBhvr>
                                        <p:cTn id="179" dur="1" fill="hold">
                                          <p:stCondLst>
                                            <p:cond delay="0"/>
                                          </p:stCondLst>
                                        </p:cTn>
                                        <p:tgtEl>
                                          <p:spTgt spid="419"/>
                                        </p:tgtEl>
                                        <p:attrNameLst>
                                          <p:attrName>style.visibility</p:attrName>
                                        </p:attrNameLst>
                                      </p:cBhvr>
                                      <p:to>
                                        <p:strVal val="visible"/>
                                      </p:to>
                                    </p:set>
                                    <p:animEffect transition="in" filter="dissolve">
                                      <p:cBhvr>
                                        <p:cTn id="180" dur="500"/>
                                        <p:tgtEl>
                                          <p:spTgt spid="419"/>
                                        </p:tgtEl>
                                      </p:cBhvr>
                                    </p:animEffect>
                                  </p:childTnLst>
                                </p:cTn>
                              </p:par>
                              <p:par>
                                <p:cTn id="181" presetID="9" presetClass="entr" presetSubtype="0" fill="hold" grpId="0" nodeType="withEffect">
                                  <p:stCondLst>
                                    <p:cond delay="0"/>
                                  </p:stCondLst>
                                  <p:childTnLst>
                                    <p:set>
                                      <p:cBhvr>
                                        <p:cTn id="182" dur="1" fill="hold">
                                          <p:stCondLst>
                                            <p:cond delay="0"/>
                                          </p:stCondLst>
                                        </p:cTn>
                                        <p:tgtEl>
                                          <p:spTgt spid="420"/>
                                        </p:tgtEl>
                                        <p:attrNameLst>
                                          <p:attrName>style.visibility</p:attrName>
                                        </p:attrNameLst>
                                      </p:cBhvr>
                                      <p:to>
                                        <p:strVal val="visible"/>
                                      </p:to>
                                    </p:set>
                                    <p:animEffect transition="in" filter="dissolve">
                                      <p:cBhvr>
                                        <p:cTn id="183" dur="500"/>
                                        <p:tgtEl>
                                          <p:spTgt spid="420"/>
                                        </p:tgtEl>
                                      </p:cBhvr>
                                    </p:animEffect>
                                  </p:childTnLst>
                                </p:cTn>
                              </p:par>
                              <p:par>
                                <p:cTn id="184" presetID="9" presetClass="entr" presetSubtype="0" fill="hold" grpId="0" nodeType="withEffect">
                                  <p:stCondLst>
                                    <p:cond delay="0"/>
                                  </p:stCondLst>
                                  <p:childTnLst>
                                    <p:set>
                                      <p:cBhvr>
                                        <p:cTn id="185" dur="1" fill="hold">
                                          <p:stCondLst>
                                            <p:cond delay="0"/>
                                          </p:stCondLst>
                                        </p:cTn>
                                        <p:tgtEl>
                                          <p:spTgt spid="421"/>
                                        </p:tgtEl>
                                        <p:attrNameLst>
                                          <p:attrName>style.visibility</p:attrName>
                                        </p:attrNameLst>
                                      </p:cBhvr>
                                      <p:to>
                                        <p:strVal val="visible"/>
                                      </p:to>
                                    </p:set>
                                    <p:animEffect transition="in" filter="dissolve">
                                      <p:cBhvr>
                                        <p:cTn id="186" dur="500"/>
                                        <p:tgtEl>
                                          <p:spTgt spid="421"/>
                                        </p:tgtEl>
                                      </p:cBhvr>
                                    </p:animEffect>
                                  </p:childTnLst>
                                </p:cTn>
                              </p:par>
                              <p:par>
                                <p:cTn id="187" presetID="9" presetClass="entr" presetSubtype="0" fill="hold" grpId="0" nodeType="withEffect">
                                  <p:stCondLst>
                                    <p:cond delay="0"/>
                                  </p:stCondLst>
                                  <p:childTnLst>
                                    <p:set>
                                      <p:cBhvr>
                                        <p:cTn id="188" dur="1" fill="hold">
                                          <p:stCondLst>
                                            <p:cond delay="0"/>
                                          </p:stCondLst>
                                        </p:cTn>
                                        <p:tgtEl>
                                          <p:spTgt spid="422"/>
                                        </p:tgtEl>
                                        <p:attrNameLst>
                                          <p:attrName>style.visibility</p:attrName>
                                        </p:attrNameLst>
                                      </p:cBhvr>
                                      <p:to>
                                        <p:strVal val="visible"/>
                                      </p:to>
                                    </p:set>
                                    <p:animEffect transition="in" filter="dissolve">
                                      <p:cBhvr>
                                        <p:cTn id="189" dur="500"/>
                                        <p:tgtEl>
                                          <p:spTgt spid="422"/>
                                        </p:tgtEl>
                                      </p:cBhvr>
                                    </p:animEffect>
                                  </p:childTnLst>
                                </p:cTn>
                              </p:par>
                              <p:par>
                                <p:cTn id="190" presetID="9" presetClass="entr" presetSubtype="0" fill="hold" grpId="0" nodeType="withEffect">
                                  <p:stCondLst>
                                    <p:cond delay="0"/>
                                  </p:stCondLst>
                                  <p:childTnLst>
                                    <p:set>
                                      <p:cBhvr>
                                        <p:cTn id="191" dur="1" fill="hold">
                                          <p:stCondLst>
                                            <p:cond delay="0"/>
                                          </p:stCondLst>
                                        </p:cTn>
                                        <p:tgtEl>
                                          <p:spTgt spid="423"/>
                                        </p:tgtEl>
                                        <p:attrNameLst>
                                          <p:attrName>style.visibility</p:attrName>
                                        </p:attrNameLst>
                                      </p:cBhvr>
                                      <p:to>
                                        <p:strVal val="visible"/>
                                      </p:to>
                                    </p:set>
                                    <p:animEffect transition="in" filter="dissolve">
                                      <p:cBhvr>
                                        <p:cTn id="192" dur="500"/>
                                        <p:tgtEl>
                                          <p:spTgt spid="423"/>
                                        </p:tgtEl>
                                      </p:cBhvr>
                                    </p:animEffect>
                                  </p:childTnLst>
                                </p:cTn>
                              </p:par>
                              <p:par>
                                <p:cTn id="193" presetID="9" presetClass="entr" presetSubtype="0" fill="hold" grpId="0" nodeType="withEffect">
                                  <p:stCondLst>
                                    <p:cond delay="0"/>
                                  </p:stCondLst>
                                  <p:childTnLst>
                                    <p:set>
                                      <p:cBhvr>
                                        <p:cTn id="194" dur="1" fill="hold">
                                          <p:stCondLst>
                                            <p:cond delay="0"/>
                                          </p:stCondLst>
                                        </p:cTn>
                                        <p:tgtEl>
                                          <p:spTgt spid="424"/>
                                        </p:tgtEl>
                                        <p:attrNameLst>
                                          <p:attrName>style.visibility</p:attrName>
                                        </p:attrNameLst>
                                      </p:cBhvr>
                                      <p:to>
                                        <p:strVal val="visible"/>
                                      </p:to>
                                    </p:set>
                                    <p:animEffect transition="in" filter="dissolve">
                                      <p:cBhvr>
                                        <p:cTn id="195" dur="500"/>
                                        <p:tgtEl>
                                          <p:spTgt spid="424"/>
                                        </p:tgtEl>
                                      </p:cBhvr>
                                    </p:animEffect>
                                  </p:childTnLst>
                                </p:cTn>
                              </p:par>
                              <p:par>
                                <p:cTn id="196" presetID="9" presetClass="entr" presetSubtype="0" fill="hold" grpId="0" nodeType="withEffect">
                                  <p:stCondLst>
                                    <p:cond delay="0"/>
                                  </p:stCondLst>
                                  <p:childTnLst>
                                    <p:set>
                                      <p:cBhvr>
                                        <p:cTn id="197" dur="1" fill="hold">
                                          <p:stCondLst>
                                            <p:cond delay="0"/>
                                          </p:stCondLst>
                                        </p:cTn>
                                        <p:tgtEl>
                                          <p:spTgt spid="425"/>
                                        </p:tgtEl>
                                        <p:attrNameLst>
                                          <p:attrName>style.visibility</p:attrName>
                                        </p:attrNameLst>
                                      </p:cBhvr>
                                      <p:to>
                                        <p:strVal val="visible"/>
                                      </p:to>
                                    </p:set>
                                    <p:animEffect transition="in" filter="dissolve">
                                      <p:cBhvr>
                                        <p:cTn id="198" dur="500"/>
                                        <p:tgtEl>
                                          <p:spTgt spid="425"/>
                                        </p:tgtEl>
                                      </p:cBhvr>
                                    </p:animEffect>
                                  </p:childTnLst>
                                </p:cTn>
                              </p:par>
                              <p:par>
                                <p:cTn id="199" presetID="9" presetClass="entr" presetSubtype="0" fill="hold" grpId="0" nodeType="withEffect">
                                  <p:stCondLst>
                                    <p:cond delay="0"/>
                                  </p:stCondLst>
                                  <p:childTnLst>
                                    <p:set>
                                      <p:cBhvr>
                                        <p:cTn id="200" dur="1" fill="hold">
                                          <p:stCondLst>
                                            <p:cond delay="0"/>
                                          </p:stCondLst>
                                        </p:cTn>
                                        <p:tgtEl>
                                          <p:spTgt spid="426"/>
                                        </p:tgtEl>
                                        <p:attrNameLst>
                                          <p:attrName>style.visibility</p:attrName>
                                        </p:attrNameLst>
                                      </p:cBhvr>
                                      <p:to>
                                        <p:strVal val="visible"/>
                                      </p:to>
                                    </p:set>
                                    <p:animEffect transition="in" filter="dissolve">
                                      <p:cBhvr>
                                        <p:cTn id="201" dur="500"/>
                                        <p:tgtEl>
                                          <p:spTgt spid="426"/>
                                        </p:tgtEl>
                                      </p:cBhvr>
                                    </p:animEffect>
                                  </p:childTnLst>
                                </p:cTn>
                              </p:par>
                              <p:par>
                                <p:cTn id="202" presetID="9" presetClass="entr" presetSubtype="0" fill="hold" grpId="0" nodeType="withEffect">
                                  <p:stCondLst>
                                    <p:cond delay="0"/>
                                  </p:stCondLst>
                                  <p:childTnLst>
                                    <p:set>
                                      <p:cBhvr>
                                        <p:cTn id="203" dur="1" fill="hold">
                                          <p:stCondLst>
                                            <p:cond delay="0"/>
                                          </p:stCondLst>
                                        </p:cTn>
                                        <p:tgtEl>
                                          <p:spTgt spid="427"/>
                                        </p:tgtEl>
                                        <p:attrNameLst>
                                          <p:attrName>style.visibility</p:attrName>
                                        </p:attrNameLst>
                                      </p:cBhvr>
                                      <p:to>
                                        <p:strVal val="visible"/>
                                      </p:to>
                                    </p:set>
                                    <p:animEffect transition="in" filter="dissolve">
                                      <p:cBhvr>
                                        <p:cTn id="204" dur="500"/>
                                        <p:tgtEl>
                                          <p:spTgt spid="427"/>
                                        </p:tgtEl>
                                      </p:cBhvr>
                                    </p:animEffect>
                                  </p:childTnLst>
                                </p:cTn>
                              </p:par>
                              <p:par>
                                <p:cTn id="205" presetID="9" presetClass="entr" presetSubtype="0" fill="hold" grpId="0" nodeType="withEffect">
                                  <p:stCondLst>
                                    <p:cond delay="0"/>
                                  </p:stCondLst>
                                  <p:childTnLst>
                                    <p:set>
                                      <p:cBhvr>
                                        <p:cTn id="206" dur="1" fill="hold">
                                          <p:stCondLst>
                                            <p:cond delay="0"/>
                                          </p:stCondLst>
                                        </p:cTn>
                                        <p:tgtEl>
                                          <p:spTgt spid="428"/>
                                        </p:tgtEl>
                                        <p:attrNameLst>
                                          <p:attrName>style.visibility</p:attrName>
                                        </p:attrNameLst>
                                      </p:cBhvr>
                                      <p:to>
                                        <p:strVal val="visible"/>
                                      </p:to>
                                    </p:set>
                                    <p:animEffect transition="in" filter="dissolve">
                                      <p:cBhvr>
                                        <p:cTn id="207" dur="500"/>
                                        <p:tgtEl>
                                          <p:spTgt spid="428"/>
                                        </p:tgtEl>
                                      </p:cBhvr>
                                    </p:animEffect>
                                  </p:childTnLst>
                                </p:cTn>
                              </p:par>
                              <p:par>
                                <p:cTn id="208" presetID="9" presetClass="entr" presetSubtype="0" fill="hold" grpId="0" nodeType="withEffect">
                                  <p:stCondLst>
                                    <p:cond delay="0"/>
                                  </p:stCondLst>
                                  <p:childTnLst>
                                    <p:set>
                                      <p:cBhvr>
                                        <p:cTn id="209" dur="1" fill="hold">
                                          <p:stCondLst>
                                            <p:cond delay="0"/>
                                          </p:stCondLst>
                                        </p:cTn>
                                        <p:tgtEl>
                                          <p:spTgt spid="429"/>
                                        </p:tgtEl>
                                        <p:attrNameLst>
                                          <p:attrName>style.visibility</p:attrName>
                                        </p:attrNameLst>
                                      </p:cBhvr>
                                      <p:to>
                                        <p:strVal val="visible"/>
                                      </p:to>
                                    </p:set>
                                    <p:animEffect transition="in" filter="dissolve">
                                      <p:cBhvr>
                                        <p:cTn id="210" dur="500"/>
                                        <p:tgtEl>
                                          <p:spTgt spid="429"/>
                                        </p:tgtEl>
                                      </p:cBhvr>
                                    </p:animEffect>
                                  </p:childTnLst>
                                </p:cTn>
                              </p:par>
                              <p:par>
                                <p:cTn id="211" presetID="9" presetClass="entr" presetSubtype="0" fill="hold" grpId="0" nodeType="withEffect">
                                  <p:stCondLst>
                                    <p:cond delay="0"/>
                                  </p:stCondLst>
                                  <p:childTnLst>
                                    <p:set>
                                      <p:cBhvr>
                                        <p:cTn id="212" dur="1" fill="hold">
                                          <p:stCondLst>
                                            <p:cond delay="0"/>
                                          </p:stCondLst>
                                        </p:cTn>
                                        <p:tgtEl>
                                          <p:spTgt spid="430"/>
                                        </p:tgtEl>
                                        <p:attrNameLst>
                                          <p:attrName>style.visibility</p:attrName>
                                        </p:attrNameLst>
                                      </p:cBhvr>
                                      <p:to>
                                        <p:strVal val="visible"/>
                                      </p:to>
                                    </p:set>
                                    <p:animEffect transition="in" filter="dissolve">
                                      <p:cBhvr>
                                        <p:cTn id="213" dur="500"/>
                                        <p:tgtEl>
                                          <p:spTgt spid="430"/>
                                        </p:tgtEl>
                                      </p:cBhvr>
                                    </p:animEffect>
                                  </p:childTnLst>
                                </p:cTn>
                              </p:par>
                              <p:par>
                                <p:cTn id="214" presetID="9" presetClass="entr" presetSubtype="0" fill="hold" grpId="0" nodeType="withEffect">
                                  <p:stCondLst>
                                    <p:cond delay="0"/>
                                  </p:stCondLst>
                                  <p:childTnLst>
                                    <p:set>
                                      <p:cBhvr>
                                        <p:cTn id="215" dur="1" fill="hold">
                                          <p:stCondLst>
                                            <p:cond delay="0"/>
                                          </p:stCondLst>
                                        </p:cTn>
                                        <p:tgtEl>
                                          <p:spTgt spid="431"/>
                                        </p:tgtEl>
                                        <p:attrNameLst>
                                          <p:attrName>style.visibility</p:attrName>
                                        </p:attrNameLst>
                                      </p:cBhvr>
                                      <p:to>
                                        <p:strVal val="visible"/>
                                      </p:to>
                                    </p:set>
                                    <p:animEffect transition="in" filter="dissolve">
                                      <p:cBhvr>
                                        <p:cTn id="216" dur="500"/>
                                        <p:tgtEl>
                                          <p:spTgt spid="431"/>
                                        </p:tgtEl>
                                      </p:cBhvr>
                                    </p:animEffect>
                                  </p:childTnLst>
                                </p:cTn>
                              </p:par>
                              <p:par>
                                <p:cTn id="217" presetID="9" presetClass="entr" presetSubtype="0" fill="hold" grpId="0" nodeType="withEffect">
                                  <p:stCondLst>
                                    <p:cond delay="0"/>
                                  </p:stCondLst>
                                  <p:childTnLst>
                                    <p:set>
                                      <p:cBhvr>
                                        <p:cTn id="218" dur="1" fill="hold">
                                          <p:stCondLst>
                                            <p:cond delay="0"/>
                                          </p:stCondLst>
                                        </p:cTn>
                                        <p:tgtEl>
                                          <p:spTgt spid="432"/>
                                        </p:tgtEl>
                                        <p:attrNameLst>
                                          <p:attrName>style.visibility</p:attrName>
                                        </p:attrNameLst>
                                      </p:cBhvr>
                                      <p:to>
                                        <p:strVal val="visible"/>
                                      </p:to>
                                    </p:set>
                                    <p:animEffect transition="in" filter="dissolve">
                                      <p:cBhvr>
                                        <p:cTn id="219" dur="500"/>
                                        <p:tgtEl>
                                          <p:spTgt spid="432"/>
                                        </p:tgtEl>
                                      </p:cBhvr>
                                    </p:animEffect>
                                  </p:childTnLst>
                                </p:cTn>
                              </p:par>
                              <p:par>
                                <p:cTn id="220" presetID="9" presetClass="entr" presetSubtype="0" fill="hold" grpId="0" nodeType="withEffect">
                                  <p:stCondLst>
                                    <p:cond delay="0"/>
                                  </p:stCondLst>
                                  <p:childTnLst>
                                    <p:set>
                                      <p:cBhvr>
                                        <p:cTn id="221" dur="1" fill="hold">
                                          <p:stCondLst>
                                            <p:cond delay="0"/>
                                          </p:stCondLst>
                                        </p:cTn>
                                        <p:tgtEl>
                                          <p:spTgt spid="433"/>
                                        </p:tgtEl>
                                        <p:attrNameLst>
                                          <p:attrName>style.visibility</p:attrName>
                                        </p:attrNameLst>
                                      </p:cBhvr>
                                      <p:to>
                                        <p:strVal val="visible"/>
                                      </p:to>
                                    </p:set>
                                    <p:animEffect transition="in" filter="dissolve">
                                      <p:cBhvr>
                                        <p:cTn id="222" dur="500"/>
                                        <p:tgtEl>
                                          <p:spTgt spid="433"/>
                                        </p:tgtEl>
                                      </p:cBhvr>
                                    </p:animEffect>
                                  </p:childTnLst>
                                </p:cTn>
                              </p:par>
                              <p:par>
                                <p:cTn id="223" presetID="9" presetClass="entr" presetSubtype="0" fill="hold" grpId="0" nodeType="withEffect">
                                  <p:stCondLst>
                                    <p:cond delay="0"/>
                                  </p:stCondLst>
                                  <p:childTnLst>
                                    <p:set>
                                      <p:cBhvr>
                                        <p:cTn id="224" dur="1" fill="hold">
                                          <p:stCondLst>
                                            <p:cond delay="0"/>
                                          </p:stCondLst>
                                        </p:cTn>
                                        <p:tgtEl>
                                          <p:spTgt spid="434"/>
                                        </p:tgtEl>
                                        <p:attrNameLst>
                                          <p:attrName>style.visibility</p:attrName>
                                        </p:attrNameLst>
                                      </p:cBhvr>
                                      <p:to>
                                        <p:strVal val="visible"/>
                                      </p:to>
                                    </p:set>
                                    <p:animEffect transition="in" filter="dissolve">
                                      <p:cBhvr>
                                        <p:cTn id="225" dur="500"/>
                                        <p:tgtEl>
                                          <p:spTgt spid="434"/>
                                        </p:tgtEl>
                                      </p:cBhvr>
                                    </p:animEffect>
                                  </p:childTnLst>
                                </p:cTn>
                              </p:par>
                              <p:par>
                                <p:cTn id="226" presetID="9" presetClass="entr" presetSubtype="0" fill="hold" grpId="0" nodeType="withEffect">
                                  <p:stCondLst>
                                    <p:cond delay="0"/>
                                  </p:stCondLst>
                                  <p:childTnLst>
                                    <p:set>
                                      <p:cBhvr>
                                        <p:cTn id="227" dur="1" fill="hold">
                                          <p:stCondLst>
                                            <p:cond delay="0"/>
                                          </p:stCondLst>
                                        </p:cTn>
                                        <p:tgtEl>
                                          <p:spTgt spid="435"/>
                                        </p:tgtEl>
                                        <p:attrNameLst>
                                          <p:attrName>style.visibility</p:attrName>
                                        </p:attrNameLst>
                                      </p:cBhvr>
                                      <p:to>
                                        <p:strVal val="visible"/>
                                      </p:to>
                                    </p:set>
                                    <p:animEffect transition="in" filter="dissolve">
                                      <p:cBhvr>
                                        <p:cTn id="228" dur="500"/>
                                        <p:tgtEl>
                                          <p:spTgt spid="435"/>
                                        </p:tgtEl>
                                      </p:cBhvr>
                                    </p:animEffect>
                                  </p:childTnLst>
                                </p:cTn>
                              </p:par>
                              <p:par>
                                <p:cTn id="229" presetID="9" presetClass="entr" presetSubtype="0" fill="hold" grpId="0" nodeType="withEffect">
                                  <p:stCondLst>
                                    <p:cond delay="0"/>
                                  </p:stCondLst>
                                  <p:childTnLst>
                                    <p:set>
                                      <p:cBhvr>
                                        <p:cTn id="230" dur="1" fill="hold">
                                          <p:stCondLst>
                                            <p:cond delay="0"/>
                                          </p:stCondLst>
                                        </p:cTn>
                                        <p:tgtEl>
                                          <p:spTgt spid="436"/>
                                        </p:tgtEl>
                                        <p:attrNameLst>
                                          <p:attrName>style.visibility</p:attrName>
                                        </p:attrNameLst>
                                      </p:cBhvr>
                                      <p:to>
                                        <p:strVal val="visible"/>
                                      </p:to>
                                    </p:set>
                                    <p:animEffect transition="in" filter="dissolve">
                                      <p:cBhvr>
                                        <p:cTn id="231" dur="500"/>
                                        <p:tgtEl>
                                          <p:spTgt spid="436"/>
                                        </p:tgtEl>
                                      </p:cBhvr>
                                    </p:animEffect>
                                  </p:childTnLst>
                                </p:cTn>
                              </p:par>
                              <p:par>
                                <p:cTn id="232" presetID="9" presetClass="entr" presetSubtype="0" fill="hold" grpId="0" nodeType="withEffect">
                                  <p:stCondLst>
                                    <p:cond delay="0"/>
                                  </p:stCondLst>
                                  <p:childTnLst>
                                    <p:set>
                                      <p:cBhvr>
                                        <p:cTn id="233" dur="1" fill="hold">
                                          <p:stCondLst>
                                            <p:cond delay="0"/>
                                          </p:stCondLst>
                                        </p:cTn>
                                        <p:tgtEl>
                                          <p:spTgt spid="437"/>
                                        </p:tgtEl>
                                        <p:attrNameLst>
                                          <p:attrName>style.visibility</p:attrName>
                                        </p:attrNameLst>
                                      </p:cBhvr>
                                      <p:to>
                                        <p:strVal val="visible"/>
                                      </p:to>
                                    </p:set>
                                    <p:animEffect transition="in" filter="dissolve">
                                      <p:cBhvr>
                                        <p:cTn id="234" dur="500"/>
                                        <p:tgtEl>
                                          <p:spTgt spid="437"/>
                                        </p:tgtEl>
                                      </p:cBhvr>
                                    </p:animEffect>
                                  </p:childTnLst>
                                </p:cTn>
                              </p:par>
                              <p:par>
                                <p:cTn id="235" presetID="9" presetClass="entr" presetSubtype="0" fill="hold" grpId="0" nodeType="withEffect">
                                  <p:stCondLst>
                                    <p:cond delay="0"/>
                                  </p:stCondLst>
                                  <p:childTnLst>
                                    <p:set>
                                      <p:cBhvr>
                                        <p:cTn id="236" dur="1" fill="hold">
                                          <p:stCondLst>
                                            <p:cond delay="0"/>
                                          </p:stCondLst>
                                        </p:cTn>
                                        <p:tgtEl>
                                          <p:spTgt spid="438"/>
                                        </p:tgtEl>
                                        <p:attrNameLst>
                                          <p:attrName>style.visibility</p:attrName>
                                        </p:attrNameLst>
                                      </p:cBhvr>
                                      <p:to>
                                        <p:strVal val="visible"/>
                                      </p:to>
                                    </p:set>
                                    <p:animEffect transition="in" filter="dissolve">
                                      <p:cBhvr>
                                        <p:cTn id="237" dur="500"/>
                                        <p:tgtEl>
                                          <p:spTgt spid="438"/>
                                        </p:tgtEl>
                                      </p:cBhvr>
                                    </p:animEffect>
                                  </p:childTnLst>
                                </p:cTn>
                              </p:par>
                              <p:par>
                                <p:cTn id="238" presetID="9" presetClass="entr" presetSubtype="0" fill="hold" grpId="0" nodeType="withEffect">
                                  <p:stCondLst>
                                    <p:cond delay="0"/>
                                  </p:stCondLst>
                                  <p:childTnLst>
                                    <p:set>
                                      <p:cBhvr>
                                        <p:cTn id="239" dur="1" fill="hold">
                                          <p:stCondLst>
                                            <p:cond delay="0"/>
                                          </p:stCondLst>
                                        </p:cTn>
                                        <p:tgtEl>
                                          <p:spTgt spid="439"/>
                                        </p:tgtEl>
                                        <p:attrNameLst>
                                          <p:attrName>style.visibility</p:attrName>
                                        </p:attrNameLst>
                                      </p:cBhvr>
                                      <p:to>
                                        <p:strVal val="visible"/>
                                      </p:to>
                                    </p:set>
                                    <p:animEffect transition="in" filter="dissolve">
                                      <p:cBhvr>
                                        <p:cTn id="240" dur="500"/>
                                        <p:tgtEl>
                                          <p:spTgt spid="439"/>
                                        </p:tgtEl>
                                      </p:cBhvr>
                                    </p:animEffect>
                                  </p:childTnLst>
                                </p:cTn>
                              </p:par>
                              <p:par>
                                <p:cTn id="241" presetID="9" presetClass="entr" presetSubtype="0" fill="hold" grpId="0" nodeType="withEffect">
                                  <p:stCondLst>
                                    <p:cond delay="0"/>
                                  </p:stCondLst>
                                  <p:childTnLst>
                                    <p:set>
                                      <p:cBhvr>
                                        <p:cTn id="242" dur="1" fill="hold">
                                          <p:stCondLst>
                                            <p:cond delay="0"/>
                                          </p:stCondLst>
                                        </p:cTn>
                                        <p:tgtEl>
                                          <p:spTgt spid="440"/>
                                        </p:tgtEl>
                                        <p:attrNameLst>
                                          <p:attrName>style.visibility</p:attrName>
                                        </p:attrNameLst>
                                      </p:cBhvr>
                                      <p:to>
                                        <p:strVal val="visible"/>
                                      </p:to>
                                    </p:set>
                                    <p:animEffect transition="in" filter="dissolve">
                                      <p:cBhvr>
                                        <p:cTn id="243" dur="500"/>
                                        <p:tgtEl>
                                          <p:spTgt spid="440"/>
                                        </p:tgtEl>
                                      </p:cBhvr>
                                    </p:animEffect>
                                  </p:childTnLst>
                                </p:cTn>
                              </p:par>
                              <p:par>
                                <p:cTn id="244" presetID="9" presetClass="entr" presetSubtype="0" fill="hold" grpId="0" nodeType="withEffect">
                                  <p:stCondLst>
                                    <p:cond delay="0"/>
                                  </p:stCondLst>
                                  <p:childTnLst>
                                    <p:set>
                                      <p:cBhvr>
                                        <p:cTn id="245" dur="1" fill="hold">
                                          <p:stCondLst>
                                            <p:cond delay="0"/>
                                          </p:stCondLst>
                                        </p:cTn>
                                        <p:tgtEl>
                                          <p:spTgt spid="441"/>
                                        </p:tgtEl>
                                        <p:attrNameLst>
                                          <p:attrName>style.visibility</p:attrName>
                                        </p:attrNameLst>
                                      </p:cBhvr>
                                      <p:to>
                                        <p:strVal val="visible"/>
                                      </p:to>
                                    </p:set>
                                    <p:animEffect transition="in" filter="dissolve">
                                      <p:cBhvr>
                                        <p:cTn id="246" dur="500"/>
                                        <p:tgtEl>
                                          <p:spTgt spid="441"/>
                                        </p:tgtEl>
                                      </p:cBhvr>
                                    </p:animEffect>
                                  </p:childTnLst>
                                </p:cTn>
                              </p:par>
                              <p:par>
                                <p:cTn id="247" presetID="9" presetClass="entr" presetSubtype="0" fill="hold" grpId="0" nodeType="withEffect">
                                  <p:stCondLst>
                                    <p:cond delay="0"/>
                                  </p:stCondLst>
                                  <p:childTnLst>
                                    <p:set>
                                      <p:cBhvr>
                                        <p:cTn id="248" dur="1" fill="hold">
                                          <p:stCondLst>
                                            <p:cond delay="0"/>
                                          </p:stCondLst>
                                        </p:cTn>
                                        <p:tgtEl>
                                          <p:spTgt spid="442"/>
                                        </p:tgtEl>
                                        <p:attrNameLst>
                                          <p:attrName>style.visibility</p:attrName>
                                        </p:attrNameLst>
                                      </p:cBhvr>
                                      <p:to>
                                        <p:strVal val="visible"/>
                                      </p:to>
                                    </p:set>
                                    <p:animEffect transition="in" filter="dissolve">
                                      <p:cBhvr>
                                        <p:cTn id="249" dur="500"/>
                                        <p:tgtEl>
                                          <p:spTgt spid="442"/>
                                        </p:tgtEl>
                                      </p:cBhvr>
                                    </p:animEffect>
                                  </p:childTnLst>
                                </p:cTn>
                              </p:par>
                              <p:par>
                                <p:cTn id="250" presetID="9" presetClass="entr" presetSubtype="0" fill="hold" grpId="0" nodeType="withEffect">
                                  <p:stCondLst>
                                    <p:cond delay="0"/>
                                  </p:stCondLst>
                                  <p:childTnLst>
                                    <p:set>
                                      <p:cBhvr>
                                        <p:cTn id="251" dur="1" fill="hold">
                                          <p:stCondLst>
                                            <p:cond delay="0"/>
                                          </p:stCondLst>
                                        </p:cTn>
                                        <p:tgtEl>
                                          <p:spTgt spid="443"/>
                                        </p:tgtEl>
                                        <p:attrNameLst>
                                          <p:attrName>style.visibility</p:attrName>
                                        </p:attrNameLst>
                                      </p:cBhvr>
                                      <p:to>
                                        <p:strVal val="visible"/>
                                      </p:to>
                                    </p:set>
                                    <p:animEffect transition="in" filter="dissolve">
                                      <p:cBhvr>
                                        <p:cTn id="252" dur="500"/>
                                        <p:tgtEl>
                                          <p:spTgt spid="443"/>
                                        </p:tgtEl>
                                      </p:cBhvr>
                                    </p:animEffect>
                                  </p:childTnLst>
                                </p:cTn>
                              </p:par>
                              <p:par>
                                <p:cTn id="253" presetID="9" presetClass="entr" presetSubtype="0" fill="hold" grpId="0" nodeType="withEffect">
                                  <p:stCondLst>
                                    <p:cond delay="0"/>
                                  </p:stCondLst>
                                  <p:childTnLst>
                                    <p:set>
                                      <p:cBhvr>
                                        <p:cTn id="254" dur="1" fill="hold">
                                          <p:stCondLst>
                                            <p:cond delay="0"/>
                                          </p:stCondLst>
                                        </p:cTn>
                                        <p:tgtEl>
                                          <p:spTgt spid="444"/>
                                        </p:tgtEl>
                                        <p:attrNameLst>
                                          <p:attrName>style.visibility</p:attrName>
                                        </p:attrNameLst>
                                      </p:cBhvr>
                                      <p:to>
                                        <p:strVal val="visible"/>
                                      </p:to>
                                    </p:set>
                                    <p:animEffect transition="in" filter="dissolve">
                                      <p:cBhvr>
                                        <p:cTn id="255" dur="500"/>
                                        <p:tgtEl>
                                          <p:spTgt spid="444"/>
                                        </p:tgtEl>
                                      </p:cBhvr>
                                    </p:animEffect>
                                  </p:childTnLst>
                                </p:cTn>
                              </p:par>
                              <p:par>
                                <p:cTn id="256" presetID="9" presetClass="entr" presetSubtype="0" fill="hold" grpId="0" nodeType="withEffect">
                                  <p:stCondLst>
                                    <p:cond delay="0"/>
                                  </p:stCondLst>
                                  <p:childTnLst>
                                    <p:set>
                                      <p:cBhvr>
                                        <p:cTn id="257" dur="1" fill="hold">
                                          <p:stCondLst>
                                            <p:cond delay="0"/>
                                          </p:stCondLst>
                                        </p:cTn>
                                        <p:tgtEl>
                                          <p:spTgt spid="445"/>
                                        </p:tgtEl>
                                        <p:attrNameLst>
                                          <p:attrName>style.visibility</p:attrName>
                                        </p:attrNameLst>
                                      </p:cBhvr>
                                      <p:to>
                                        <p:strVal val="visible"/>
                                      </p:to>
                                    </p:set>
                                    <p:animEffect transition="in" filter="dissolve">
                                      <p:cBhvr>
                                        <p:cTn id="258" dur="500"/>
                                        <p:tgtEl>
                                          <p:spTgt spid="445"/>
                                        </p:tgtEl>
                                      </p:cBhvr>
                                    </p:animEffect>
                                  </p:childTnLst>
                                </p:cTn>
                              </p:par>
                              <p:par>
                                <p:cTn id="259" presetID="9" presetClass="entr" presetSubtype="0" fill="hold" grpId="0" nodeType="withEffect">
                                  <p:stCondLst>
                                    <p:cond delay="0"/>
                                  </p:stCondLst>
                                  <p:childTnLst>
                                    <p:set>
                                      <p:cBhvr>
                                        <p:cTn id="260" dur="1" fill="hold">
                                          <p:stCondLst>
                                            <p:cond delay="0"/>
                                          </p:stCondLst>
                                        </p:cTn>
                                        <p:tgtEl>
                                          <p:spTgt spid="446"/>
                                        </p:tgtEl>
                                        <p:attrNameLst>
                                          <p:attrName>style.visibility</p:attrName>
                                        </p:attrNameLst>
                                      </p:cBhvr>
                                      <p:to>
                                        <p:strVal val="visible"/>
                                      </p:to>
                                    </p:set>
                                    <p:animEffect transition="in" filter="dissolve">
                                      <p:cBhvr>
                                        <p:cTn id="261" dur="500"/>
                                        <p:tgtEl>
                                          <p:spTgt spid="446"/>
                                        </p:tgtEl>
                                      </p:cBhvr>
                                    </p:animEffect>
                                  </p:childTnLst>
                                </p:cTn>
                              </p:par>
                              <p:par>
                                <p:cTn id="262" presetID="9" presetClass="entr" presetSubtype="0" fill="hold" grpId="0" nodeType="withEffect">
                                  <p:stCondLst>
                                    <p:cond delay="0"/>
                                  </p:stCondLst>
                                  <p:childTnLst>
                                    <p:set>
                                      <p:cBhvr>
                                        <p:cTn id="263" dur="1" fill="hold">
                                          <p:stCondLst>
                                            <p:cond delay="0"/>
                                          </p:stCondLst>
                                        </p:cTn>
                                        <p:tgtEl>
                                          <p:spTgt spid="447"/>
                                        </p:tgtEl>
                                        <p:attrNameLst>
                                          <p:attrName>style.visibility</p:attrName>
                                        </p:attrNameLst>
                                      </p:cBhvr>
                                      <p:to>
                                        <p:strVal val="visible"/>
                                      </p:to>
                                    </p:set>
                                    <p:animEffect transition="in" filter="dissolve">
                                      <p:cBhvr>
                                        <p:cTn id="264" dur="500"/>
                                        <p:tgtEl>
                                          <p:spTgt spid="447"/>
                                        </p:tgtEl>
                                      </p:cBhvr>
                                    </p:animEffect>
                                  </p:childTnLst>
                                </p:cTn>
                              </p:par>
                              <p:par>
                                <p:cTn id="265" presetID="9" presetClass="entr" presetSubtype="0" fill="hold" grpId="0" nodeType="withEffect">
                                  <p:stCondLst>
                                    <p:cond delay="0"/>
                                  </p:stCondLst>
                                  <p:childTnLst>
                                    <p:set>
                                      <p:cBhvr>
                                        <p:cTn id="266" dur="1" fill="hold">
                                          <p:stCondLst>
                                            <p:cond delay="0"/>
                                          </p:stCondLst>
                                        </p:cTn>
                                        <p:tgtEl>
                                          <p:spTgt spid="462"/>
                                        </p:tgtEl>
                                        <p:attrNameLst>
                                          <p:attrName>style.visibility</p:attrName>
                                        </p:attrNameLst>
                                      </p:cBhvr>
                                      <p:to>
                                        <p:strVal val="visible"/>
                                      </p:to>
                                    </p:set>
                                    <p:animEffect transition="in" filter="dissolve">
                                      <p:cBhvr>
                                        <p:cTn id="267" dur="500"/>
                                        <p:tgtEl>
                                          <p:spTgt spid="462"/>
                                        </p:tgtEl>
                                      </p:cBhvr>
                                    </p:animEffect>
                                  </p:childTnLst>
                                </p:cTn>
                              </p:par>
                              <p:par>
                                <p:cTn id="268" presetID="9" presetClass="entr" presetSubtype="0" fill="hold" grpId="0" nodeType="withEffect">
                                  <p:stCondLst>
                                    <p:cond delay="0"/>
                                  </p:stCondLst>
                                  <p:childTnLst>
                                    <p:set>
                                      <p:cBhvr>
                                        <p:cTn id="269" dur="1" fill="hold">
                                          <p:stCondLst>
                                            <p:cond delay="0"/>
                                          </p:stCondLst>
                                        </p:cTn>
                                        <p:tgtEl>
                                          <p:spTgt spid="463"/>
                                        </p:tgtEl>
                                        <p:attrNameLst>
                                          <p:attrName>style.visibility</p:attrName>
                                        </p:attrNameLst>
                                      </p:cBhvr>
                                      <p:to>
                                        <p:strVal val="visible"/>
                                      </p:to>
                                    </p:set>
                                    <p:animEffect transition="in" filter="dissolve">
                                      <p:cBhvr>
                                        <p:cTn id="270" dur="500"/>
                                        <p:tgtEl>
                                          <p:spTgt spid="463"/>
                                        </p:tgtEl>
                                      </p:cBhvr>
                                    </p:animEffect>
                                  </p:childTnLst>
                                </p:cTn>
                              </p:par>
                              <p:par>
                                <p:cTn id="271" presetID="9" presetClass="entr" presetSubtype="0" fill="hold" grpId="0" nodeType="withEffect">
                                  <p:stCondLst>
                                    <p:cond delay="0"/>
                                  </p:stCondLst>
                                  <p:childTnLst>
                                    <p:set>
                                      <p:cBhvr>
                                        <p:cTn id="272" dur="1" fill="hold">
                                          <p:stCondLst>
                                            <p:cond delay="0"/>
                                          </p:stCondLst>
                                        </p:cTn>
                                        <p:tgtEl>
                                          <p:spTgt spid="464"/>
                                        </p:tgtEl>
                                        <p:attrNameLst>
                                          <p:attrName>style.visibility</p:attrName>
                                        </p:attrNameLst>
                                      </p:cBhvr>
                                      <p:to>
                                        <p:strVal val="visible"/>
                                      </p:to>
                                    </p:set>
                                    <p:animEffect transition="in" filter="dissolve">
                                      <p:cBhvr>
                                        <p:cTn id="273" dur="500"/>
                                        <p:tgtEl>
                                          <p:spTgt spid="464"/>
                                        </p:tgtEl>
                                      </p:cBhvr>
                                    </p:animEffect>
                                  </p:childTnLst>
                                </p:cTn>
                              </p:par>
                              <p:par>
                                <p:cTn id="274" presetID="9" presetClass="entr" presetSubtype="0" fill="hold" grpId="0" nodeType="withEffect">
                                  <p:stCondLst>
                                    <p:cond delay="0"/>
                                  </p:stCondLst>
                                  <p:childTnLst>
                                    <p:set>
                                      <p:cBhvr>
                                        <p:cTn id="275" dur="1" fill="hold">
                                          <p:stCondLst>
                                            <p:cond delay="0"/>
                                          </p:stCondLst>
                                        </p:cTn>
                                        <p:tgtEl>
                                          <p:spTgt spid="465"/>
                                        </p:tgtEl>
                                        <p:attrNameLst>
                                          <p:attrName>style.visibility</p:attrName>
                                        </p:attrNameLst>
                                      </p:cBhvr>
                                      <p:to>
                                        <p:strVal val="visible"/>
                                      </p:to>
                                    </p:set>
                                    <p:animEffect transition="in" filter="dissolve">
                                      <p:cBhvr>
                                        <p:cTn id="276" dur="500"/>
                                        <p:tgtEl>
                                          <p:spTgt spid="465"/>
                                        </p:tgtEl>
                                      </p:cBhvr>
                                    </p:animEffect>
                                  </p:childTnLst>
                                </p:cTn>
                              </p:par>
                              <p:par>
                                <p:cTn id="277" presetID="9" presetClass="entr" presetSubtype="0" fill="hold" grpId="0" nodeType="withEffect">
                                  <p:stCondLst>
                                    <p:cond delay="0"/>
                                  </p:stCondLst>
                                  <p:childTnLst>
                                    <p:set>
                                      <p:cBhvr>
                                        <p:cTn id="278" dur="1" fill="hold">
                                          <p:stCondLst>
                                            <p:cond delay="0"/>
                                          </p:stCondLst>
                                        </p:cTn>
                                        <p:tgtEl>
                                          <p:spTgt spid="466"/>
                                        </p:tgtEl>
                                        <p:attrNameLst>
                                          <p:attrName>style.visibility</p:attrName>
                                        </p:attrNameLst>
                                      </p:cBhvr>
                                      <p:to>
                                        <p:strVal val="visible"/>
                                      </p:to>
                                    </p:set>
                                    <p:animEffect transition="in" filter="dissolve">
                                      <p:cBhvr>
                                        <p:cTn id="279" dur="500"/>
                                        <p:tgtEl>
                                          <p:spTgt spid="466"/>
                                        </p:tgtEl>
                                      </p:cBhvr>
                                    </p:animEffect>
                                  </p:childTnLst>
                                </p:cTn>
                              </p:par>
                              <p:par>
                                <p:cTn id="280" presetID="9" presetClass="entr" presetSubtype="0" fill="hold" grpId="0" nodeType="withEffect">
                                  <p:stCondLst>
                                    <p:cond delay="0"/>
                                  </p:stCondLst>
                                  <p:childTnLst>
                                    <p:set>
                                      <p:cBhvr>
                                        <p:cTn id="281" dur="1" fill="hold">
                                          <p:stCondLst>
                                            <p:cond delay="0"/>
                                          </p:stCondLst>
                                        </p:cTn>
                                        <p:tgtEl>
                                          <p:spTgt spid="467"/>
                                        </p:tgtEl>
                                        <p:attrNameLst>
                                          <p:attrName>style.visibility</p:attrName>
                                        </p:attrNameLst>
                                      </p:cBhvr>
                                      <p:to>
                                        <p:strVal val="visible"/>
                                      </p:to>
                                    </p:set>
                                    <p:animEffect transition="in" filter="dissolve">
                                      <p:cBhvr>
                                        <p:cTn id="282" dur="500"/>
                                        <p:tgtEl>
                                          <p:spTgt spid="467"/>
                                        </p:tgtEl>
                                      </p:cBhvr>
                                    </p:animEffect>
                                  </p:childTnLst>
                                </p:cTn>
                              </p:par>
                              <p:par>
                                <p:cTn id="283" presetID="9" presetClass="entr" presetSubtype="0" fill="hold" grpId="0" nodeType="withEffect">
                                  <p:stCondLst>
                                    <p:cond delay="0"/>
                                  </p:stCondLst>
                                  <p:childTnLst>
                                    <p:set>
                                      <p:cBhvr>
                                        <p:cTn id="284" dur="1" fill="hold">
                                          <p:stCondLst>
                                            <p:cond delay="0"/>
                                          </p:stCondLst>
                                        </p:cTn>
                                        <p:tgtEl>
                                          <p:spTgt spid="468"/>
                                        </p:tgtEl>
                                        <p:attrNameLst>
                                          <p:attrName>style.visibility</p:attrName>
                                        </p:attrNameLst>
                                      </p:cBhvr>
                                      <p:to>
                                        <p:strVal val="visible"/>
                                      </p:to>
                                    </p:set>
                                    <p:animEffect transition="in" filter="dissolve">
                                      <p:cBhvr>
                                        <p:cTn id="285" dur="500"/>
                                        <p:tgtEl>
                                          <p:spTgt spid="468"/>
                                        </p:tgtEl>
                                      </p:cBhvr>
                                    </p:animEffect>
                                  </p:childTnLst>
                                </p:cTn>
                              </p:par>
                              <p:par>
                                <p:cTn id="286" presetID="9" presetClass="entr" presetSubtype="0" fill="hold" grpId="0" nodeType="withEffect">
                                  <p:stCondLst>
                                    <p:cond delay="0"/>
                                  </p:stCondLst>
                                  <p:childTnLst>
                                    <p:set>
                                      <p:cBhvr>
                                        <p:cTn id="287" dur="1" fill="hold">
                                          <p:stCondLst>
                                            <p:cond delay="0"/>
                                          </p:stCondLst>
                                        </p:cTn>
                                        <p:tgtEl>
                                          <p:spTgt spid="469"/>
                                        </p:tgtEl>
                                        <p:attrNameLst>
                                          <p:attrName>style.visibility</p:attrName>
                                        </p:attrNameLst>
                                      </p:cBhvr>
                                      <p:to>
                                        <p:strVal val="visible"/>
                                      </p:to>
                                    </p:set>
                                    <p:animEffect transition="in" filter="dissolve">
                                      <p:cBhvr>
                                        <p:cTn id="288" dur="500"/>
                                        <p:tgtEl>
                                          <p:spTgt spid="469"/>
                                        </p:tgtEl>
                                      </p:cBhvr>
                                    </p:animEffect>
                                  </p:childTnLst>
                                </p:cTn>
                              </p:par>
                              <p:par>
                                <p:cTn id="289" presetID="9" presetClass="entr" presetSubtype="0" fill="hold" grpId="0" nodeType="withEffect">
                                  <p:stCondLst>
                                    <p:cond delay="0"/>
                                  </p:stCondLst>
                                  <p:childTnLst>
                                    <p:set>
                                      <p:cBhvr>
                                        <p:cTn id="290" dur="1" fill="hold">
                                          <p:stCondLst>
                                            <p:cond delay="0"/>
                                          </p:stCondLst>
                                        </p:cTn>
                                        <p:tgtEl>
                                          <p:spTgt spid="470"/>
                                        </p:tgtEl>
                                        <p:attrNameLst>
                                          <p:attrName>style.visibility</p:attrName>
                                        </p:attrNameLst>
                                      </p:cBhvr>
                                      <p:to>
                                        <p:strVal val="visible"/>
                                      </p:to>
                                    </p:set>
                                    <p:animEffect transition="in" filter="dissolve">
                                      <p:cBhvr>
                                        <p:cTn id="291" dur="500"/>
                                        <p:tgtEl>
                                          <p:spTgt spid="470"/>
                                        </p:tgtEl>
                                      </p:cBhvr>
                                    </p:animEffect>
                                  </p:childTnLst>
                                </p:cTn>
                              </p:par>
                              <p:par>
                                <p:cTn id="292" presetID="9" presetClass="entr" presetSubtype="0" fill="hold" grpId="0" nodeType="withEffect">
                                  <p:stCondLst>
                                    <p:cond delay="0"/>
                                  </p:stCondLst>
                                  <p:childTnLst>
                                    <p:set>
                                      <p:cBhvr>
                                        <p:cTn id="293" dur="1" fill="hold">
                                          <p:stCondLst>
                                            <p:cond delay="0"/>
                                          </p:stCondLst>
                                        </p:cTn>
                                        <p:tgtEl>
                                          <p:spTgt spid="471"/>
                                        </p:tgtEl>
                                        <p:attrNameLst>
                                          <p:attrName>style.visibility</p:attrName>
                                        </p:attrNameLst>
                                      </p:cBhvr>
                                      <p:to>
                                        <p:strVal val="visible"/>
                                      </p:to>
                                    </p:set>
                                    <p:animEffect transition="in" filter="dissolve">
                                      <p:cBhvr>
                                        <p:cTn id="294" dur="500"/>
                                        <p:tgtEl>
                                          <p:spTgt spid="471"/>
                                        </p:tgtEl>
                                      </p:cBhvr>
                                    </p:animEffect>
                                  </p:childTnLst>
                                </p:cTn>
                              </p:par>
                            </p:childTnLst>
                          </p:cTn>
                        </p:par>
                      </p:childTnLst>
                    </p:cTn>
                  </p:par>
                  <p:par>
                    <p:cTn id="295" fill="hold">
                      <p:stCondLst>
                        <p:cond delay="indefinite"/>
                      </p:stCondLst>
                      <p:childTnLst>
                        <p:par>
                          <p:cTn id="296" fill="hold">
                            <p:stCondLst>
                              <p:cond delay="0"/>
                            </p:stCondLst>
                            <p:childTnLst>
                              <p:par>
                                <p:cTn id="297" presetID="9" presetClass="entr" presetSubtype="0" fill="hold" grpId="0" nodeType="clickEffect">
                                  <p:stCondLst>
                                    <p:cond delay="0"/>
                                  </p:stCondLst>
                                  <p:childTnLst>
                                    <p:set>
                                      <p:cBhvr>
                                        <p:cTn id="298" dur="1" fill="hold">
                                          <p:stCondLst>
                                            <p:cond delay="0"/>
                                          </p:stCondLst>
                                        </p:cTn>
                                        <p:tgtEl>
                                          <p:spTgt spid="502"/>
                                        </p:tgtEl>
                                        <p:attrNameLst>
                                          <p:attrName>style.visibility</p:attrName>
                                        </p:attrNameLst>
                                      </p:cBhvr>
                                      <p:to>
                                        <p:strVal val="visible"/>
                                      </p:to>
                                    </p:set>
                                    <p:animEffect transition="in" filter="dissolve">
                                      <p:cBhvr>
                                        <p:cTn id="299" dur="500"/>
                                        <p:tgtEl>
                                          <p:spTgt spid="502"/>
                                        </p:tgtEl>
                                      </p:cBhvr>
                                    </p:animEffect>
                                  </p:childTnLst>
                                </p:cTn>
                              </p:par>
                              <p:par>
                                <p:cTn id="300" presetID="9" presetClass="entr" presetSubtype="0" fill="hold" grpId="0" nodeType="withEffect">
                                  <p:stCondLst>
                                    <p:cond delay="0"/>
                                  </p:stCondLst>
                                  <p:childTnLst>
                                    <p:set>
                                      <p:cBhvr>
                                        <p:cTn id="301" dur="1" fill="hold">
                                          <p:stCondLst>
                                            <p:cond delay="0"/>
                                          </p:stCondLst>
                                        </p:cTn>
                                        <p:tgtEl>
                                          <p:spTgt spid="503"/>
                                        </p:tgtEl>
                                        <p:attrNameLst>
                                          <p:attrName>style.visibility</p:attrName>
                                        </p:attrNameLst>
                                      </p:cBhvr>
                                      <p:to>
                                        <p:strVal val="visible"/>
                                      </p:to>
                                    </p:set>
                                    <p:animEffect transition="in" filter="dissolve">
                                      <p:cBhvr>
                                        <p:cTn id="302" dur="500"/>
                                        <p:tgtEl>
                                          <p:spTgt spid="503"/>
                                        </p:tgtEl>
                                      </p:cBhvr>
                                    </p:animEffect>
                                  </p:childTnLst>
                                </p:cTn>
                              </p:par>
                              <p:par>
                                <p:cTn id="303" presetID="9" presetClass="entr" presetSubtype="0" fill="hold" grpId="0" nodeType="withEffect">
                                  <p:stCondLst>
                                    <p:cond delay="0"/>
                                  </p:stCondLst>
                                  <p:childTnLst>
                                    <p:set>
                                      <p:cBhvr>
                                        <p:cTn id="304" dur="1" fill="hold">
                                          <p:stCondLst>
                                            <p:cond delay="0"/>
                                          </p:stCondLst>
                                        </p:cTn>
                                        <p:tgtEl>
                                          <p:spTgt spid="504"/>
                                        </p:tgtEl>
                                        <p:attrNameLst>
                                          <p:attrName>style.visibility</p:attrName>
                                        </p:attrNameLst>
                                      </p:cBhvr>
                                      <p:to>
                                        <p:strVal val="visible"/>
                                      </p:to>
                                    </p:set>
                                    <p:animEffect transition="in" filter="dissolve">
                                      <p:cBhvr>
                                        <p:cTn id="305" dur="500"/>
                                        <p:tgtEl>
                                          <p:spTgt spid="504"/>
                                        </p:tgtEl>
                                      </p:cBhvr>
                                    </p:animEffect>
                                  </p:childTnLst>
                                </p:cTn>
                              </p:par>
                              <p:par>
                                <p:cTn id="306" presetID="9" presetClass="entr" presetSubtype="0" fill="hold" grpId="0" nodeType="withEffect">
                                  <p:stCondLst>
                                    <p:cond delay="0"/>
                                  </p:stCondLst>
                                  <p:childTnLst>
                                    <p:set>
                                      <p:cBhvr>
                                        <p:cTn id="307" dur="1" fill="hold">
                                          <p:stCondLst>
                                            <p:cond delay="0"/>
                                          </p:stCondLst>
                                        </p:cTn>
                                        <p:tgtEl>
                                          <p:spTgt spid="505"/>
                                        </p:tgtEl>
                                        <p:attrNameLst>
                                          <p:attrName>style.visibility</p:attrName>
                                        </p:attrNameLst>
                                      </p:cBhvr>
                                      <p:to>
                                        <p:strVal val="visible"/>
                                      </p:to>
                                    </p:set>
                                    <p:animEffect transition="in" filter="dissolve">
                                      <p:cBhvr>
                                        <p:cTn id="308" dur="500"/>
                                        <p:tgtEl>
                                          <p:spTgt spid="505"/>
                                        </p:tgtEl>
                                      </p:cBhvr>
                                    </p:animEffect>
                                  </p:childTnLst>
                                </p:cTn>
                              </p:par>
                              <p:par>
                                <p:cTn id="309" presetID="9" presetClass="entr" presetSubtype="0" fill="hold" grpId="0" nodeType="withEffect">
                                  <p:stCondLst>
                                    <p:cond delay="0"/>
                                  </p:stCondLst>
                                  <p:childTnLst>
                                    <p:set>
                                      <p:cBhvr>
                                        <p:cTn id="310" dur="1" fill="hold">
                                          <p:stCondLst>
                                            <p:cond delay="0"/>
                                          </p:stCondLst>
                                        </p:cTn>
                                        <p:tgtEl>
                                          <p:spTgt spid="506"/>
                                        </p:tgtEl>
                                        <p:attrNameLst>
                                          <p:attrName>style.visibility</p:attrName>
                                        </p:attrNameLst>
                                      </p:cBhvr>
                                      <p:to>
                                        <p:strVal val="visible"/>
                                      </p:to>
                                    </p:set>
                                    <p:animEffect transition="in" filter="dissolve">
                                      <p:cBhvr>
                                        <p:cTn id="311" dur="500"/>
                                        <p:tgtEl>
                                          <p:spTgt spid="506"/>
                                        </p:tgtEl>
                                      </p:cBhvr>
                                    </p:animEffect>
                                  </p:childTnLst>
                                </p:cTn>
                              </p:par>
                              <p:par>
                                <p:cTn id="312" presetID="9" presetClass="entr" presetSubtype="0" fill="hold" grpId="0" nodeType="withEffect">
                                  <p:stCondLst>
                                    <p:cond delay="0"/>
                                  </p:stCondLst>
                                  <p:childTnLst>
                                    <p:set>
                                      <p:cBhvr>
                                        <p:cTn id="313" dur="1" fill="hold">
                                          <p:stCondLst>
                                            <p:cond delay="0"/>
                                          </p:stCondLst>
                                        </p:cTn>
                                        <p:tgtEl>
                                          <p:spTgt spid="507"/>
                                        </p:tgtEl>
                                        <p:attrNameLst>
                                          <p:attrName>style.visibility</p:attrName>
                                        </p:attrNameLst>
                                      </p:cBhvr>
                                      <p:to>
                                        <p:strVal val="visible"/>
                                      </p:to>
                                    </p:set>
                                    <p:animEffect transition="in" filter="dissolve">
                                      <p:cBhvr>
                                        <p:cTn id="314" dur="500"/>
                                        <p:tgtEl>
                                          <p:spTgt spid="507"/>
                                        </p:tgtEl>
                                      </p:cBhvr>
                                    </p:animEffect>
                                  </p:childTnLst>
                                </p:cTn>
                              </p:par>
                              <p:par>
                                <p:cTn id="315" presetID="9" presetClass="entr" presetSubtype="0" fill="hold" grpId="0" nodeType="withEffect">
                                  <p:stCondLst>
                                    <p:cond delay="0"/>
                                  </p:stCondLst>
                                  <p:childTnLst>
                                    <p:set>
                                      <p:cBhvr>
                                        <p:cTn id="316" dur="1" fill="hold">
                                          <p:stCondLst>
                                            <p:cond delay="0"/>
                                          </p:stCondLst>
                                        </p:cTn>
                                        <p:tgtEl>
                                          <p:spTgt spid="508"/>
                                        </p:tgtEl>
                                        <p:attrNameLst>
                                          <p:attrName>style.visibility</p:attrName>
                                        </p:attrNameLst>
                                      </p:cBhvr>
                                      <p:to>
                                        <p:strVal val="visible"/>
                                      </p:to>
                                    </p:set>
                                    <p:animEffect transition="in" filter="dissolve">
                                      <p:cBhvr>
                                        <p:cTn id="317" dur="500"/>
                                        <p:tgtEl>
                                          <p:spTgt spid="508"/>
                                        </p:tgtEl>
                                      </p:cBhvr>
                                    </p:animEffect>
                                  </p:childTnLst>
                                </p:cTn>
                              </p:par>
                              <p:par>
                                <p:cTn id="318" presetID="9" presetClass="entr" presetSubtype="0" fill="hold" grpId="0" nodeType="withEffect">
                                  <p:stCondLst>
                                    <p:cond delay="0"/>
                                  </p:stCondLst>
                                  <p:childTnLst>
                                    <p:set>
                                      <p:cBhvr>
                                        <p:cTn id="319" dur="1" fill="hold">
                                          <p:stCondLst>
                                            <p:cond delay="0"/>
                                          </p:stCondLst>
                                        </p:cTn>
                                        <p:tgtEl>
                                          <p:spTgt spid="509"/>
                                        </p:tgtEl>
                                        <p:attrNameLst>
                                          <p:attrName>style.visibility</p:attrName>
                                        </p:attrNameLst>
                                      </p:cBhvr>
                                      <p:to>
                                        <p:strVal val="visible"/>
                                      </p:to>
                                    </p:set>
                                    <p:animEffect transition="in" filter="dissolve">
                                      <p:cBhvr>
                                        <p:cTn id="320" dur="500"/>
                                        <p:tgtEl>
                                          <p:spTgt spid="509"/>
                                        </p:tgtEl>
                                      </p:cBhvr>
                                    </p:animEffect>
                                  </p:childTnLst>
                                </p:cTn>
                              </p:par>
                              <p:par>
                                <p:cTn id="321" presetID="9" presetClass="entr" presetSubtype="0" fill="hold" grpId="0" nodeType="withEffect">
                                  <p:stCondLst>
                                    <p:cond delay="0"/>
                                  </p:stCondLst>
                                  <p:childTnLst>
                                    <p:set>
                                      <p:cBhvr>
                                        <p:cTn id="322" dur="1" fill="hold">
                                          <p:stCondLst>
                                            <p:cond delay="0"/>
                                          </p:stCondLst>
                                        </p:cTn>
                                        <p:tgtEl>
                                          <p:spTgt spid="510"/>
                                        </p:tgtEl>
                                        <p:attrNameLst>
                                          <p:attrName>style.visibility</p:attrName>
                                        </p:attrNameLst>
                                      </p:cBhvr>
                                      <p:to>
                                        <p:strVal val="visible"/>
                                      </p:to>
                                    </p:set>
                                    <p:animEffect transition="in" filter="dissolve">
                                      <p:cBhvr>
                                        <p:cTn id="323" dur="500"/>
                                        <p:tgtEl>
                                          <p:spTgt spid="510"/>
                                        </p:tgtEl>
                                      </p:cBhvr>
                                    </p:animEffect>
                                  </p:childTnLst>
                                </p:cTn>
                              </p:par>
                              <p:par>
                                <p:cTn id="324" presetID="9" presetClass="entr" presetSubtype="0" fill="hold" grpId="0" nodeType="withEffect">
                                  <p:stCondLst>
                                    <p:cond delay="0"/>
                                  </p:stCondLst>
                                  <p:childTnLst>
                                    <p:set>
                                      <p:cBhvr>
                                        <p:cTn id="325" dur="1" fill="hold">
                                          <p:stCondLst>
                                            <p:cond delay="0"/>
                                          </p:stCondLst>
                                        </p:cTn>
                                        <p:tgtEl>
                                          <p:spTgt spid="511"/>
                                        </p:tgtEl>
                                        <p:attrNameLst>
                                          <p:attrName>style.visibility</p:attrName>
                                        </p:attrNameLst>
                                      </p:cBhvr>
                                      <p:to>
                                        <p:strVal val="visible"/>
                                      </p:to>
                                    </p:set>
                                    <p:animEffect transition="in" filter="dissolve">
                                      <p:cBhvr>
                                        <p:cTn id="326" dur="500"/>
                                        <p:tgtEl>
                                          <p:spTgt spid="511"/>
                                        </p:tgtEl>
                                      </p:cBhvr>
                                    </p:animEffect>
                                  </p:childTnLst>
                                </p:cTn>
                              </p:par>
                              <p:par>
                                <p:cTn id="327" presetID="9" presetClass="entr" presetSubtype="0" fill="hold" grpId="0" nodeType="withEffect">
                                  <p:stCondLst>
                                    <p:cond delay="0"/>
                                  </p:stCondLst>
                                  <p:childTnLst>
                                    <p:set>
                                      <p:cBhvr>
                                        <p:cTn id="328" dur="1" fill="hold">
                                          <p:stCondLst>
                                            <p:cond delay="0"/>
                                          </p:stCondLst>
                                        </p:cTn>
                                        <p:tgtEl>
                                          <p:spTgt spid="512"/>
                                        </p:tgtEl>
                                        <p:attrNameLst>
                                          <p:attrName>style.visibility</p:attrName>
                                        </p:attrNameLst>
                                      </p:cBhvr>
                                      <p:to>
                                        <p:strVal val="visible"/>
                                      </p:to>
                                    </p:set>
                                    <p:animEffect transition="in" filter="dissolve">
                                      <p:cBhvr>
                                        <p:cTn id="329" dur="500"/>
                                        <p:tgtEl>
                                          <p:spTgt spid="512"/>
                                        </p:tgtEl>
                                      </p:cBhvr>
                                    </p:animEffect>
                                  </p:childTnLst>
                                </p:cTn>
                              </p:par>
                              <p:par>
                                <p:cTn id="330" presetID="9" presetClass="entr" presetSubtype="0" fill="hold" grpId="0" nodeType="withEffect">
                                  <p:stCondLst>
                                    <p:cond delay="0"/>
                                  </p:stCondLst>
                                  <p:childTnLst>
                                    <p:set>
                                      <p:cBhvr>
                                        <p:cTn id="331" dur="1" fill="hold">
                                          <p:stCondLst>
                                            <p:cond delay="0"/>
                                          </p:stCondLst>
                                        </p:cTn>
                                        <p:tgtEl>
                                          <p:spTgt spid="513"/>
                                        </p:tgtEl>
                                        <p:attrNameLst>
                                          <p:attrName>style.visibility</p:attrName>
                                        </p:attrNameLst>
                                      </p:cBhvr>
                                      <p:to>
                                        <p:strVal val="visible"/>
                                      </p:to>
                                    </p:set>
                                    <p:animEffect transition="in" filter="dissolve">
                                      <p:cBhvr>
                                        <p:cTn id="332" dur="500"/>
                                        <p:tgtEl>
                                          <p:spTgt spid="513"/>
                                        </p:tgtEl>
                                      </p:cBhvr>
                                    </p:animEffect>
                                  </p:childTnLst>
                                </p:cTn>
                              </p:par>
                              <p:par>
                                <p:cTn id="333" presetID="9" presetClass="entr" presetSubtype="0" fill="hold" grpId="0" nodeType="withEffect">
                                  <p:stCondLst>
                                    <p:cond delay="0"/>
                                  </p:stCondLst>
                                  <p:childTnLst>
                                    <p:set>
                                      <p:cBhvr>
                                        <p:cTn id="334" dur="1" fill="hold">
                                          <p:stCondLst>
                                            <p:cond delay="0"/>
                                          </p:stCondLst>
                                        </p:cTn>
                                        <p:tgtEl>
                                          <p:spTgt spid="514"/>
                                        </p:tgtEl>
                                        <p:attrNameLst>
                                          <p:attrName>style.visibility</p:attrName>
                                        </p:attrNameLst>
                                      </p:cBhvr>
                                      <p:to>
                                        <p:strVal val="visible"/>
                                      </p:to>
                                    </p:set>
                                    <p:animEffect transition="in" filter="dissolve">
                                      <p:cBhvr>
                                        <p:cTn id="335" dur="500"/>
                                        <p:tgtEl>
                                          <p:spTgt spid="514"/>
                                        </p:tgtEl>
                                      </p:cBhvr>
                                    </p:animEffect>
                                  </p:childTnLst>
                                </p:cTn>
                              </p:par>
                              <p:par>
                                <p:cTn id="336" presetID="9" presetClass="entr" presetSubtype="0" fill="hold" grpId="0" nodeType="withEffect">
                                  <p:stCondLst>
                                    <p:cond delay="0"/>
                                  </p:stCondLst>
                                  <p:childTnLst>
                                    <p:set>
                                      <p:cBhvr>
                                        <p:cTn id="337" dur="1" fill="hold">
                                          <p:stCondLst>
                                            <p:cond delay="0"/>
                                          </p:stCondLst>
                                        </p:cTn>
                                        <p:tgtEl>
                                          <p:spTgt spid="515"/>
                                        </p:tgtEl>
                                        <p:attrNameLst>
                                          <p:attrName>style.visibility</p:attrName>
                                        </p:attrNameLst>
                                      </p:cBhvr>
                                      <p:to>
                                        <p:strVal val="visible"/>
                                      </p:to>
                                    </p:set>
                                    <p:animEffect transition="in" filter="dissolve">
                                      <p:cBhvr>
                                        <p:cTn id="338" dur="500"/>
                                        <p:tgtEl>
                                          <p:spTgt spid="515"/>
                                        </p:tgtEl>
                                      </p:cBhvr>
                                    </p:animEffect>
                                  </p:childTnLst>
                                </p:cTn>
                              </p:par>
                              <p:par>
                                <p:cTn id="339" presetID="9" presetClass="entr" presetSubtype="0" fill="hold" grpId="0" nodeType="withEffect">
                                  <p:stCondLst>
                                    <p:cond delay="0"/>
                                  </p:stCondLst>
                                  <p:childTnLst>
                                    <p:set>
                                      <p:cBhvr>
                                        <p:cTn id="340" dur="1" fill="hold">
                                          <p:stCondLst>
                                            <p:cond delay="0"/>
                                          </p:stCondLst>
                                        </p:cTn>
                                        <p:tgtEl>
                                          <p:spTgt spid="516"/>
                                        </p:tgtEl>
                                        <p:attrNameLst>
                                          <p:attrName>style.visibility</p:attrName>
                                        </p:attrNameLst>
                                      </p:cBhvr>
                                      <p:to>
                                        <p:strVal val="visible"/>
                                      </p:to>
                                    </p:set>
                                    <p:animEffect transition="in" filter="dissolve">
                                      <p:cBhvr>
                                        <p:cTn id="341" dur="500"/>
                                        <p:tgtEl>
                                          <p:spTgt spid="516"/>
                                        </p:tgtEl>
                                      </p:cBhvr>
                                    </p:animEffect>
                                  </p:childTnLst>
                                </p:cTn>
                              </p:par>
                              <p:par>
                                <p:cTn id="342" presetID="9" presetClass="entr" presetSubtype="0" fill="hold" grpId="0" nodeType="withEffect">
                                  <p:stCondLst>
                                    <p:cond delay="0"/>
                                  </p:stCondLst>
                                  <p:childTnLst>
                                    <p:set>
                                      <p:cBhvr>
                                        <p:cTn id="343" dur="1" fill="hold">
                                          <p:stCondLst>
                                            <p:cond delay="0"/>
                                          </p:stCondLst>
                                        </p:cTn>
                                        <p:tgtEl>
                                          <p:spTgt spid="517"/>
                                        </p:tgtEl>
                                        <p:attrNameLst>
                                          <p:attrName>style.visibility</p:attrName>
                                        </p:attrNameLst>
                                      </p:cBhvr>
                                      <p:to>
                                        <p:strVal val="visible"/>
                                      </p:to>
                                    </p:set>
                                    <p:animEffect transition="in" filter="dissolve">
                                      <p:cBhvr>
                                        <p:cTn id="344" dur="500"/>
                                        <p:tgtEl>
                                          <p:spTgt spid="517"/>
                                        </p:tgtEl>
                                      </p:cBhvr>
                                    </p:animEffect>
                                  </p:childTnLst>
                                </p:cTn>
                              </p:par>
                              <p:par>
                                <p:cTn id="345" presetID="9" presetClass="entr" presetSubtype="0" fill="hold" grpId="0" nodeType="withEffect">
                                  <p:stCondLst>
                                    <p:cond delay="0"/>
                                  </p:stCondLst>
                                  <p:childTnLst>
                                    <p:set>
                                      <p:cBhvr>
                                        <p:cTn id="346" dur="1" fill="hold">
                                          <p:stCondLst>
                                            <p:cond delay="0"/>
                                          </p:stCondLst>
                                        </p:cTn>
                                        <p:tgtEl>
                                          <p:spTgt spid="518"/>
                                        </p:tgtEl>
                                        <p:attrNameLst>
                                          <p:attrName>style.visibility</p:attrName>
                                        </p:attrNameLst>
                                      </p:cBhvr>
                                      <p:to>
                                        <p:strVal val="visible"/>
                                      </p:to>
                                    </p:set>
                                    <p:animEffect transition="in" filter="dissolve">
                                      <p:cBhvr>
                                        <p:cTn id="347" dur="500"/>
                                        <p:tgtEl>
                                          <p:spTgt spid="518"/>
                                        </p:tgtEl>
                                      </p:cBhvr>
                                    </p:animEffect>
                                  </p:childTnLst>
                                </p:cTn>
                              </p:par>
                              <p:par>
                                <p:cTn id="348" presetID="9" presetClass="entr" presetSubtype="0" fill="hold" grpId="0" nodeType="withEffect">
                                  <p:stCondLst>
                                    <p:cond delay="0"/>
                                  </p:stCondLst>
                                  <p:childTnLst>
                                    <p:set>
                                      <p:cBhvr>
                                        <p:cTn id="349" dur="1" fill="hold">
                                          <p:stCondLst>
                                            <p:cond delay="0"/>
                                          </p:stCondLst>
                                        </p:cTn>
                                        <p:tgtEl>
                                          <p:spTgt spid="519"/>
                                        </p:tgtEl>
                                        <p:attrNameLst>
                                          <p:attrName>style.visibility</p:attrName>
                                        </p:attrNameLst>
                                      </p:cBhvr>
                                      <p:to>
                                        <p:strVal val="visible"/>
                                      </p:to>
                                    </p:set>
                                    <p:animEffect transition="in" filter="dissolve">
                                      <p:cBhvr>
                                        <p:cTn id="350" dur="500"/>
                                        <p:tgtEl>
                                          <p:spTgt spid="519"/>
                                        </p:tgtEl>
                                      </p:cBhvr>
                                    </p:animEffect>
                                  </p:childTnLst>
                                </p:cTn>
                              </p:par>
                              <p:par>
                                <p:cTn id="351" presetID="9" presetClass="entr" presetSubtype="0" fill="hold" grpId="0" nodeType="withEffect">
                                  <p:stCondLst>
                                    <p:cond delay="0"/>
                                  </p:stCondLst>
                                  <p:childTnLst>
                                    <p:set>
                                      <p:cBhvr>
                                        <p:cTn id="352" dur="1" fill="hold">
                                          <p:stCondLst>
                                            <p:cond delay="0"/>
                                          </p:stCondLst>
                                        </p:cTn>
                                        <p:tgtEl>
                                          <p:spTgt spid="520"/>
                                        </p:tgtEl>
                                        <p:attrNameLst>
                                          <p:attrName>style.visibility</p:attrName>
                                        </p:attrNameLst>
                                      </p:cBhvr>
                                      <p:to>
                                        <p:strVal val="visible"/>
                                      </p:to>
                                    </p:set>
                                    <p:animEffect transition="in" filter="dissolve">
                                      <p:cBhvr>
                                        <p:cTn id="353" dur="500"/>
                                        <p:tgtEl>
                                          <p:spTgt spid="520"/>
                                        </p:tgtEl>
                                      </p:cBhvr>
                                    </p:animEffect>
                                  </p:childTnLst>
                                </p:cTn>
                              </p:par>
                              <p:par>
                                <p:cTn id="354" presetID="9" presetClass="entr" presetSubtype="0" fill="hold" grpId="0" nodeType="withEffect">
                                  <p:stCondLst>
                                    <p:cond delay="0"/>
                                  </p:stCondLst>
                                  <p:childTnLst>
                                    <p:set>
                                      <p:cBhvr>
                                        <p:cTn id="355" dur="1" fill="hold">
                                          <p:stCondLst>
                                            <p:cond delay="0"/>
                                          </p:stCondLst>
                                        </p:cTn>
                                        <p:tgtEl>
                                          <p:spTgt spid="521"/>
                                        </p:tgtEl>
                                        <p:attrNameLst>
                                          <p:attrName>style.visibility</p:attrName>
                                        </p:attrNameLst>
                                      </p:cBhvr>
                                      <p:to>
                                        <p:strVal val="visible"/>
                                      </p:to>
                                    </p:set>
                                    <p:animEffect transition="in" filter="dissolve">
                                      <p:cBhvr>
                                        <p:cTn id="356" dur="500"/>
                                        <p:tgtEl>
                                          <p:spTgt spid="521"/>
                                        </p:tgtEl>
                                      </p:cBhvr>
                                    </p:animEffect>
                                  </p:childTnLst>
                                </p:cTn>
                              </p:par>
                              <p:par>
                                <p:cTn id="357" presetID="9" presetClass="entr" presetSubtype="0" fill="hold" grpId="0" nodeType="withEffect">
                                  <p:stCondLst>
                                    <p:cond delay="0"/>
                                  </p:stCondLst>
                                  <p:childTnLst>
                                    <p:set>
                                      <p:cBhvr>
                                        <p:cTn id="358" dur="1" fill="hold">
                                          <p:stCondLst>
                                            <p:cond delay="0"/>
                                          </p:stCondLst>
                                        </p:cTn>
                                        <p:tgtEl>
                                          <p:spTgt spid="522"/>
                                        </p:tgtEl>
                                        <p:attrNameLst>
                                          <p:attrName>style.visibility</p:attrName>
                                        </p:attrNameLst>
                                      </p:cBhvr>
                                      <p:to>
                                        <p:strVal val="visible"/>
                                      </p:to>
                                    </p:set>
                                    <p:animEffect transition="in" filter="dissolve">
                                      <p:cBhvr>
                                        <p:cTn id="359" dur="500"/>
                                        <p:tgtEl>
                                          <p:spTgt spid="522"/>
                                        </p:tgtEl>
                                      </p:cBhvr>
                                    </p:animEffect>
                                  </p:childTnLst>
                                </p:cTn>
                              </p:par>
                              <p:par>
                                <p:cTn id="360" presetID="9" presetClass="entr" presetSubtype="0" fill="hold" grpId="0" nodeType="withEffect">
                                  <p:stCondLst>
                                    <p:cond delay="0"/>
                                  </p:stCondLst>
                                  <p:childTnLst>
                                    <p:set>
                                      <p:cBhvr>
                                        <p:cTn id="361" dur="1" fill="hold">
                                          <p:stCondLst>
                                            <p:cond delay="0"/>
                                          </p:stCondLst>
                                        </p:cTn>
                                        <p:tgtEl>
                                          <p:spTgt spid="523"/>
                                        </p:tgtEl>
                                        <p:attrNameLst>
                                          <p:attrName>style.visibility</p:attrName>
                                        </p:attrNameLst>
                                      </p:cBhvr>
                                      <p:to>
                                        <p:strVal val="visible"/>
                                      </p:to>
                                    </p:set>
                                    <p:animEffect transition="in" filter="dissolve">
                                      <p:cBhvr>
                                        <p:cTn id="362" dur="500"/>
                                        <p:tgtEl>
                                          <p:spTgt spid="523"/>
                                        </p:tgtEl>
                                      </p:cBhvr>
                                    </p:animEffect>
                                  </p:childTnLst>
                                </p:cTn>
                              </p:par>
                              <p:par>
                                <p:cTn id="363" presetID="9" presetClass="entr" presetSubtype="0" fill="hold" grpId="0" nodeType="withEffect">
                                  <p:stCondLst>
                                    <p:cond delay="0"/>
                                  </p:stCondLst>
                                  <p:childTnLst>
                                    <p:set>
                                      <p:cBhvr>
                                        <p:cTn id="364" dur="1" fill="hold">
                                          <p:stCondLst>
                                            <p:cond delay="0"/>
                                          </p:stCondLst>
                                        </p:cTn>
                                        <p:tgtEl>
                                          <p:spTgt spid="524"/>
                                        </p:tgtEl>
                                        <p:attrNameLst>
                                          <p:attrName>style.visibility</p:attrName>
                                        </p:attrNameLst>
                                      </p:cBhvr>
                                      <p:to>
                                        <p:strVal val="visible"/>
                                      </p:to>
                                    </p:set>
                                    <p:animEffect transition="in" filter="dissolve">
                                      <p:cBhvr>
                                        <p:cTn id="365" dur="500"/>
                                        <p:tgtEl>
                                          <p:spTgt spid="524"/>
                                        </p:tgtEl>
                                      </p:cBhvr>
                                    </p:animEffect>
                                  </p:childTnLst>
                                </p:cTn>
                              </p:par>
                              <p:par>
                                <p:cTn id="366" presetID="9" presetClass="entr" presetSubtype="0" fill="hold" grpId="0" nodeType="withEffect">
                                  <p:stCondLst>
                                    <p:cond delay="0"/>
                                  </p:stCondLst>
                                  <p:childTnLst>
                                    <p:set>
                                      <p:cBhvr>
                                        <p:cTn id="367" dur="1" fill="hold">
                                          <p:stCondLst>
                                            <p:cond delay="0"/>
                                          </p:stCondLst>
                                        </p:cTn>
                                        <p:tgtEl>
                                          <p:spTgt spid="525"/>
                                        </p:tgtEl>
                                        <p:attrNameLst>
                                          <p:attrName>style.visibility</p:attrName>
                                        </p:attrNameLst>
                                      </p:cBhvr>
                                      <p:to>
                                        <p:strVal val="visible"/>
                                      </p:to>
                                    </p:set>
                                    <p:animEffect transition="in" filter="dissolve">
                                      <p:cBhvr>
                                        <p:cTn id="368" dur="500"/>
                                        <p:tgtEl>
                                          <p:spTgt spid="525"/>
                                        </p:tgtEl>
                                      </p:cBhvr>
                                    </p:animEffect>
                                  </p:childTnLst>
                                </p:cTn>
                              </p:par>
                              <p:par>
                                <p:cTn id="369" presetID="9" presetClass="entr" presetSubtype="0" fill="hold" grpId="0" nodeType="withEffect">
                                  <p:stCondLst>
                                    <p:cond delay="0"/>
                                  </p:stCondLst>
                                  <p:childTnLst>
                                    <p:set>
                                      <p:cBhvr>
                                        <p:cTn id="370" dur="1" fill="hold">
                                          <p:stCondLst>
                                            <p:cond delay="0"/>
                                          </p:stCondLst>
                                        </p:cTn>
                                        <p:tgtEl>
                                          <p:spTgt spid="526"/>
                                        </p:tgtEl>
                                        <p:attrNameLst>
                                          <p:attrName>style.visibility</p:attrName>
                                        </p:attrNameLst>
                                      </p:cBhvr>
                                      <p:to>
                                        <p:strVal val="visible"/>
                                      </p:to>
                                    </p:set>
                                    <p:animEffect transition="in" filter="dissolve">
                                      <p:cBhvr>
                                        <p:cTn id="371" dur="500"/>
                                        <p:tgtEl>
                                          <p:spTgt spid="526"/>
                                        </p:tgtEl>
                                      </p:cBhvr>
                                    </p:animEffect>
                                  </p:childTnLst>
                                </p:cTn>
                              </p:par>
                              <p:par>
                                <p:cTn id="372" presetID="9" presetClass="entr" presetSubtype="0" fill="hold" grpId="0" nodeType="withEffect">
                                  <p:stCondLst>
                                    <p:cond delay="0"/>
                                  </p:stCondLst>
                                  <p:childTnLst>
                                    <p:set>
                                      <p:cBhvr>
                                        <p:cTn id="373" dur="1" fill="hold">
                                          <p:stCondLst>
                                            <p:cond delay="0"/>
                                          </p:stCondLst>
                                        </p:cTn>
                                        <p:tgtEl>
                                          <p:spTgt spid="527"/>
                                        </p:tgtEl>
                                        <p:attrNameLst>
                                          <p:attrName>style.visibility</p:attrName>
                                        </p:attrNameLst>
                                      </p:cBhvr>
                                      <p:to>
                                        <p:strVal val="visible"/>
                                      </p:to>
                                    </p:set>
                                    <p:animEffect transition="in" filter="dissolve">
                                      <p:cBhvr>
                                        <p:cTn id="374" dur="500"/>
                                        <p:tgtEl>
                                          <p:spTgt spid="527"/>
                                        </p:tgtEl>
                                      </p:cBhvr>
                                    </p:animEffect>
                                  </p:childTnLst>
                                </p:cTn>
                              </p:par>
                              <p:par>
                                <p:cTn id="375" presetID="9" presetClass="entr" presetSubtype="0" fill="hold" grpId="0" nodeType="withEffect">
                                  <p:stCondLst>
                                    <p:cond delay="0"/>
                                  </p:stCondLst>
                                  <p:childTnLst>
                                    <p:set>
                                      <p:cBhvr>
                                        <p:cTn id="376" dur="1" fill="hold">
                                          <p:stCondLst>
                                            <p:cond delay="0"/>
                                          </p:stCondLst>
                                        </p:cTn>
                                        <p:tgtEl>
                                          <p:spTgt spid="528"/>
                                        </p:tgtEl>
                                        <p:attrNameLst>
                                          <p:attrName>style.visibility</p:attrName>
                                        </p:attrNameLst>
                                      </p:cBhvr>
                                      <p:to>
                                        <p:strVal val="visible"/>
                                      </p:to>
                                    </p:set>
                                    <p:animEffect transition="in" filter="dissolve">
                                      <p:cBhvr>
                                        <p:cTn id="377" dur="500"/>
                                        <p:tgtEl>
                                          <p:spTgt spid="528"/>
                                        </p:tgtEl>
                                      </p:cBhvr>
                                    </p:animEffect>
                                  </p:childTnLst>
                                </p:cTn>
                              </p:par>
                              <p:par>
                                <p:cTn id="378" presetID="9" presetClass="entr" presetSubtype="0" fill="hold" grpId="0" nodeType="withEffect">
                                  <p:stCondLst>
                                    <p:cond delay="0"/>
                                  </p:stCondLst>
                                  <p:childTnLst>
                                    <p:set>
                                      <p:cBhvr>
                                        <p:cTn id="379" dur="1" fill="hold">
                                          <p:stCondLst>
                                            <p:cond delay="0"/>
                                          </p:stCondLst>
                                        </p:cTn>
                                        <p:tgtEl>
                                          <p:spTgt spid="529"/>
                                        </p:tgtEl>
                                        <p:attrNameLst>
                                          <p:attrName>style.visibility</p:attrName>
                                        </p:attrNameLst>
                                      </p:cBhvr>
                                      <p:to>
                                        <p:strVal val="visible"/>
                                      </p:to>
                                    </p:set>
                                    <p:animEffect transition="in" filter="dissolve">
                                      <p:cBhvr>
                                        <p:cTn id="380" dur="500"/>
                                        <p:tgtEl>
                                          <p:spTgt spid="529"/>
                                        </p:tgtEl>
                                      </p:cBhvr>
                                    </p:animEffect>
                                  </p:childTnLst>
                                </p:cTn>
                              </p:par>
                              <p:par>
                                <p:cTn id="381" presetID="9" presetClass="entr" presetSubtype="0" fill="hold" grpId="0" nodeType="withEffect">
                                  <p:stCondLst>
                                    <p:cond delay="0"/>
                                  </p:stCondLst>
                                  <p:childTnLst>
                                    <p:set>
                                      <p:cBhvr>
                                        <p:cTn id="382" dur="1" fill="hold">
                                          <p:stCondLst>
                                            <p:cond delay="0"/>
                                          </p:stCondLst>
                                        </p:cTn>
                                        <p:tgtEl>
                                          <p:spTgt spid="530"/>
                                        </p:tgtEl>
                                        <p:attrNameLst>
                                          <p:attrName>style.visibility</p:attrName>
                                        </p:attrNameLst>
                                      </p:cBhvr>
                                      <p:to>
                                        <p:strVal val="visible"/>
                                      </p:to>
                                    </p:set>
                                    <p:animEffect transition="in" filter="dissolve">
                                      <p:cBhvr>
                                        <p:cTn id="383" dur="500"/>
                                        <p:tgtEl>
                                          <p:spTgt spid="530"/>
                                        </p:tgtEl>
                                      </p:cBhvr>
                                    </p:animEffect>
                                  </p:childTnLst>
                                </p:cTn>
                              </p:par>
                              <p:par>
                                <p:cTn id="384" presetID="9" presetClass="entr" presetSubtype="0" fill="hold" grpId="0" nodeType="withEffect">
                                  <p:stCondLst>
                                    <p:cond delay="0"/>
                                  </p:stCondLst>
                                  <p:childTnLst>
                                    <p:set>
                                      <p:cBhvr>
                                        <p:cTn id="385" dur="1" fill="hold">
                                          <p:stCondLst>
                                            <p:cond delay="0"/>
                                          </p:stCondLst>
                                        </p:cTn>
                                        <p:tgtEl>
                                          <p:spTgt spid="531"/>
                                        </p:tgtEl>
                                        <p:attrNameLst>
                                          <p:attrName>style.visibility</p:attrName>
                                        </p:attrNameLst>
                                      </p:cBhvr>
                                      <p:to>
                                        <p:strVal val="visible"/>
                                      </p:to>
                                    </p:set>
                                    <p:animEffect transition="in" filter="dissolve">
                                      <p:cBhvr>
                                        <p:cTn id="386" dur="500"/>
                                        <p:tgtEl>
                                          <p:spTgt spid="531"/>
                                        </p:tgtEl>
                                      </p:cBhvr>
                                    </p:animEffect>
                                  </p:childTnLst>
                                </p:cTn>
                              </p:par>
                              <p:par>
                                <p:cTn id="387" presetID="9" presetClass="entr" presetSubtype="0" fill="hold" grpId="0" nodeType="withEffect">
                                  <p:stCondLst>
                                    <p:cond delay="0"/>
                                  </p:stCondLst>
                                  <p:childTnLst>
                                    <p:set>
                                      <p:cBhvr>
                                        <p:cTn id="388" dur="1" fill="hold">
                                          <p:stCondLst>
                                            <p:cond delay="0"/>
                                          </p:stCondLst>
                                        </p:cTn>
                                        <p:tgtEl>
                                          <p:spTgt spid="532"/>
                                        </p:tgtEl>
                                        <p:attrNameLst>
                                          <p:attrName>style.visibility</p:attrName>
                                        </p:attrNameLst>
                                      </p:cBhvr>
                                      <p:to>
                                        <p:strVal val="visible"/>
                                      </p:to>
                                    </p:set>
                                    <p:animEffect transition="in" filter="dissolve">
                                      <p:cBhvr>
                                        <p:cTn id="389" dur="500"/>
                                        <p:tgtEl>
                                          <p:spTgt spid="532"/>
                                        </p:tgtEl>
                                      </p:cBhvr>
                                    </p:animEffect>
                                  </p:childTnLst>
                                </p:cTn>
                              </p:par>
                              <p:par>
                                <p:cTn id="390" presetID="9" presetClass="entr" presetSubtype="0" fill="hold" grpId="0" nodeType="withEffect">
                                  <p:stCondLst>
                                    <p:cond delay="0"/>
                                  </p:stCondLst>
                                  <p:childTnLst>
                                    <p:set>
                                      <p:cBhvr>
                                        <p:cTn id="391" dur="1" fill="hold">
                                          <p:stCondLst>
                                            <p:cond delay="0"/>
                                          </p:stCondLst>
                                        </p:cTn>
                                        <p:tgtEl>
                                          <p:spTgt spid="533"/>
                                        </p:tgtEl>
                                        <p:attrNameLst>
                                          <p:attrName>style.visibility</p:attrName>
                                        </p:attrNameLst>
                                      </p:cBhvr>
                                      <p:to>
                                        <p:strVal val="visible"/>
                                      </p:to>
                                    </p:set>
                                    <p:animEffect transition="in" filter="dissolve">
                                      <p:cBhvr>
                                        <p:cTn id="392" dur="500"/>
                                        <p:tgtEl>
                                          <p:spTgt spid="533"/>
                                        </p:tgtEl>
                                      </p:cBhvr>
                                    </p:animEffect>
                                  </p:childTnLst>
                                </p:cTn>
                              </p:par>
                              <p:par>
                                <p:cTn id="393" presetID="9" presetClass="entr" presetSubtype="0" fill="hold" grpId="0" nodeType="withEffect">
                                  <p:stCondLst>
                                    <p:cond delay="0"/>
                                  </p:stCondLst>
                                  <p:childTnLst>
                                    <p:set>
                                      <p:cBhvr>
                                        <p:cTn id="394" dur="1" fill="hold">
                                          <p:stCondLst>
                                            <p:cond delay="0"/>
                                          </p:stCondLst>
                                        </p:cTn>
                                        <p:tgtEl>
                                          <p:spTgt spid="534"/>
                                        </p:tgtEl>
                                        <p:attrNameLst>
                                          <p:attrName>style.visibility</p:attrName>
                                        </p:attrNameLst>
                                      </p:cBhvr>
                                      <p:to>
                                        <p:strVal val="visible"/>
                                      </p:to>
                                    </p:set>
                                    <p:animEffect transition="in" filter="dissolve">
                                      <p:cBhvr>
                                        <p:cTn id="395" dur="500"/>
                                        <p:tgtEl>
                                          <p:spTgt spid="534"/>
                                        </p:tgtEl>
                                      </p:cBhvr>
                                    </p:animEffect>
                                  </p:childTnLst>
                                </p:cTn>
                              </p:par>
                              <p:par>
                                <p:cTn id="396" presetID="9" presetClass="entr" presetSubtype="0" fill="hold" grpId="0" nodeType="withEffect">
                                  <p:stCondLst>
                                    <p:cond delay="0"/>
                                  </p:stCondLst>
                                  <p:childTnLst>
                                    <p:set>
                                      <p:cBhvr>
                                        <p:cTn id="397" dur="1" fill="hold">
                                          <p:stCondLst>
                                            <p:cond delay="0"/>
                                          </p:stCondLst>
                                        </p:cTn>
                                        <p:tgtEl>
                                          <p:spTgt spid="535"/>
                                        </p:tgtEl>
                                        <p:attrNameLst>
                                          <p:attrName>style.visibility</p:attrName>
                                        </p:attrNameLst>
                                      </p:cBhvr>
                                      <p:to>
                                        <p:strVal val="visible"/>
                                      </p:to>
                                    </p:set>
                                    <p:animEffect transition="in" filter="dissolve">
                                      <p:cBhvr>
                                        <p:cTn id="398" dur="500"/>
                                        <p:tgtEl>
                                          <p:spTgt spid="535"/>
                                        </p:tgtEl>
                                      </p:cBhvr>
                                    </p:animEffect>
                                  </p:childTnLst>
                                </p:cTn>
                              </p:par>
                              <p:par>
                                <p:cTn id="399" presetID="9" presetClass="entr" presetSubtype="0" fill="hold" grpId="0" nodeType="withEffect">
                                  <p:stCondLst>
                                    <p:cond delay="0"/>
                                  </p:stCondLst>
                                  <p:childTnLst>
                                    <p:set>
                                      <p:cBhvr>
                                        <p:cTn id="400" dur="1" fill="hold">
                                          <p:stCondLst>
                                            <p:cond delay="0"/>
                                          </p:stCondLst>
                                        </p:cTn>
                                        <p:tgtEl>
                                          <p:spTgt spid="536"/>
                                        </p:tgtEl>
                                        <p:attrNameLst>
                                          <p:attrName>style.visibility</p:attrName>
                                        </p:attrNameLst>
                                      </p:cBhvr>
                                      <p:to>
                                        <p:strVal val="visible"/>
                                      </p:to>
                                    </p:set>
                                    <p:animEffect transition="in" filter="dissolve">
                                      <p:cBhvr>
                                        <p:cTn id="401" dur="500"/>
                                        <p:tgtEl>
                                          <p:spTgt spid="536"/>
                                        </p:tgtEl>
                                      </p:cBhvr>
                                    </p:animEffect>
                                  </p:childTnLst>
                                </p:cTn>
                              </p:par>
                              <p:par>
                                <p:cTn id="402" presetID="9" presetClass="entr" presetSubtype="0" fill="hold" grpId="0" nodeType="withEffect">
                                  <p:stCondLst>
                                    <p:cond delay="0"/>
                                  </p:stCondLst>
                                  <p:childTnLst>
                                    <p:set>
                                      <p:cBhvr>
                                        <p:cTn id="403" dur="1" fill="hold">
                                          <p:stCondLst>
                                            <p:cond delay="0"/>
                                          </p:stCondLst>
                                        </p:cTn>
                                        <p:tgtEl>
                                          <p:spTgt spid="537"/>
                                        </p:tgtEl>
                                        <p:attrNameLst>
                                          <p:attrName>style.visibility</p:attrName>
                                        </p:attrNameLst>
                                      </p:cBhvr>
                                      <p:to>
                                        <p:strVal val="visible"/>
                                      </p:to>
                                    </p:set>
                                    <p:animEffect transition="in" filter="dissolve">
                                      <p:cBhvr>
                                        <p:cTn id="404" dur="500"/>
                                        <p:tgtEl>
                                          <p:spTgt spid="537"/>
                                        </p:tgtEl>
                                      </p:cBhvr>
                                    </p:animEffect>
                                  </p:childTnLst>
                                </p:cTn>
                              </p:par>
                              <p:par>
                                <p:cTn id="405" presetID="9" presetClass="entr" presetSubtype="0" fill="hold" grpId="0" nodeType="withEffect">
                                  <p:stCondLst>
                                    <p:cond delay="0"/>
                                  </p:stCondLst>
                                  <p:childTnLst>
                                    <p:set>
                                      <p:cBhvr>
                                        <p:cTn id="406" dur="1" fill="hold">
                                          <p:stCondLst>
                                            <p:cond delay="0"/>
                                          </p:stCondLst>
                                        </p:cTn>
                                        <p:tgtEl>
                                          <p:spTgt spid="538"/>
                                        </p:tgtEl>
                                        <p:attrNameLst>
                                          <p:attrName>style.visibility</p:attrName>
                                        </p:attrNameLst>
                                      </p:cBhvr>
                                      <p:to>
                                        <p:strVal val="visible"/>
                                      </p:to>
                                    </p:set>
                                    <p:animEffect transition="in" filter="dissolve">
                                      <p:cBhvr>
                                        <p:cTn id="407" dur="500"/>
                                        <p:tgtEl>
                                          <p:spTgt spid="538"/>
                                        </p:tgtEl>
                                      </p:cBhvr>
                                    </p:animEffect>
                                  </p:childTnLst>
                                </p:cTn>
                              </p:par>
                              <p:par>
                                <p:cTn id="408" presetID="9" presetClass="entr" presetSubtype="0" fill="hold" grpId="0" nodeType="withEffect">
                                  <p:stCondLst>
                                    <p:cond delay="0"/>
                                  </p:stCondLst>
                                  <p:childTnLst>
                                    <p:set>
                                      <p:cBhvr>
                                        <p:cTn id="409" dur="1" fill="hold">
                                          <p:stCondLst>
                                            <p:cond delay="0"/>
                                          </p:stCondLst>
                                        </p:cTn>
                                        <p:tgtEl>
                                          <p:spTgt spid="539"/>
                                        </p:tgtEl>
                                        <p:attrNameLst>
                                          <p:attrName>style.visibility</p:attrName>
                                        </p:attrNameLst>
                                      </p:cBhvr>
                                      <p:to>
                                        <p:strVal val="visible"/>
                                      </p:to>
                                    </p:set>
                                    <p:animEffect transition="in" filter="dissolve">
                                      <p:cBhvr>
                                        <p:cTn id="410" dur="500"/>
                                        <p:tgtEl>
                                          <p:spTgt spid="539"/>
                                        </p:tgtEl>
                                      </p:cBhvr>
                                    </p:animEffect>
                                  </p:childTnLst>
                                </p:cTn>
                              </p:par>
                              <p:par>
                                <p:cTn id="411" presetID="9" presetClass="entr" presetSubtype="0" fill="hold" grpId="0" nodeType="withEffect">
                                  <p:stCondLst>
                                    <p:cond delay="0"/>
                                  </p:stCondLst>
                                  <p:childTnLst>
                                    <p:set>
                                      <p:cBhvr>
                                        <p:cTn id="412" dur="1" fill="hold">
                                          <p:stCondLst>
                                            <p:cond delay="0"/>
                                          </p:stCondLst>
                                        </p:cTn>
                                        <p:tgtEl>
                                          <p:spTgt spid="540"/>
                                        </p:tgtEl>
                                        <p:attrNameLst>
                                          <p:attrName>style.visibility</p:attrName>
                                        </p:attrNameLst>
                                      </p:cBhvr>
                                      <p:to>
                                        <p:strVal val="visible"/>
                                      </p:to>
                                    </p:set>
                                    <p:animEffect transition="in" filter="dissolve">
                                      <p:cBhvr>
                                        <p:cTn id="413" dur="500"/>
                                        <p:tgtEl>
                                          <p:spTgt spid="540"/>
                                        </p:tgtEl>
                                      </p:cBhvr>
                                    </p:animEffect>
                                  </p:childTnLst>
                                </p:cTn>
                              </p:par>
                              <p:par>
                                <p:cTn id="414" presetID="9" presetClass="entr" presetSubtype="0" fill="hold" grpId="0" nodeType="withEffect">
                                  <p:stCondLst>
                                    <p:cond delay="0"/>
                                  </p:stCondLst>
                                  <p:childTnLst>
                                    <p:set>
                                      <p:cBhvr>
                                        <p:cTn id="415" dur="1" fill="hold">
                                          <p:stCondLst>
                                            <p:cond delay="0"/>
                                          </p:stCondLst>
                                        </p:cTn>
                                        <p:tgtEl>
                                          <p:spTgt spid="541"/>
                                        </p:tgtEl>
                                        <p:attrNameLst>
                                          <p:attrName>style.visibility</p:attrName>
                                        </p:attrNameLst>
                                      </p:cBhvr>
                                      <p:to>
                                        <p:strVal val="visible"/>
                                      </p:to>
                                    </p:set>
                                    <p:animEffect transition="in" filter="dissolve">
                                      <p:cBhvr>
                                        <p:cTn id="416" dur="500"/>
                                        <p:tgtEl>
                                          <p:spTgt spid="541"/>
                                        </p:tgtEl>
                                      </p:cBhvr>
                                    </p:animEffect>
                                  </p:childTnLst>
                                </p:cTn>
                              </p:par>
                              <p:par>
                                <p:cTn id="417" presetID="9" presetClass="entr" presetSubtype="0" fill="hold" grpId="0" nodeType="withEffect">
                                  <p:stCondLst>
                                    <p:cond delay="0"/>
                                  </p:stCondLst>
                                  <p:childTnLst>
                                    <p:set>
                                      <p:cBhvr>
                                        <p:cTn id="418" dur="1" fill="hold">
                                          <p:stCondLst>
                                            <p:cond delay="0"/>
                                          </p:stCondLst>
                                        </p:cTn>
                                        <p:tgtEl>
                                          <p:spTgt spid="542"/>
                                        </p:tgtEl>
                                        <p:attrNameLst>
                                          <p:attrName>style.visibility</p:attrName>
                                        </p:attrNameLst>
                                      </p:cBhvr>
                                      <p:to>
                                        <p:strVal val="visible"/>
                                      </p:to>
                                    </p:set>
                                    <p:animEffect transition="in" filter="dissolve">
                                      <p:cBhvr>
                                        <p:cTn id="419" dur="500"/>
                                        <p:tgtEl>
                                          <p:spTgt spid="542"/>
                                        </p:tgtEl>
                                      </p:cBhvr>
                                    </p:animEffect>
                                  </p:childTnLst>
                                </p:cTn>
                              </p:par>
                              <p:par>
                                <p:cTn id="420" presetID="9" presetClass="entr" presetSubtype="0" fill="hold" grpId="0" nodeType="withEffect">
                                  <p:stCondLst>
                                    <p:cond delay="0"/>
                                  </p:stCondLst>
                                  <p:childTnLst>
                                    <p:set>
                                      <p:cBhvr>
                                        <p:cTn id="421" dur="1" fill="hold">
                                          <p:stCondLst>
                                            <p:cond delay="0"/>
                                          </p:stCondLst>
                                        </p:cTn>
                                        <p:tgtEl>
                                          <p:spTgt spid="543"/>
                                        </p:tgtEl>
                                        <p:attrNameLst>
                                          <p:attrName>style.visibility</p:attrName>
                                        </p:attrNameLst>
                                      </p:cBhvr>
                                      <p:to>
                                        <p:strVal val="visible"/>
                                      </p:to>
                                    </p:set>
                                    <p:animEffect transition="in" filter="dissolve">
                                      <p:cBhvr>
                                        <p:cTn id="422" dur="500"/>
                                        <p:tgtEl>
                                          <p:spTgt spid="543"/>
                                        </p:tgtEl>
                                      </p:cBhvr>
                                    </p:animEffect>
                                  </p:childTnLst>
                                </p:cTn>
                              </p:par>
                              <p:par>
                                <p:cTn id="423" presetID="9" presetClass="entr" presetSubtype="0" fill="hold" grpId="0" nodeType="withEffect">
                                  <p:stCondLst>
                                    <p:cond delay="0"/>
                                  </p:stCondLst>
                                  <p:childTnLst>
                                    <p:set>
                                      <p:cBhvr>
                                        <p:cTn id="424" dur="1" fill="hold">
                                          <p:stCondLst>
                                            <p:cond delay="0"/>
                                          </p:stCondLst>
                                        </p:cTn>
                                        <p:tgtEl>
                                          <p:spTgt spid="574"/>
                                        </p:tgtEl>
                                        <p:attrNameLst>
                                          <p:attrName>style.visibility</p:attrName>
                                        </p:attrNameLst>
                                      </p:cBhvr>
                                      <p:to>
                                        <p:strVal val="visible"/>
                                      </p:to>
                                    </p:set>
                                    <p:animEffect transition="in" filter="dissolve">
                                      <p:cBhvr>
                                        <p:cTn id="425" dur="500"/>
                                        <p:tgtEl>
                                          <p:spTgt spid="574"/>
                                        </p:tgtEl>
                                      </p:cBhvr>
                                    </p:animEffect>
                                  </p:childTnLst>
                                </p:cTn>
                              </p:par>
                              <p:par>
                                <p:cTn id="426" presetID="9" presetClass="entr" presetSubtype="0" fill="hold" grpId="0" nodeType="withEffect">
                                  <p:stCondLst>
                                    <p:cond delay="0"/>
                                  </p:stCondLst>
                                  <p:childTnLst>
                                    <p:set>
                                      <p:cBhvr>
                                        <p:cTn id="427" dur="1" fill="hold">
                                          <p:stCondLst>
                                            <p:cond delay="0"/>
                                          </p:stCondLst>
                                        </p:cTn>
                                        <p:tgtEl>
                                          <p:spTgt spid="575"/>
                                        </p:tgtEl>
                                        <p:attrNameLst>
                                          <p:attrName>style.visibility</p:attrName>
                                        </p:attrNameLst>
                                      </p:cBhvr>
                                      <p:to>
                                        <p:strVal val="visible"/>
                                      </p:to>
                                    </p:set>
                                    <p:animEffect transition="in" filter="dissolve">
                                      <p:cBhvr>
                                        <p:cTn id="428" dur="500"/>
                                        <p:tgtEl>
                                          <p:spTgt spid="575"/>
                                        </p:tgtEl>
                                      </p:cBhvr>
                                    </p:animEffect>
                                  </p:childTnLst>
                                </p:cTn>
                              </p:par>
                              <p:par>
                                <p:cTn id="429" presetID="9" presetClass="entr" presetSubtype="0" fill="hold" grpId="0" nodeType="withEffect">
                                  <p:stCondLst>
                                    <p:cond delay="0"/>
                                  </p:stCondLst>
                                  <p:childTnLst>
                                    <p:set>
                                      <p:cBhvr>
                                        <p:cTn id="430" dur="1" fill="hold">
                                          <p:stCondLst>
                                            <p:cond delay="0"/>
                                          </p:stCondLst>
                                        </p:cTn>
                                        <p:tgtEl>
                                          <p:spTgt spid="576"/>
                                        </p:tgtEl>
                                        <p:attrNameLst>
                                          <p:attrName>style.visibility</p:attrName>
                                        </p:attrNameLst>
                                      </p:cBhvr>
                                      <p:to>
                                        <p:strVal val="visible"/>
                                      </p:to>
                                    </p:set>
                                    <p:animEffect transition="in" filter="dissolve">
                                      <p:cBhvr>
                                        <p:cTn id="431" dur="500"/>
                                        <p:tgtEl>
                                          <p:spTgt spid="576"/>
                                        </p:tgtEl>
                                      </p:cBhvr>
                                    </p:animEffect>
                                  </p:childTnLst>
                                </p:cTn>
                              </p:par>
                              <p:par>
                                <p:cTn id="432" presetID="9" presetClass="entr" presetSubtype="0" fill="hold" grpId="0" nodeType="withEffect">
                                  <p:stCondLst>
                                    <p:cond delay="0"/>
                                  </p:stCondLst>
                                  <p:childTnLst>
                                    <p:set>
                                      <p:cBhvr>
                                        <p:cTn id="433" dur="1" fill="hold">
                                          <p:stCondLst>
                                            <p:cond delay="0"/>
                                          </p:stCondLst>
                                        </p:cTn>
                                        <p:tgtEl>
                                          <p:spTgt spid="577"/>
                                        </p:tgtEl>
                                        <p:attrNameLst>
                                          <p:attrName>style.visibility</p:attrName>
                                        </p:attrNameLst>
                                      </p:cBhvr>
                                      <p:to>
                                        <p:strVal val="visible"/>
                                      </p:to>
                                    </p:set>
                                    <p:animEffect transition="in" filter="dissolve">
                                      <p:cBhvr>
                                        <p:cTn id="434" dur="500"/>
                                        <p:tgtEl>
                                          <p:spTgt spid="577"/>
                                        </p:tgtEl>
                                      </p:cBhvr>
                                    </p:animEffect>
                                  </p:childTnLst>
                                </p:cTn>
                              </p:par>
                              <p:par>
                                <p:cTn id="435" presetID="9" presetClass="entr" presetSubtype="0" fill="hold" grpId="0" nodeType="withEffect">
                                  <p:stCondLst>
                                    <p:cond delay="0"/>
                                  </p:stCondLst>
                                  <p:childTnLst>
                                    <p:set>
                                      <p:cBhvr>
                                        <p:cTn id="436" dur="1" fill="hold">
                                          <p:stCondLst>
                                            <p:cond delay="0"/>
                                          </p:stCondLst>
                                        </p:cTn>
                                        <p:tgtEl>
                                          <p:spTgt spid="578"/>
                                        </p:tgtEl>
                                        <p:attrNameLst>
                                          <p:attrName>style.visibility</p:attrName>
                                        </p:attrNameLst>
                                      </p:cBhvr>
                                      <p:to>
                                        <p:strVal val="visible"/>
                                      </p:to>
                                    </p:set>
                                    <p:animEffect transition="in" filter="dissolve">
                                      <p:cBhvr>
                                        <p:cTn id="437" dur="500"/>
                                        <p:tgtEl>
                                          <p:spTgt spid="578"/>
                                        </p:tgtEl>
                                      </p:cBhvr>
                                    </p:animEffect>
                                  </p:childTnLst>
                                </p:cTn>
                              </p:par>
                              <p:par>
                                <p:cTn id="438" presetID="9" presetClass="entr" presetSubtype="0" fill="hold" grpId="0" nodeType="withEffect">
                                  <p:stCondLst>
                                    <p:cond delay="0"/>
                                  </p:stCondLst>
                                  <p:childTnLst>
                                    <p:set>
                                      <p:cBhvr>
                                        <p:cTn id="439" dur="1" fill="hold">
                                          <p:stCondLst>
                                            <p:cond delay="0"/>
                                          </p:stCondLst>
                                        </p:cTn>
                                        <p:tgtEl>
                                          <p:spTgt spid="579"/>
                                        </p:tgtEl>
                                        <p:attrNameLst>
                                          <p:attrName>style.visibility</p:attrName>
                                        </p:attrNameLst>
                                      </p:cBhvr>
                                      <p:to>
                                        <p:strVal val="visible"/>
                                      </p:to>
                                    </p:set>
                                    <p:animEffect transition="in" filter="dissolve">
                                      <p:cBhvr>
                                        <p:cTn id="440" dur="500"/>
                                        <p:tgtEl>
                                          <p:spTgt spid="579"/>
                                        </p:tgtEl>
                                      </p:cBhvr>
                                    </p:animEffect>
                                  </p:childTnLst>
                                </p:cTn>
                              </p:par>
                              <p:par>
                                <p:cTn id="441" presetID="9" presetClass="entr" presetSubtype="0" fill="hold" grpId="0" nodeType="withEffect">
                                  <p:stCondLst>
                                    <p:cond delay="0"/>
                                  </p:stCondLst>
                                  <p:childTnLst>
                                    <p:set>
                                      <p:cBhvr>
                                        <p:cTn id="442" dur="1" fill="hold">
                                          <p:stCondLst>
                                            <p:cond delay="0"/>
                                          </p:stCondLst>
                                        </p:cTn>
                                        <p:tgtEl>
                                          <p:spTgt spid="580"/>
                                        </p:tgtEl>
                                        <p:attrNameLst>
                                          <p:attrName>style.visibility</p:attrName>
                                        </p:attrNameLst>
                                      </p:cBhvr>
                                      <p:to>
                                        <p:strVal val="visible"/>
                                      </p:to>
                                    </p:set>
                                    <p:animEffect transition="in" filter="dissolve">
                                      <p:cBhvr>
                                        <p:cTn id="443" dur="500"/>
                                        <p:tgtEl>
                                          <p:spTgt spid="580"/>
                                        </p:tgtEl>
                                      </p:cBhvr>
                                    </p:animEffect>
                                  </p:childTnLst>
                                </p:cTn>
                              </p:par>
                              <p:par>
                                <p:cTn id="444" presetID="9" presetClass="entr" presetSubtype="0" fill="hold" grpId="0" nodeType="withEffect">
                                  <p:stCondLst>
                                    <p:cond delay="0"/>
                                  </p:stCondLst>
                                  <p:childTnLst>
                                    <p:set>
                                      <p:cBhvr>
                                        <p:cTn id="445" dur="1" fill="hold">
                                          <p:stCondLst>
                                            <p:cond delay="0"/>
                                          </p:stCondLst>
                                        </p:cTn>
                                        <p:tgtEl>
                                          <p:spTgt spid="581"/>
                                        </p:tgtEl>
                                        <p:attrNameLst>
                                          <p:attrName>style.visibility</p:attrName>
                                        </p:attrNameLst>
                                      </p:cBhvr>
                                      <p:to>
                                        <p:strVal val="visible"/>
                                      </p:to>
                                    </p:set>
                                    <p:animEffect transition="in" filter="dissolve">
                                      <p:cBhvr>
                                        <p:cTn id="446" dur="500"/>
                                        <p:tgtEl>
                                          <p:spTgt spid="581"/>
                                        </p:tgtEl>
                                      </p:cBhvr>
                                    </p:animEffect>
                                  </p:childTnLst>
                                </p:cTn>
                              </p:par>
                              <p:par>
                                <p:cTn id="447" presetID="9" presetClass="entr" presetSubtype="0" fill="hold" grpId="0" nodeType="withEffect">
                                  <p:stCondLst>
                                    <p:cond delay="0"/>
                                  </p:stCondLst>
                                  <p:childTnLst>
                                    <p:set>
                                      <p:cBhvr>
                                        <p:cTn id="448" dur="1" fill="hold">
                                          <p:stCondLst>
                                            <p:cond delay="0"/>
                                          </p:stCondLst>
                                        </p:cTn>
                                        <p:tgtEl>
                                          <p:spTgt spid="582"/>
                                        </p:tgtEl>
                                        <p:attrNameLst>
                                          <p:attrName>style.visibility</p:attrName>
                                        </p:attrNameLst>
                                      </p:cBhvr>
                                      <p:to>
                                        <p:strVal val="visible"/>
                                      </p:to>
                                    </p:set>
                                    <p:animEffect transition="in" filter="dissolve">
                                      <p:cBhvr>
                                        <p:cTn id="449" dur="500"/>
                                        <p:tgtEl>
                                          <p:spTgt spid="582"/>
                                        </p:tgtEl>
                                      </p:cBhvr>
                                    </p:animEffect>
                                  </p:childTnLst>
                                </p:cTn>
                              </p:par>
                              <p:par>
                                <p:cTn id="450" presetID="9" presetClass="entr" presetSubtype="0" fill="hold" grpId="0" nodeType="withEffect">
                                  <p:stCondLst>
                                    <p:cond delay="0"/>
                                  </p:stCondLst>
                                  <p:childTnLst>
                                    <p:set>
                                      <p:cBhvr>
                                        <p:cTn id="451" dur="1" fill="hold">
                                          <p:stCondLst>
                                            <p:cond delay="0"/>
                                          </p:stCondLst>
                                        </p:cTn>
                                        <p:tgtEl>
                                          <p:spTgt spid="583"/>
                                        </p:tgtEl>
                                        <p:attrNameLst>
                                          <p:attrName>style.visibility</p:attrName>
                                        </p:attrNameLst>
                                      </p:cBhvr>
                                      <p:to>
                                        <p:strVal val="visible"/>
                                      </p:to>
                                    </p:set>
                                    <p:animEffect transition="in" filter="dissolve">
                                      <p:cBhvr>
                                        <p:cTn id="452" dur="500"/>
                                        <p:tgtEl>
                                          <p:spTgt spid="583"/>
                                        </p:tgtEl>
                                      </p:cBhvr>
                                    </p:animEffect>
                                  </p:childTnLst>
                                </p:cTn>
                              </p:par>
                              <p:par>
                                <p:cTn id="453" presetID="9" presetClass="entr" presetSubtype="0" fill="hold" grpId="0" nodeType="withEffect">
                                  <p:stCondLst>
                                    <p:cond delay="0"/>
                                  </p:stCondLst>
                                  <p:childTnLst>
                                    <p:set>
                                      <p:cBhvr>
                                        <p:cTn id="454" dur="1" fill="hold">
                                          <p:stCondLst>
                                            <p:cond delay="0"/>
                                          </p:stCondLst>
                                        </p:cTn>
                                        <p:tgtEl>
                                          <p:spTgt spid="584"/>
                                        </p:tgtEl>
                                        <p:attrNameLst>
                                          <p:attrName>style.visibility</p:attrName>
                                        </p:attrNameLst>
                                      </p:cBhvr>
                                      <p:to>
                                        <p:strVal val="visible"/>
                                      </p:to>
                                    </p:set>
                                    <p:animEffect transition="in" filter="dissolve">
                                      <p:cBhvr>
                                        <p:cTn id="455" dur="500"/>
                                        <p:tgtEl>
                                          <p:spTgt spid="584"/>
                                        </p:tgtEl>
                                      </p:cBhvr>
                                    </p:animEffect>
                                  </p:childTnLst>
                                </p:cTn>
                              </p:par>
                              <p:par>
                                <p:cTn id="456" presetID="9" presetClass="entr" presetSubtype="0" fill="hold" grpId="0" nodeType="withEffect">
                                  <p:stCondLst>
                                    <p:cond delay="0"/>
                                  </p:stCondLst>
                                  <p:childTnLst>
                                    <p:set>
                                      <p:cBhvr>
                                        <p:cTn id="457" dur="1" fill="hold">
                                          <p:stCondLst>
                                            <p:cond delay="0"/>
                                          </p:stCondLst>
                                        </p:cTn>
                                        <p:tgtEl>
                                          <p:spTgt spid="585"/>
                                        </p:tgtEl>
                                        <p:attrNameLst>
                                          <p:attrName>style.visibility</p:attrName>
                                        </p:attrNameLst>
                                      </p:cBhvr>
                                      <p:to>
                                        <p:strVal val="visible"/>
                                      </p:to>
                                    </p:set>
                                    <p:animEffect transition="in" filter="dissolve">
                                      <p:cBhvr>
                                        <p:cTn id="458" dur="500"/>
                                        <p:tgtEl>
                                          <p:spTgt spid="585"/>
                                        </p:tgtEl>
                                      </p:cBhvr>
                                    </p:animEffect>
                                  </p:childTnLst>
                                </p:cTn>
                              </p:par>
                              <p:par>
                                <p:cTn id="459" presetID="9" presetClass="entr" presetSubtype="0" fill="hold" grpId="0" nodeType="withEffect">
                                  <p:stCondLst>
                                    <p:cond delay="0"/>
                                  </p:stCondLst>
                                  <p:childTnLst>
                                    <p:set>
                                      <p:cBhvr>
                                        <p:cTn id="460" dur="1" fill="hold">
                                          <p:stCondLst>
                                            <p:cond delay="0"/>
                                          </p:stCondLst>
                                        </p:cTn>
                                        <p:tgtEl>
                                          <p:spTgt spid="586"/>
                                        </p:tgtEl>
                                        <p:attrNameLst>
                                          <p:attrName>style.visibility</p:attrName>
                                        </p:attrNameLst>
                                      </p:cBhvr>
                                      <p:to>
                                        <p:strVal val="visible"/>
                                      </p:to>
                                    </p:set>
                                    <p:animEffect transition="in" filter="dissolve">
                                      <p:cBhvr>
                                        <p:cTn id="461" dur="500"/>
                                        <p:tgtEl>
                                          <p:spTgt spid="586"/>
                                        </p:tgtEl>
                                      </p:cBhvr>
                                    </p:animEffect>
                                  </p:childTnLst>
                                </p:cTn>
                              </p:par>
                              <p:par>
                                <p:cTn id="462" presetID="9" presetClass="entr" presetSubtype="0" fill="hold" grpId="0" nodeType="withEffect">
                                  <p:stCondLst>
                                    <p:cond delay="0"/>
                                  </p:stCondLst>
                                  <p:childTnLst>
                                    <p:set>
                                      <p:cBhvr>
                                        <p:cTn id="463" dur="1" fill="hold">
                                          <p:stCondLst>
                                            <p:cond delay="0"/>
                                          </p:stCondLst>
                                        </p:cTn>
                                        <p:tgtEl>
                                          <p:spTgt spid="587"/>
                                        </p:tgtEl>
                                        <p:attrNameLst>
                                          <p:attrName>style.visibility</p:attrName>
                                        </p:attrNameLst>
                                      </p:cBhvr>
                                      <p:to>
                                        <p:strVal val="visible"/>
                                      </p:to>
                                    </p:set>
                                    <p:animEffect transition="in" filter="dissolve">
                                      <p:cBhvr>
                                        <p:cTn id="464" dur="500"/>
                                        <p:tgtEl>
                                          <p:spTgt spid="587"/>
                                        </p:tgtEl>
                                      </p:cBhvr>
                                    </p:animEffect>
                                  </p:childTnLst>
                                </p:cTn>
                              </p:par>
                            </p:childTnLst>
                          </p:cTn>
                        </p:par>
                      </p:childTnLst>
                    </p:cTn>
                  </p:par>
                  <p:par>
                    <p:cTn id="465" fill="hold">
                      <p:stCondLst>
                        <p:cond delay="indefinite"/>
                      </p:stCondLst>
                      <p:childTnLst>
                        <p:par>
                          <p:cTn id="466" fill="hold">
                            <p:stCondLst>
                              <p:cond delay="0"/>
                            </p:stCondLst>
                            <p:childTnLst>
                              <p:par>
                                <p:cTn id="467" presetID="9" presetClass="entr" presetSubtype="0" fill="hold" grpId="0" nodeType="clickEffect">
                                  <p:stCondLst>
                                    <p:cond delay="0"/>
                                  </p:stCondLst>
                                  <p:childTnLst>
                                    <p:set>
                                      <p:cBhvr>
                                        <p:cTn id="468" dur="1" fill="hold">
                                          <p:stCondLst>
                                            <p:cond delay="0"/>
                                          </p:stCondLst>
                                        </p:cTn>
                                        <p:tgtEl>
                                          <p:spTgt spid="544"/>
                                        </p:tgtEl>
                                        <p:attrNameLst>
                                          <p:attrName>style.visibility</p:attrName>
                                        </p:attrNameLst>
                                      </p:cBhvr>
                                      <p:to>
                                        <p:strVal val="visible"/>
                                      </p:to>
                                    </p:set>
                                    <p:animEffect transition="in" filter="dissolve">
                                      <p:cBhvr>
                                        <p:cTn id="469" dur="500"/>
                                        <p:tgtEl>
                                          <p:spTgt spid="544"/>
                                        </p:tgtEl>
                                      </p:cBhvr>
                                    </p:animEffect>
                                  </p:childTnLst>
                                </p:cTn>
                              </p:par>
                              <p:par>
                                <p:cTn id="470" presetID="9" presetClass="entr" presetSubtype="0" fill="hold" grpId="0" nodeType="withEffect">
                                  <p:stCondLst>
                                    <p:cond delay="0"/>
                                  </p:stCondLst>
                                  <p:childTnLst>
                                    <p:set>
                                      <p:cBhvr>
                                        <p:cTn id="471" dur="1" fill="hold">
                                          <p:stCondLst>
                                            <p:cond delay="0"/>
                                          </p:stCondLst>
                                        </p:cTn>
                                        <p:tgtEl>
                                          <p:spTgt spid="545"/>
                                        </p:tgtEl>
                                        <p:attrNameLst>
                                          <p:attrName>style.visibility</p:attrName>
                                        </p:attrNameLst>
                                      </p:cBhvr>
                                      <p:to>
                                        <p:strVal val="visible"/>
                                      </p:to>
                                    </p:set>
                                    <p:animEffect transition="in" filter="dissolve">
                                      <p:cBhvr>
                                        <p:cTn id="472" dur="500"/>
                                        <p:tgtEl>
                                          <p:spTgt spid="545"/>
                                        </p:tgtEl>
                                      </p:cBhvr>
                                    </p:animEffect>
                                  </p:childTnLst>
                                </p:cTn>
                              </p:par>
                              <p:par>
                                <p:cTn id="473" presetID="9" presetClass="entr" presetSubtype="0" fill="hold" grpId="0" nodeType="withEffect">
                                  <p:stCondLst>
                                    <p:cond delay="0"/>
                                  </p:stCondLst>
                                  <p:childTnLst>
                                    <p:set>
                                      <p:cBhvr>
                                        <p:cTn id="474" dur="1" fill="hold">
                                          <p:stCondLst>
                                            <p:cond delay="0"/>
                                          </p:stCondLst>
                                        </p:cTn>
                                        <p:tgtEl>
                                          <p:spTgt spid="546"/>
                                        </p:tgtEl>
                                        <p:attrNameLst>
                                          <p:attrName>style.visibility</p:attrName>
                                        </p:attrNameLst>
                                      </p:cBhvr>
                                      <p:to>
                                        <p:strVal val="visible"/>
                                      </p:to>
                                    </p:set>
                                    <p:animEffect transition="in" filter="dissolve">
                                      <p:cBhvr>
                                        <p:cTn id="475" dur="500"/>
                                        <p:tgtEl>
                                          <p:spTgt spid="546"/>
                                        </p:tgtEl>
                                      </p:cBhvr>
                                    </p:animEffect>
                                  </p:childTnLst>
                                </p:cTn>
                              </p:par>
                              <p:par>
                                <p:cTn id="476" presetID="9" presetClass="entr" presetSubtype="0" fill="hold" grpId="0" nodeType="withEffect">
                                  <p:stCondLst>
                                    <p:cond delay="0"/>
                                  </p:stCondLst>
                                  <p:childTnLst>
                                    <p:set>
                                      <p:cBhvr>
                                        <p:cTn id="477" dur="1" fill="hold">
                                          <p:stCondLst>
                                            <p:cond delay="0"/>
                                          </p:stCondLst>
                                        </p:cTn>
                                        <p:tgtEl>
                                          <p:spTgt spid="547"/>
                                        </p:tgtEl>
                                        <p:attrNameLst>
                                          <p:attrName>style.visibility</p:attrName>
                                        </p:attrNameLst>
                                      </p:cBhvr>
                                      <p:to>
                                        <p:strVal val="visible"/>
                                      </p:to>
                                    </p:set>
                                    <p:animEffect transition="in" filter="dissolve">
                                      <p:cBhvr>
                                        <p:cTn id="478" dur="500"/>
                                        <p:tgtEl>
                                          <p:spTgt spid="547"/>
                                        </p:tgtEl>
                                      </p:cBhvr>
                                    </p:animEffect>
                                  </p:childTnLst>
                                </p:cTn>
                              </p:par>
                              <p:par>
                                <p:cTn id="479" presetID="9" presetClass="entr" presetSubtype="0" fill="hold" grpId="0" nodeType="withEffect">
                                  <p:stCondLst>
                                    <p:cond delay="0"/>
                                  </p:stCondLst>
                                  <p:childTnLst>
                                    <p:set>
                                      <p:cBhvr>
                                        <p:cTn id="480" dur="1" fill="hold">
                                          <p:stCondLst>
                                            <p:cond delay="0"/>
                                          </p:stCondLst>
                                        </p:cTn>
                                        <p:tgtEl>
                                          <p:spTgt spid="548"/>
                                        </p:tgtEl>
                                        <p:attrNameLst>
                                          <p:attrName>style.visibility</p:attrName>
                                        </p:attrNameLst>
                                      </p:cBhvr>
                                      <p:to>
                                        <p:strVal val="visible"/>
                                      </p:to>
                                    </p:set>
                                    <p:animEffect transition="in" filter="dissolve">
                                      <p:cBhvr>
                                        <p:cTn id="481" dur="500"/>
                                        <p:tgtEl>
                                          <p:spTgt spid="548"/>
                                        </p:tgtEl>
                                      </p:cBhvr>
                                    </p:animEffect>
                                  </p:childTnLst>
                                </p:cTn>
                              </p:par>
                              <p:par>
                                <p:cTn id="482" presetID="9" presetClass="entr" presetSubtype="0" fill="hold" grpId="0" nodeType="withEffect">
                                  <p:stCondLst>
                                    <p:cond delay="0"/>
                                  </p:stCondLst>
                                  <p:childTnLst>
                                    <p:set>
                                      <p:cBhvr>
                                        <p:cTn id="483" dur="1" fill="hold">
                                          <p:stCondLst>
                                            <p:cond delay="0"/>
                                          </p:stCondLst>
                                        </p:cTn>
                                        <p:tgtEl>
                                          <p:spTgt spid="549"/>
                                        </p:tgtEl>
                                        <p:attrNameLst>
                                          <p:attrName>style.visibility</p:attrName>
                                        </p:attrNameLst>
                                      </p:cBhvr>
                                      <p:to>
                                        <p:strVal val="visible"/>
                                      </p:to>
                                    </p:set>
                                    <p:animEffect transition="in" filter="dissolve">
                                      <p:cBhvr>
                                        <p:cTn id="484" dur="500"/>
                                        <p:tgtEl>
                                          <p:spTgt spid="549"/>
                                        </p:tgtEl>
                                      </p:cBhvr>
                                    </p:animEffect>
                                  </p:childTnLst>
                                </p:cTn>
                              </p:par>
                              <p:par>
                                <p:cTn id="485" presetID="9" presetClass="entr" presetSubtype="0" fill="hold" grpId="0" nodeType="withEffect">
                                  <p:stCondLst>
                                    <p:cond delay="0"/>
                                  </p:stCondLst>
                                  <p:childTnLst>
                                    <p:set>
                                      <p:cBhvr>
                                        <p:cTn id="486" dur="1" fill="hold">
                                          <p:stCondLst>
                                            <p:cond delay="0"/>
                                          </p:stCondLst>
                                        </p:cTn>
                                        <p:tgtEl>
                                          <p:spTgt spid="550"/>
                                        </p:tgtEl>
                                        <p:attrNameLst>
                                          <p:attrName>style.visibility</p:attrName>
                                        </p:attrNameLst>
                                      </p:cBhvr>
                                      <p:to>
                                        <p:strVal val="visible"/>
                                      </p:to>
                                    </p:set>
                                    <p:animEffect transition="in" filter="dissolve">
                                      <p:cBhvr>
                                        <p:cTn id="487" dur="500"/>
                                        <p:tgtEl>
                                          <p:spTgt spid="550"/>
                                        </p:tgtEl>
                                      </p:cBhvr>
                                    </p:animEffect>
                                  </p:childTnLst>
                                </p:cTn>
                              </p:par>
                              <p:par>
                                <p:cTn id="488" presetID="9" presetClass="entr" presetSubtype="0" fill="hold" grpId="0" nodeType="withEffect">
                                  <p:stCondLst>
                                    <p:cond delay="0"/>
                                  </p:stCondLst>
                                  <p:childTnLst>
                                    <p:set>
                                      <p:cBhvr>
                                        <p:cTn id="489" dur="1" fill="hold">
                                          <p:stCondLst>
                                            <p:cond delay="0"/>
                                          </p:stCondLst>
                                        </p:cTn>
                                        <p:tgtEl>
                                          <p:spTgt spid="551"/>
                                        </p:tgtEl>
                                        <p:attrNameLst>
                                          <p:attrName>style.visibility</p:attrName>
                                        </p:attrNameLst>
                                      </p:cBhvr>
                                      <p:to>
                                        <p:strVal val="visible"/>
                                      </p:to>
                                    </p:set>
                                    <p:animEffect transition="in" filter="dissolve">
                                      <p:cBhvr>
                                        <p:cTn id="490" dur="500"/>
                                        <p:tgtEl>
                                          <p:spTgt spid="551"/>
                                        </p:tgtEl>
                                      </p:cBhvr>
                                    </p:animEffect>
                                  </p:childTnLst>
                                </p:cTn>
                              </p:par>
                              <p:par>
                                <p:cTn id="491" presetID="9" presetClass="entr" presetSubtype="0" fill="hold" grpId="0" nodeType="withEffect">
                                  <p:stCondLst>
                                    <p:cond delay="0"/>
                                  </p:stCondLst>
                                  <p:childTnLst>
                                    <p:set>
                                      <p:cBhvr>
                                        <p:cTn id="492" dur="1" fill="hold">
                                          <p:stCondLst>
                                            <p:cond delay="0"/>
                                          </p:stCondLst>
                                        </p:cTn>
                                        <p:tgtEl>
                                          <p:spTgt spid="552"/>
                                        </p:tgtEl>
                                        <p:attrNameLst>
                                          <p:attrName>style.visibility</p:attrName>
                                        </p:attrNameLst>
                                      </p:cBhvr>
                                      <p:to>
                                        <p:strVal val="visible"/>
                                      </p:to>
                                    </p:set>
                                    <p:animEffect transition="in" filter="dissolve">
                                      <p:cBhvr>
                                        <p:cTn id="493" dur="500"/>
                                        <p:tgtEl>
                                          <p:spTgt spid="552"/>
                                        </p:tgtEl>
                                      </p:cBhvr>
                                    </p:animEffect>
                                  </p:childTnLst>
                                </p:cTn>
                              </p:par>
                              <p:par>
                                <p:cTn id="494" presetID="9" presetClass="entr" presetSubtype="0" fill="hold" grpId="0" nodeType="withEffect">
                                  <p:stCondLst>
                                    <p:cond delay="0"/>
                                  </p:stCondLst>
                                  <p:childTnLst>
                                    <p:set>
                                      <p:cBhvr>
                                        <p:cTn id="495" dur="1" fill="hold">
                                          <p:stCondLst>
                                            <p:cond delay="0"/>
                                          </p:stCondLst>
                                        </p:cTn>
                                        <p:tgtEl>
                                          <p:spTgt spid="553"/>
                                        </p:tgtEl>
                                        <p:attrNameLst>
                                          <p:attrName>style.visibility</p:attrName>
                                        </p:attrNameLst>
                                      </p:cBhvr>
                                      <p:to>
                                        <p:strVal val="visible"/>
                                      </p:to>
                                    </p:set>
                                    <p:animEffect transition="in" filter="dissolve">
                                      <p:cBhvr>
                                        <p:cTn id="496" dur="500"/>
                                        <p:tgtEl>
                                          <p:spTgt spid="553"/>
                                        </p:tgtEl>
                                      </p:cBhvr>
                                    </p:animEffect>
                                  </p:childTnLst>
                                </p:cTn>
                              </p:par>
                              <p:par>
                                <p:cTn id="497" presetID="9" presetClass="entr" presetSubtype="0" fill="hold" grpId="0" nodeType="withEffect">
                                  <p:stCondLst>
                                    <p:cond delay="0"/>
                                  </p:stCondLst>
                                  <p:childTnLst>
                                    <p:set>
                                      <p:cBhvr>
                                        <p:cTn id="498" dur="1" fill="hold">
                                          <p:stCondLst>
                                            <p:cond delay="0"/>
                                          </p:stCondLst>
                                        </p:cTn>
                                        <p:tgtEl>
                                          <p:spTgt spid="554"/>
                                        </p:tgtEl>
                                        <p:attrNameLst>
                                          <p:attrName>style.visibility</p:attrName>
                                        </p:attrNameLst>
                                      </p:cBhvr>
                                      <p:to>
                                        <p:strVal val="visible"/>
                                      </p:to>
                                    </p:set>
                                    <p:animEffect transition="in" filter="dissolve">
                                      <p:cBhvr>
                                        <p:cTn id="499" dur="500"/>
                                        <p:tgtEl>
                                          <p:spTgt spid="554"/>
                                        </p:tgtEl>
                                      </p:cBhvr>
                                    </p:animEffect>
                                  </p:childTnLst>
                                </p:cTn>
                              </p:par>
                              <p:par>
                                <p:cTn id="500" presetID="9" presetClass="entr" presetSubtype="0" fill="hold" grpId="0" nodeType="withEffect">
                                  <p:stCondLst>
                                    <p:cond delay="0"/>
                                  </p:stCondLst>
                                  <p:childTnLst>
                                    <p:set>
                                      <p:cBhvr>
                                        <p:cTn id="501" dur="1" fill="hold">
                                          <p:stCondLst>
                                            <p:cond delay="0"/>
                                          </p:stCondLst>
                                        </p:cTn>
                                        <p:tgtEl>
                                          <p:spTgt spid="555"/>
                                        </p:tgtEl>
                                        <p:attrNameLst>
                                          <p:attrName>style.visibility</p:attrName>
                                        </p:attrNameLst>
                                      </p:cBhvr>
                                      <p:to>
                                        <p:strVal val="visible"/>
                                      </p:to>
                                    </p:set>
                                    <p:animEffect transition="in" filter="dissolve">
                                      <p:cBhvr>
                                        <p:cTn id="502" dur="500"/>
                                        <p:tgtEl>
                                          <p:spTgt spid="555"/>
                                        </p:tgtEl>
                                      </p:cBhvr>
                                    </p:animEffect>
                                  </p:childTnLst>
                                </p:cTn>
                              </p:par>
                              <p:par>
                                <p:cTn id="503" presetID="9" presetClass="entr" presetSubtype="0" fill="hold" grpId="0" nodeType="withEffect">
                                  <p:stCondLst>
                                    <p:cond delay="0"/>
                                  </p:stCondLst>
                                  <p:childTnLst>
                                    <p:set>
                                      <p:cBhvr>
                                        <p:cTn id="504" dur="1" fill="hold">
                                          <p:stCondLst>
                                            <p:cond delay="0"/>
                                          </p:stCondLst>
                                        </p:cTn>
                                        <p:tgtEl>
                                          <p:spTgt spid="556"/>
                                        </p:tgtEl>
                                        <p:attrNameLst>
                                          <p:attrName>style.visibility</p:attrName>
                                        </p:attrNameLst>
                                      </p:cBhvr>
                                      <p:to>
                                        <p:strVal val="visible"/>
                                      </p:to>
                                    </p:set>
                                    <p:animEffect transition="in" filter="dissolve">
                                      <p:cBhvr>
                                        <p:cTn id="505" dur="500"/>
                                        <p:tgtEl>
                                          <p:spTgt spid="556"/>
                                        </p:tgtEl>
                                      </p:cBhvr>
                                    </p:animEffect>
                                  </p:childTnLst>
                                </p:cTn>
                              </p:par>
                              <p:par>
                                <p:cTn id="506" presetID="9" presetClass="entr" presetSubtype="0" fill="hold" grpId="0" nodeType="withEffect">
                                  <p:stCondLst>
                                    <p:cond delay="0"/>
                                  </p:stCondLst>
                                  <p:childTnLst>
                                    <p:set>
                                      <p:cBhvr>
                                        <p:cTn id="507" dur="1" fill="hold">
                                          <p:stCondLst>
                                            <p:cond delay="0"/>
                                          </p:stCondLst>
                                        </p:cTn>
                                        <p:tgtEl>
                                          <p:spTgt spid="557"/>
                                        </p:tgtEl>
                                        <p:attrNameLst>
                                          <p:attrName>style.visibility</p:attrName>
                                        </p:attrNameLst>
                                      </p:cBhvr>
                                      <p:to>
                                        <p:strVal val="visible"/>
                                      </p:to>
                                    </p:set>
                                    <p:animEffect transition="in" filter="dissolve">
                                      <p:cBhvr>
                                        <p:cTn id="508" dur="500"/>
                                        <p:tgtEl>
                                          <p:spTgt spid="557"/>
                                        </p:tgtEl>
                                      </p:cBhvr>
                                    </p:animEffect>
                                  </p:childTnLst>
                                </p:cTn>
                              </p:par>
                              <p:par>
                                <p:cTn id="509" presetID="9" presetClass="entr" presetSubtype="0" fill="hold" grpId="0" nodeType="withEffect">
                                  <p:stCondLst>
                                    <p:cond delay="0"/>
                                  </p:stCondLst>
                                  <p:childTnLst>
                                    <p:set>
                                      <p:cBhvr>
                                        <p:cTn id="510" dur="1" fill="hold">
                                          <p:stCondLst>
                                            <p:cond delay="0"/>
                                          </p:stCondLst>
                                        </p:cTn>
                                        <p:tgtEl>
                                          <p:spTgt spid="558"/>
                                        </p:tgtEl>
                                        <p:attrNameLst>
                                          <p:attrName>style.visibility</p:attrName>
                                        </p:attrNameLst>
                                      </p:cBhvr>
                                      <p:to>
                                        <p:strVal val="visible"/>
                                      </p:to>
                                    </p:set>
                                    <p:animEffect transition="in" filter="dissolve">
                                      <p:cBhvr>
                                        <p:cTn id="511" dur="500"/>
                                        <p:tgtEl>
                                          <p:spTgt spid="558"/>
                                        </p:tgtEl>
                                      </p:cBhvr>
                                    </p:animEffect>
                                  </p:childTnLst>
                                </p:cTn>
                              </p:par>
                              <p:par>
                                <p:cTn id="512" presetID="9" presetClass="entr" presetSubtype="0" fill="hold" grpId="0" nodeType="withEffect">
                                  <p:stCondLst>
                                    <p:cond delay="0"/>
                                  </p:stCondLst>
                                  <p:childTnLst>
                                    <p:set>
                                      <p:cBhvr>
                                        <p:cTn id="513" dur="1" fill="hold">
                                          <p:stCondLst>
                                            <p:cond delay="0"/>
                                          </p:stCondLst>
                                        </p:cTn>
                                        <p:tgtEl>
                                          <p:spTgt spid="559"/>
                                        </p:tgtEl>
                                        <p:attrNameLst>
                                          <p:attrName>style.visibility</p:attrName>
                                        </p:attrNameLst>
                                      </p:cBhvr>
                                      <p:to>
                                        <p:strVal val="visible"/>
                                      </p:to>
                                    </p:set>
                                    <p:animEffect transition="in" filter="dissolve">
                                      <p:cBhvr>
                                        <p:cTn id="514" dur="500"/>
                                        <p:tgtEl>
                                          <p:spTgt spid="559"/>
                                        </p:tgtEl>
                                      </p:cBhvr>
                                    </p:animEffect>
                                  </p:childTnLst>
                                </p:cTn>
                              </p:par>
                              <p:par>
                                <p:cTn id="515" presetID="9" presetClass="entr" presetSubtype="0" fill="hold" grpId="0" nodeType="withEffect">
                                  <p:stCondLst>
                                    <p:cond delay="0"/>
                                  </p:stCondLst>
                                  <p:childTnLst>
                                    <p:set>
                                      <p:cBhvr>
                                        <p:cTn id="516" dur="1" fill="hold">
                                          <p:stCondLst>
                                            <p:cond delay="0"/>
                                          </p:stCondLst>
                                        </p:cTn>
                                        <p:tgtEl>
                                          <p:spTgt spid="560"/>
                                        </p:tgtEl>
                                        <p:attrNameLst>
                                          <p:attrName>style.visibility</p:attrName>
                                        </p:attrNameLst>
                                      </p:cBhvr>
                                      <p:to>
                                        <p:strVal val="visible"/>
                                      </p:to>
                                    </p:set>
                                    <p:animEffect transition="in" filter="dissolve">
                                      <p:cBhvr>
                                        <p:cTn id="517" dur="500"/>
                                        <p:tgtEl>
                                          <p:spTgt spid="560"/>
                                        </p:tgtEl>
                                      </p:cBhvr>
                                    </p:animEffect>
                                  </p:childTnLst>
                                </p:cTn>
                              </p:par>
                              <p:par>
                                <p:cTn id="518" presetID="9" presetClass="entr" presetSubtype="0" fill="hold" grpId="0" nodeType="withEffect">
                                  <p:stCondLst>
                                    <p:cond delay="0"/>
                                  </p:stCondLst>
                                  <p:childTnLst>
                                    <p:set>
                                      <p:cBhvr>
                                        <p:cTn id="519" dur="1" fill="hold">
                                          <p:stCondLst>
                                            <p:cond delay="0"/>
                                          </p:stCondLst>
                                        </p:cTn>
                                        <p:tgtEl>
                                          <p:spTgt spid="561"/>
                                        </p:tgtEl>
                                        <p:attrNameLst>
                                          <p:attrName>style.visibility</p:attrName>
                                        </p:attrNameLst>
                                      </p:cBhvr>
                                      <p:to>
                                        <p:strVal val="visible"/>
                                      </p:to>
                                    </p:set>
                                    <p:animEffect transition="in" filter="dissolve">
                                      <p:cBhvr>
                                        <p:cTn id="520" dur="500"/>
                                        <p:tgtEl>
                                          <p:spTgt spid="561"/>
                                        </p:tgtEl>
                                      </p:cBhvr>
                                    </p:animEffect>
                                  </p:childTnLst>
                                </p:cTn>
                              </p:par>
                              <p:par>
                                <p:cTn id="521" presetID="9" presetClass="entr" presetSubtype="0" fill="hold" grpId="0" nodeType="withEffect">
                                  <p:stCondLst>
                                    <p:cond delay="0"/>
                                  </p:stCondLst>
                                  <p:childTnLst>
                                    <p:set>
                                      <p:cBhvr>
                                        <p:cTn id="522" dur="1" fill="hold">
                                          <p:stCondLst>
                                            <p:cond delay="0"/>
                                          </p:stCondLst>
                                        </p:cTn>
                                        <p:tgtEl>
                                          <p:spTgt spid="562"/>
                                        </p:tgtEl>
                                        <p:attrNameLst>
                                          <p:attrName>style.visibility</p:attrName>
                                        </p:attrNameLst>
                                      </p:cBhvr>
                                      <p:to>
                                        <p:strVal val="visible"/>
                                      </p:to>
                                    </p:set>
                                    <p:animEffect transition="in" filter="dissolve">
                                      <p:cBhvr>
                                        <p:cTn id="523" dur="500"/>
                                        <p:tgtEl>
                                          <p:spTgt spid="562"/>
                                        </p:tgtEl>
                                      </p:cBhvr>
                                    </p:animEffect>
                                  </p:childTnLst>
                                </p:cTn>
                              </p:par>
                              <p:par>
                                <p:cTn id="524" presetID="9" presetClass="entr" presetSubtype="0" fill="hold" grpId="0" nodeType="withEffect">
                                  <p:stCondLst>
                                    <p:cond delay="0"/>
                                  </p:stCondLst>
                                  <p:childTnLst>
                                    <p:set>
                                      <p:cBhvr>
                                        <p:cTn id="525" dur="1" fill="hold">
                                          <p:stCondLst>
                                            <p:cond delay="0"/>
                                          </p:stCondLst>
                                        </p:cTn>
                                        <p:tgtEl>
                                          <p:spTgt spid="563"/>
                                        </p:tgtEl>
                                        <p:attrNameLst>
                                          <p:attrName>style.visibility</p:attrName>
                                        </p:attrNameLst>
                                      </p:cBhvr>
                                      <p:to>
                                        <p:strVal val="visible"/>
                                      </p:to>
                                    </p:set>
                                    <p:animEffect transition="in" filter="dissolve">
                                      <p:cBhvr>
                                        <p:cTn id="526" dur="500"/>
                                        <p:tgtEl>
                                          <p:spTgt spid="563"/>
                                        </p:tgtEl>
                                      </p:cBhvr>
                                    </p:animEffect>
                                  </p:childTnLst>
                                </p:cTn>
                              </p:par>
                              <p:par>
                                <p:cTn id="527" presetID="9" presetClass="entr" presetSubtype="0" fill="hold" grpId="0" nodeType="withEffect">
                                  <p:stCondLst>
                                    <p:cond delay="0"/>
                                  </p:stCondLst>
                                  <p:childTnLst>
                                    <p:set>
                                      <p:cBhvr>
                                        <p:cTn id="528" dur="1" fill="hold">
                                          <p:stCondLst>
                                            <p:cond delay="0"/>
                                          </p:stCondLst>
                                        </p:cTn>
                                        <p:tgtEl>
                                          <p:spTgt spid="564"/>
                                        </p:tgtEl>
                                        <p:attrNameLst>
                                          <p:attrName>style.visibility</p:attrName>
                                        </p:attrNameLst>
                                      </p:cBhvr>
                                      <p:to>
                                        <p:strVal val="visible"/>
                                      </p:to>
                                    </p:set>
                                    <p:animEffect transition="in" filter="dissolve">
                                      <p:cBhvr>
                                        <p:cTn id="529" dur="500"/>
                                        <p:tgtEl>
                                          <p:spTgt spid="564"/>
                                        </p:tgtEl>
                                      </p:cBhvr>
                                    </p:animEffect>
                                  </p:childTnLst>
                                </p:cTn>
                              </p:par>
                              <p:par>
                                <p:cTn id="530" presetID="9" presetClass="entr" presetSubtype="0" fill="hold" grpId="0" nodeType="withEffect">
                                  <p:stCondLst>
                                    <p:cond delay="0"/>
                                  </p:stCondLst>
                                  <p:childTnLst>
                                    <p:set>
                                      <p:cBhvr>
                                        <p:cTn id="531" dur="1" fill="hold">
                                          <p:stCondLst>
                                            <p:cond delay="0"/>
                                          </p:stCondLst>
                                        </p:cTn>
                                        <p:tgtEl>
                                          <p:spTgt spid="565"/>
                                        </p:tgtEl>
                                        <p:attrNameLst>
                                          <p:attrName>style.visibility</p:attrName>
                                        </p:attrNameLst>
                                      </p:cBhvr>
                                      <p:to>
                                        <p:strVal val="visible"/>
                                      </p:to>
                                    </p:set>
                                    <p:animEffect transition="in" filter="dissolve">
                                      <p:cBhvr>
                                        <p:cTn id="532" dur="500"/>
                                        <p:tgtEl>
                                          <p:spTgt spid="565"/>
                                        </p:tgtEl>
                                      </p:cBhvr>
                                    </p:animEffect>
                                  </p:childTnLst>
                                </p:cTn>
                              </p:par>
                              <p:par>
                                <p:cTn id="533" presetID="9" presetClass="entr" presetSubtype="0" fill="hold" grpId="0" nodeType="withEffect">
                                  <p:stCondLst>
                                    <p:cond delay="0"/>
                                  </p:stCondLst>
                                  <p:childTnLst>
                                    <p:set>
                                      <p:cBhvr>
                                        <p:cTn id="534" dur="1" fill="hold">
                                          <p:stCondLst>
                                            <p:cond delay="0"/>
                                          </p:stCondLst>
                                        </p:cTn>
                                        <p:tgtEl>
                                          <p:spTgt spid="566"/>
                                        </p:tgtEl>
                                        <p:attrNameLst>
                                          <p:attrName>style.visibility</p:attrName>
                                        </p:attrNameLst>
                                      </p:cBhvr>
                                      <p:to>
                                        <p:strVal val="visible"/>
                                      </p:to>
                                    </p:set>
                                    <p:animEffect transition="in" filter="dissolve">
                                      <p:cBhvr>
                                        <p:cTn id="535" dur="500"/>
                                        <p:tgtEl>
                                          <p:spTgt spid="566"/>
                                        </p:tgtEl>
                                      </p:cBhvr>
                                    </p:animEffect>
                                  </p:childTnLst>
                                </p:cTn>
                              </p:par>
                              <p:par>
                                <p:cTn id="536" presetID="9" presetClass="entr" presetSubtype="0" fill="hold" grpId="0" nodeType="withEffect">
                                  <p:stCondLst>
                                    <p:cond delay="0"/>
                                  </p:stCondLst>
                                  <p:childTnLst>
                                    <p:set>
                                      <p:cBhvr>
                                        <p:cTn id="537" dur="1" fill="hold">
                                          <p:stCondLst>
                                            <p:cond delay="0"/>
                                          </p:stCondLst>
                                        </p:cTn>
                                        <p:tgtEl>
                                          <p:spTgt spid="567"/>
                                        </p:tgtEl>
                                        <p:attrNameLst>
                                          <p:attrName>style.visibility</p:attrName>
                                        </p:attrNameLst>
                                      </p:cBhvr>
                                      <p:to>
                                        <p:strVal val="visible"/>
                                      </p:to>
                                    </p:set>
                                    <p:animEffect transition="in" filter="dissolve">
                                      <p:cBhvr>
                                        <p:cTn id="538" dur="500"/>
                                        <p:tgtEl>
                                          <p:spTgt spid="567"/>
                                        </p:tgtEl>
                                      </p:cBhvr>
                                    </p:animEffect>
                                  </p:childTnLst>
                                </p:cTn>
                              </p:par>
                              <p:par>
                                <p:cTn id="539" presetID="9" presetClass="entr" presetSubtype="0" fill="hold" grpId="0" nodeType="withEffect">
                                  <p:stCondLst>
                                    <p:cond delay="0"/>
                                  </p:stCondLst>
                                  <p:childTnLst>
                                    <p:set>
                                      <p:cBhvr>
                                        <p:cTn id="540" dur="1" fill="hold">
                                          <p:stCondLst>
                                            <p:cond delay="0"/>
                                          </p:stCondLst>
                                        </p:cTn>
                                        <p:tgtEl>
                                          <p:spTgt spid="568"/>
                                        </p:tgtEl>
                                        <p:attrNameLst>
                                          <p:attrName>style.visibility</p:attrName>
                                        </p:attrNameLst>
                                      </p:cBhvr>
                                      <p:to>
                                        <p:strVal val="visible"/>
                                      </p:to>
                                    </p:set>
                                    <p:animEffect transition="in" filter="dissolve">
                                      <p:cBhvr>
                                        <p:cTn id="541" dur="500"/>
                                        <p:tgtEl>
                                          <p:spTgt spid="568"/>
                                        </p:tgtEl>
                                      </p:cBhvr>
                                    </p:animEffect>
                                  </p:childTnLst>
                                </p:cTn>
                              </p:par>
                              <p:par>
                                <p:cTn id="542" presetID="9" presetClass="entr" presetSubtype="0" fill="hold" grpId="0" nodeType="withEffect">
                                  <p:stCondLst>
                                    <p:cond delay="0"/>
                                  </p:stCondLst>
                                  <p:childTnLst>
                                    <p:set>
                                      <p:cBhvr>
                                        <p:cTn id="543" dur="1" fill="hold">
                                          <p:stCondLst>
                                            <p:cond delay="0"/>
                                          </p:stCondLst>
                                        </p:cTn>
                                        <p:tgtEl>
                                          <p:spTgt spid="569"/>
                                        </p:tgtEl>
                                        <p:attrNameLst>
                                          <p:attrName>style.visibility</p:attrName>
                                        </p:attrNameLst>
                                      </p:cBhvr>
                                      <p:to>
                                        <p:strVal val="visible"/>
                                      </p:to>
                                    </p:set>
                                    <p:animEffect transition="in" filter="dissolve">
                                      <p:cBhvr>
                                        <p:cTn id="544" dur="500"/>
                                        <p:tgtEl>
                                          <p:spTgt spid="569"/>
                                        </p:tgtEl>
                                      </p:cBhvr>
                                    </p:animEffect>
                                  </p:childTnLst>
                                </p:cTn>
                              </p:par>
                              <p:par>
                                <p:cTn id="545" presetID="9" presetClass="entr" presetSubtype="0" fill="hold" grpId="0" nodeType="withEffect">
                                  <p:stCondLst>
                                    <p:cond delay="0"/>
                                  </p:stCondLst>
                                  <p:childTnLst>
                                    <p:set>
                                      <p:cBhvr>
                                        <p:cTn id="546" dur="1" fill="hold">
                                          <p:stCondLst>
                                            <p:cond delay="0"/>
                                          </p:stCondLst>
                                        </p:cTn>
                                        <p:tgtEl>
                                          <p:spTgt spid="570"/>
                                        </p:tgtEl>
                                        <p:attrNameLst>
                                          <p:attrName>style.visibility</p:attrName>
                                        </p:attrNameLst>
                                      </p:cBhvr>
                                      <p:to>
                                        <p:strVal val="visible"/>
                                      </p:to>
                                    </p:set>
                                    <p:animEffect transition="in" filter="dissolve">
                                      <p:cBhvr>
                                        <p:cTn id="547" dur="500"/>
                                        <p:tgtEl>
                                          <p:spTgt spid="570"/>
                                        </p:tgtEl>
                                      </p:cBhvr>
                                    </p:animEffect>
                                  </p:childTnLst>
                                </p:cTn>
                              </p:par>
                              <p:par>
                                <p:cTn id="548" presetID="9" presetClass="entr" presetSubtype="0" fill="hold" grpId="0" nodeType="withEffect">
                                  <p:stCondLst>
                                    <p:cond delay="0"/>
                                  </p:stCondLst>
                                  <p:childTnLst>
                                    <p:set>
                                      <p:cBhvr>
                                        <p:cTn id="549" dur="1" fill="hold">
                                          <p:stCondLst>
                                            <p:cond delay="0"/>
                                          </p:stCondLst>
                                        </p:cTn>
                                        <p:tgtEl>
                                          <p:spTgt spid="571"/>
                                        </p:tgtEl>
                                        <p:attrNameLst>
                                          <p:attrName>style.visibility</p:attrName>
                                        </p:attrNameLst>
                                      </p:cBhvr>
                                      <p:to>
                                        <p:strVal val="visible"/>
                                      </p:to>
                                    </p:set>
                                    <p:animEffect transition="in" filter="dissolve">
                                      <p:cBhvr>
                                        <p:cTn id="550" dur="500"/>
                                        <p:tgtEl>
                                          <p:spTgt spid="571"/>
                                        </p:tgtEl>
                                      </p:cBhvr>
                                    </p:animEffect>
                                  </p:childTnLst>
                                </p:cTn>
                              </p:par>
                              <p:par>
                                <p:cTn id="551" presetID="9" presetClass="entr" presetSubtype="0" fill="hold" grpId="0" nodeType="withEffect">
                                  <p:stCondLst>
                                    <p:cond delay="0"/>
                                  </p:stCondLst>
                                  <p:childTnLst>
                                    <p:set>
                                      <p:cBhvr>
                                        <p:cTn id="552" dur="1" fill="hold">
                                          <p:stCondLst>
                                            <p:cond delay="0"/>
                                          </p:stCondLst>
                                        </p:cTn>
                                        <p:tgtEl>
                                          <p:spTgt spid="572"/>
                                        </p:tgtEl>
                                        <p:attrNameLst>
                                          <p:attrName>style.visibility</p:attrName>
                                        </p:attrNameLst>
                                      </p:cBhvr>
                                      <p:to>
                                        <p:strVal val="visible"/>
                                      </p:to>
                                    </p:set>
                                    <p:animEffect transition="in" filter="dissolve">
                                      <p:cBhvr>
                                        <p:cTn id="553" dur="500"/>
                                        <p:tgtEl>
                                          <p:spTgt spid="572"/>
                                        </p:tgtEl>
                                      </p:cBhvr>
                                    </p:animEffect>
                                  </p:childTnLst>
                                </p:cTn>
                              </p:par>
                              <p:par>
                                <p:cTn id="554" presetID="9" presetClass="entr" presetSubtype="0" fill="hold" grpId="0" nodeType="withEffect">
                                  <p:stCondLst>
                                    <p:cond delay="0"/>
                                  </p:stCondLst>
                                  <p:childTnLst>
                                    <p:set>
                                      <p:cBhvr>
                                        <p:cTn id="555" dur="1" fill="hold">
                                          <p:stCondLst>
                                            <p:cond delay="0"/>
                                          </p:stCondLst>
                                        </p:cTn>
                                        <p:tgtEl>
                                          <p:spTgt spid="573"/>
                                        </p:tgtEl>
                                        <p:attrNameLst>
                                          <p:attrName>style.visibility</p:attrName>
                                        </p:attrNameLst>
                                      </p:cBhvr>
                                      <p:to>
                                        <p:strVal val="visible"/>
                                      </p:to>
                                    </p:set>
                                    <p:animEffect transition="in" filter="dissolve">
                                      <p:cBhvr>
                                        <p:cTn id="556" dur="500"/>
                                        <p:tgtEl>
                                          <p:spTgt spid="573"/>
                                        </p:tgtEl>
                                      </p:cBhvr>
                                    </p:animEffect>
                                  </p:childTnLst>
                                </p:cTn>
                              </p:par>
                              <p:par>
                                <p:cTn id="557" presetID="9" presetClass="entr" presetSubtype="0" fill="hold" grpId="0" nodeType="withEffect">
                                  <p:stCondLst>
                                    <p:cond delay="0"/>
                                  </p:stCondLst>
                                  <p:childTnLst>
                                    <p:set>
                                      <p:cBhvr>
                                        <p:cTn id="558" dur="1" fill="hold">
                                          <p:stCondLst>
                                            <p:cond delay="0"/>
                                          </p:stCondLst>
                                        </p:cTn>
                                        <p:tgtEl>
                                          <p:spTgt spid="588"/>
                                        </p:tgtEl>
                                        <p:attrNameLst>
                                          <p:attrName>style.visibility</p:attrName>
                                        </p:attrNameLst>
                                      </p:cBhvr>
                                      <p:to>
                                        <p:strVal val="visible"/>
                                      </p:to>
                                    </p:set>
                                    <p:animEffect transition="in" filter="dissolve">
                                      <p:cBhvr>
                                        <p:cTn id="559" dur="500"/>
                                        <p:tgtEl>
                                          <p:spTgt spid="588"/>
                                        </p:tgtEl>
                                      </p:cBhvr>
                                    </p:animEffect>
                                  </p:childTnLst>
                                </p:cTn>
                              </p:par>
                              <p:par>
                                <p:cTn id="560" presetID="9" presetClass="entr" presetSubtype="0" fill="hold" grpId="0" nodeType="withEffect">
                                  <p:stCondLst>
                                    <p:cond delay="0"/>
                                  </p:stCondLst>
                                  <p:childTnLst>
                                    <p:set>
                                      <p:cBhvr>
                                        <p:cTn id="561" dur="1" fill="hold">
                                          <p:stCondLst>
                                            <p:cond delay="0"/>
                                          </p:stCondLst>
                                        </p:cTn>
                                        <p:tgtEl>
                                          <p:spTgt spid="589"/>
                                        </p:tgtEl>
                                        <p:attrNameLst>
                                          <p:attrName>style.visibility</p:attrName>
                                        </p:attrNameLst>
                                      </p:cBhvr>
                                      <p:to>
                                        <p:strVal val="visible"/>
                                      </p:to>
                                    </p:set>
                                    <p:animEffect transition="in" filter="dissolve">
                                      <p:cBhvr>
                                        <p:cTn id="562" dur="500"/>
                                        <p:tgtEl>
                                          <p:spTgt spid="589"/>
                                        </p:tgtEl>
                                      </p:cBhvr>
                                    </p:animEffect>
                                  </p:childTnLst>
                                </p:cTn>
                              </p:par>
                              <p:par>
                                <p:cTn id="563" presetID="9" presetClass="entr" presetSubtype="0" fill="hold" grpId="0" nodeType="withEffect">
                                  <p:stCondLst>
                                    <p:cond delay="0"/>
                                  </p:stCondLst>
                                  <p:childTnLst>
                                    <p:set>
                                      <p:cBhvr>
                                        <p:cTn id="564" dur="1" fill="hold">
                                          <p:stCondLst>
                                            <p:cond delay="0"/>
                                          </p:stCondLst>
                                        </p:cTn>
                                        <p:tgtEl>
                                          <p:spTgt spid="590"/>
                                        </p:tgtEl>
                                        <p:attrNameLst>
                                          <p:attrName>style.visibility</p:attrName>
                                        </p:attrNameLst>
                                      </p:cBhvr>
                                      <p:to>
                                        <p:strVal val="visible"/>
                                      </p:to>
                                    </p:set>
                                    <p:animEffect transition="in" filter="dissolve">
                                      <p:cBhvr>
                                        <p:cTn id="565" dur="500"/>
                                        <p:tgtEl>
                                          <p:spTgt spid="590"/>
                                        </p:tgtEl>
                                      </p:cBhvr>
                                    </p:animEffect>
                                  </p:childTnLst>
                                </p:cTn>
                              </p:par>
                              <p:par>
                                <p:cTn id="566" presetID="9" presetClass="entr" presetSubtype="0" fill="hold" grpId="0" nodeType="withEffect">
                                  <p:stCondLst>
                                    <p:cond delay="0"/>
                                  </p:stCondLst>
                                  <p:childTnLst>
                                    <p:set>
                                      <p:cBhvr>
                                        <p:cTn id="567" dur="1" fill="hold">
                                          <p:stCondLst>
                                            <p:cond delay="0"/>
                                          </p:stCondLst>
                                        </p:cTn>
                                        <p:tgtEl>
                                          <p:spTgt spid="591"/>
                                        </p:tgtEl>
                                        <p:attrNameLst>
                                          <p:attrName>style.visibility</p:attrName>
                                        </p:attrNameLst>
                                      </p:cBhvr>
                                      <p:to>
                                        <p:strVal val="visible"/>
                                      </p:to>
                                    </p:set>
                                    <p:animEffect transition="in" filter="dissolve">
                                      <p:cBhvr>
                                        <p:cTn id="568" dur="500"/>
                                        <p:tgtEl>
                                          <p:spTgt spid="591"/>
                                        </p:tgtEl>
                                      </p:cBhvr>
                                    </p:animEffect>
                                  </p:childTnLst>
                                </p:cTn>
                              </p:par>
                              <p:par>
                                <p:cTn id="569" presetID="9" presetClass="entr" presetSubtype="0" fill="hold" grpId="0" nodeType="withEffect">
                                  <p:stCondLst>
                                    <p:cond delay="0"/>
                                  </p:stCondLst>
                                  <p:childTnLst>
                                    <p:set>
                                      <p:cBhvr>
                                        <p:cTn id="570" dur="1" fill="hold">
                                          <p:stCondLst>
                                            <p:cond delay="0"/>
                                          </p:stCondLst>
                                        </p:cTn>
                                        <p:tgtEl>
                                          <p:spTgt spid="592"/>
                                        </p:tgtEl>
                                        <p:attrNameLst>
                                          <p:attrName>style.visibility</p:attrName>
                                        </p:attrNameLst>
                                      </p:cBhvr>
                                      <p:to>
                                        <p:strVal val="visible"/>
                                      </p:to>
                                    </p:set>
                                    <p:animEffect transition="in" filter="dissolve">
                                      <p:cBhvr>
                                        <p:cTn id="571" dur="500"/>
                                        <p:tgtEl>
                                          <p:spTgt spid="592"/>
                                        </p:tgtEl>
                                      </p:cBhvr>
                                    </p:animEffect>
                                  </p:childTnLst>
                                </p:cTn>
                              </p:par>
                              <p:par>
                                <p:cTn id="572" presetID="9" presetClass="entr" presetSubtype="0" fill="hold" grpId="0" nodeType="withEffect">
                                  <p:stCondLst>
                                    <p:cond delay="0"/>
                                  </p:stCondLst>
                                  <p:childTnLst>
                                    <p:set>
                                      <p:cBhvr>
                                        <p:cTn id="573" dur="1" fill="hold">
                                          <p:stCondLst>
                                            <p:cond delay="0"/>
                                          </p:stCondLst>
                                        </p:cTn>
                                        <p:tgtEl>
                                          <p:spTgt spid="593"/>
                                        </p:tgtEl>
                                        <p:attrNameLst>
                                          <p:attrName>style.visibility</p:attrName>
                                        </p:attrNameLst>
                                      </p:cBhvr>
                                      <p:to>
                                        <p:strVal val="visible"/>
                                      </p:to>
                                    </p:set>
                                    <p:animEffect transition="in" filter="dissolve">
                                      <p:cBhvr>
                                        <p:cTn id="574" dur="500"/>
                                        <p:tgtEl>
                                          <p:spTgt spid="593"/>
                                        </p:tgtEl>
                                      </p:cBhvr>
                                    </p:animEffect>
                                  </p:childTnLst>
                                </p:cTn>
                              </p:par>
                              <p:par>
                                <p:cTn id="575" presetID="9" presetClass="entr" presetSubtype="0" fill="hold" grpId="0" nodeType="withEffect">
                                  <p:stCondLst>
                                    <p:cond delay="0"/>
                                  </p:stCondLst>
                                  <p:childTnLst>
                                    <p:set>
                                      <p:cBhvr>
                                        <p:cTn id="576" dur="1" fill="hold">
                                          <p:stCondLst>
                                            <p:cond delay="0"/>
                                          </p:stCondLst>
                                        </p:cTn>
                                        <p:tgtEl>
                                          <p:spTgt spid="594"/>
                                        </p:tgtEl>
                                        <p:attrNameLst>
                                          <p:attrName>style.visibility</p:attrName>
                                        </p:attrNameLst>
                                      </p:cBhvr>
                                      <p:to>
                                        <p:strVal val="visible"/>
                                      </p:to>
                                    </p:set>
                                    <p:animEffect transition="in" filter="dissolve">
                                      <p:cBhvr>
                                        <p:cTn id="577" dur="500"/>
                                        <p:tgtEl>
                                          <p:spTgt spid="594"/>
                                        </p:tgtEl>
                                      </p:cBhvr>
                                    </p:animEffect>
                                  </p:childTnLst>
                                </p:cTn>
                              </p:par>
                              <p:par>
                                <p:cTn id="578" presetID="9" presetClass="entr" presetSubtype="0" fill="hold" grpId="0" nodeType="withEffect">
                                  <p:stCondLst>
                                    <p:cond delay="0"/>
                                  </p:stCondLst>
                                  <p:childTnLst>
                                    <p:set>
                                      <p:cBhvr>
                                        <p:cTn id="579" dur="1" fill="hold">
                                          <p:stCondLst>
                                            <p:cond delay="0"/>
                                          </p:stCondLst>
                                        </p:cTn>
                                        <p:tgtEl>
                                          <p:spTgt spid="595"/>
                                        </p:tgtEl>
                                        <p:attrNameLst>
                                          <p:attrName>style.visibility</p:attrName>
                                        </p:attrNameLst>
                                      </p:cBhvr>
                                      <p:to>
                                        <p:strVal val="visible"/>
                                      </p:to>
                                    </p:set>
                                    <p:animEffect transition="in" filter="dissolve">
                                      <p:cBhvr>
                                        <p:cTn id="580" dur="500"/>
                                        <p:tgtEl>
                                          <p:spTgt spid="595"/>
                                        </p:tgtEl>
                                      </p:cBhvr>
                                    </p:animEffect>
                                  </p:childTnLst>
                                </p:cTn>
                              </p:par>
                              <p:par>
                                <p:cTn id="581" presetID="9" presetClass="entr" presetSubtype="0" fill="hold" grpId="0" nodeType="withEffect">
                                  <p:stCondLst>
                                    <p:cond delay="0"/>
                                  </p:stCondLst>
                                  <p:childTnLst>
                                    <p:set>
                                      <p:cBhvr>
                                        <p:cTn id="582" dur="1" fill="hold">
                                          <p:stCondLst>
                                            <p:cond delay="0"/>
                                          </p:stCondLst>
                                        </p:cTn>
                                        <p:tgtEl>
                                          <p:spTgt spid="596"/>
                                        </p:tgtEl>
                                        <p:attrNameLst>
                                          <p:attrName>style.visibility</p:attrName>
                                        </p:attrNameLst>
                                      </p:cBhvr>
                                      <p:to>
                                        <p:strVal val="visible"/>
                                      </p:to>
                                    </p:set>
                                    <p:animEffect transition="in" filter="dissolve">
                                      <p:cBhvr>
                                        <p:cTn id="583" dur="500"/>
                                        <p:tgtEl>
                                          <p:spTgt spid="596"/>
                                        </p:tgtEl>
                                      </p:cBhvr>
                                    </p:animEffect>
                                  </p:childTnLst>
                                </p:cTn>
                              </p:par>
                              <p:par>
                                <p:cTn id="584" presetID="9" presetClass="entr" presetSubtype="0" fill="hold" grpId="0" nodeType="withEffect">
                                  <p:stCondLst>
                                    <p:cond delay="0"/>
                                  </p:stCondLst>
                                  <p:childTnLst>
                                    <p:set>
                                      <p:cBhvr>
                                        <p:cTn id="585" dur="1" fill="hold">
                                          <p:stCondLst>
                                            <p:cond delay="0"/>
                                          </p:stCondLst>
                                        </p:cTn>
                                        <p:tgtEl>
                                          <p:spTgt spid="597"/>
                                        </p:tgtEl>
                                        <p:attrNameLst>
                                          <p:attrName>style.visibility</p:attrName>
                                        </p:attrNameLst>
                                      </p:cBhvr>
                                      <p:to>
                                        <p:strVal val="visible"/>
                                      </p:to>
                                    </p:set>
                                    <p:animEffect transition="in" filter="dissolve">
                                      <p:cBhvr>
                                        <p:cTn id="586" dur="500"/>
                                        <p:tgtEl>
                                          <p:spTgt spid="5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 grpId="0" animBg="1"/>
      <p:bldP spid="377" grpId="0" animBg="1"/>
      <p:bldP spid="378" grpId="0" animBg="1"/>
      <p:bldP spid="379" grpId="0" animBg="1"/>
      <p:bldP spid="380" grpId="0" animBg="1"/>
      <p:bldP spid="381" grpId="0" animBg="1"/>
      <p:bldP spid="382" grpId="0" animBg="1"/>
      <p:bldP spid="383" grpId="0" animBg="1"/>
      <p:bldP spid="384" grpId="0" animBg="1"/>
      <p:bldP spid="385" grpId="0" animBg="1"/>
      <p:bldP spid="386" grpId="0" animBg="1"/>
      <p:bldP spid="387" grpId="0" animBg="1"/>
      <p:bldP spid="388" grpId="0" animBg="1"/>
      <p:bldP spid="389" grpId="0" animBg="1"/>
      <p:bldP spid="390" grpId="0" animBg="1"/>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2" grpId="0" animBg="1"/>
      <p:bldP spid="413" grpId="0" animBg="1"/>
      <p:bldP spid="414" grpId="0" animBg="1"/>
      <p:bldP spid="415" grpId="0" animBg="1"/>
      <p:bldP spid="416" grpId="0" animBg="1"/>
      <p:bldP spid="417" grpId="0" animBg="1"/>
      <p:bldP spid="418" grpId="0" animBg="1"/>
      <p:bldP spid="419" grpId="0" animBg="1"/>
      <p:bldP spid="420" grpId="0" animBg="1"/>
      <p:bldP spid="421" grpId="0" animBg="1"/>
      <p:bldP spid="422" grpId="0" animBg="1"/>
      <p:bldP spid="423" grpId="0" animBg="1"/>
      <p:bldP spid="424" grpId="0" animBg="1"/>
      <p:bldP spid="425" grpId="0" animBg="1"/>
      <p:bldP spid="426" grpId="0" animBg="1"/>
      <p:bldP spid="427" grpId="0" animBg="1"/>
      <p:bldP spid="428" grpId="0" animBg="1"/>
      <p:bldP spid="429" grpId="0" animBg="1"/>
      <p:bldP spid="430" grpId="0" animBg="1"/>
      <p:bldP spid="431" grpId="0" animBg="1"/>
      <p:bldP spid="432" grpId="0" animBg="1"/>
      <p:bldP spid="433" grpId="0" animBg="1"/>
      <p:bldP spid="434" grpId="0" animBg="1"/>
      <p:bldP spid="435" grpId="0" animBg="1"/>
      <p:bldP spid="436" grpId="0" animBg="1"/>
      <p:bldP spid="437" grpId="0" animBg="1"/>
      <p:bldP spid="438" grpId="0" animBg="1"/>
      <p:bldP spid="439" grpId="0" animBg="1"/>
      <p:bldP spid="440" grpId="0" animBg="1"/>
      <p:bldP spid="441" grpId="0" animBg="1"/>
      <p:bldP spid="442"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P spid="453" grpId="0" animBg="1"/>
      <p:bldP spid="454" grpId="0" animBg="1"/>
      <p:bldP spid="455" grpId="0" animBg="1"/>
      <p:bldP spid="456" grpId="0" animBg="1"/>
      <p:bldP spid="457" grpId="0" animBg="1"/>
      <p:bldP spid="458" grpId="0" animBg="1"/>
      <p:bldP spid="459" grpId="0" animBg="1"/>
      <p:bldP spid="460" grpId="0" animBg="1"/>
      <p:bldP spid="461" grpId="0" animBg="1"/>
      <p:bldP spid="462" grpId="0" animBg="1"/>
      <p:bldP spid="463" grpId="0" animBg="1"/>
      <p:bldP spid="464" grpId="0" animBg="1"/>
      <p:bldP spid="465" grpId="0" animBg="1"/>
      <p:bldP spid="466" grpId="0" animBg="1"/>
      <p:bldP spid="467" grpId="0" animBg="1"/>
      <p:bldP spid="468" grpId="0" animBg="1"/>
      <p:bldP spid="469" grpId="0" animBg="1"/>
      <p:bldP spid="470" grpId="0" animBg="1"/>
      <p:bldP spid="47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animBg="1"/>
      <p:bldP spid="526" grpId="0" animBg="1"/>
      <p:bldP spid="527" grpId="0" animBg="1"/>
      <p:bldP spid="528" grpId="0" animBg="1"/>
      <p:bldP spid="529" grpId="0" animBg="1"/>
      <p:bldP spid="530" grpId="0" animBg="1"/>
      <p:bldP spid="531" grpId="0" animBg="1"/>
      <p:bldP spid="532" grpId="0" animBg="1"/>
      <p:bldP spid="533" grpId="0" animBg="1"/>
      <p:bldP spid="534" grpId="0" animBg="1"/>
      <p:bldP spid="535" grpId="0" animBg="1"/>
      <p:bldP spid="536" grpId="0" animBg="1"/>
      <p:bldP spid="537" grpId="0" animBg="1"/>
      <p:bldP spid="538" grpId="0" animBg="1"/>
      <p:bldP spid="539" grpId="0" animBg="1"/>
      <p:bldP spid="540" grpId="0" animBg="1"/>
      <p:bldP spid="541" grpId="0" animBg="1"/>
      <p:bldP spid="542" grpId="0" animBg="1"/>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P spid="565" grpId="0" animBg="1"/>
      <p:bldP spid="566" grpId="0" animBg="1"/>
      <p:bldP spid="567" grpId="0" animBg="1"/>
      <p:bldP spid="568" grpId="0" animBg="1"/>
      <p:bldP spid="569" grpId="0" animBg="1"/>
      <p:bldP spid="570" grpId="0" animBg="1"/>
      <p:bldP spid="571" grpId="0" animBg="1"/>
      <p:bldP spid="572" grpId="0" animBg="1"/>
      <p:bldP spid="573" grpId="0" animBg="1"/>
      <p:bldP spid="574" grpId="0" animBg="1"/>
      <p:bldP spid="575" grpId="0" animBg="1"/>
      <p:bldP spid="576" grpId="0" animBg="1"/>
      <p:bldP spid="577" grpId="0" animBg="1"/>
      <p:bldP spid="578" grpId="0" animBg="1"/>
      <p:bldP spid="579" grpId="0" animBg="1"/>
      <p:bldP spid="580" grpId="0" animBg="1"/>
      <p:bldP spid="581" grpId="0" animBg="1"/>
      <p:bldP spid="582" grpId="0" animBg="1"/>
      <p:bldP spid="583" grpId="0" animBg="1"/>
      <p:bldP spid="584" grpId="0" animBg="1"/>
      <p:bldP spid="585" grpId="0" animBg="1"/>
      <p:bldP spid="586" grpId="0" animBg="1"/>
      <p:bldP spid="587" grpId="0" animBg="1"/>
      <p:bldP spid="588" grpId="0" animBg="1"/>
      <p:bldP spid="589" grpId="0" animBg="1"/>
      <p:bldP spid="590" grpId="0" animBg="1"/>
      <p:bldP spid="591" grpId="0" animBg="1"/>
      <p:bldP spid="592" grpId="0" animBg="1"/>
      <p:bldP spid="593" grpId="0" animBg="1"/>
      <p:bldP spid="594" grpId="0" animBg="1"/>
      <p:bldP spid="595" grpId="0" animBg="1"/>
      <p:bldP spid="596" grpId="0" animBg="1"/>
      <p:bldP spid="59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2024" y="358588"/>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9368118" y="358588"/>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9511553" y="765591"/>
            <a:ext cx="1990165" cy="338554"/>
          </a:xfrm>
          <a:prstGeom prst="rect">
            <a:avLst/>
          </a:prstGeom>
          <a:noFill/>
          <a:ln>
            <a:noFill/>
          </a:ln>
        </p:spPr>
        <p:txBody>
          <a:bodyPr wrap="square" rtlCol="0">
            <a:spAutoFit/>
          </a:bodyPr>
          <a:lstStyle/>
          <a:p>
            <a:r>
              <a:rPr lang="en-US" sz="1600" b="1" dirty="0" smtClean="0">
                <a:latin typeface="MS Reference Sans Serif" charset="0"/>
                <a:ea typeface="MS Reference Sans Serif" charset="0"/>
                <a:cs typeface="MS Reference Sans Serif" charset="0"/>
              </a:rPr>
              <a:t>Avoidance Index</a:t>
            </a:r>
            <a:endParaRPr lang="en-US" sz="1600" b="1" dirty="0">
              <a:latin typeface="MS Reference Sans Serif" charset="0"/>
              <a:ea typeface="MS Reference Sans Serif" charset="0"/>
              <a:cs typeface="MS Reference Sans Serif" charset="0"/>
            </a:endParaRPr>
          </a:p>
        </p:txBody>
      </p:sp>
      <p:cxnSp>
        <p:nvCxnSpPr>
          <p:cNvPr id="6" name="Straight Arrow Connector 5"/>
          <p:cNvCxnSpPr>
            <a:endCxn id="4" idx="1"/>
          </p:cNvCxnSpPr>
          <p:nvPr/>
        </p:nvCxnSpPr>
        <p:spPr>
          <a:xfrm>
            <a:off x="2635624" y="919480"/>
            <a:ext cx="6732494" cy="307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02024" y="4014198"/>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645459" y="4282702"/>
            <a:ext cx="1990165" cy="584775"/>
          </a:xfrm>
          <a:prstGeom prst="rect">
            <a:avLst/>
          </a:prstGeom>
          <a:noFill/>
          <a:ln>
            <a:noFill/>
          </a:ln>
        </p:spPr>
        <p:txBody>
          <a:bodyPr wrap="square" rtlCol="0">
            <a:spAutoFit/>
          </a:bodyPr>
          <a:lstStyle/>
          <a:p>
            <a:r>
              <a:rPr lang="en-US" sz="1600" b="1" dirty="0" smtClean="0">
                <a:latin typeface="MS Reference Sans Serif" charset="0"/>
                <a:ea typeface="MS Reference Sans Serif" charset="0"/>
                <a:cs typeface="MS Reference Sans Serif" charset="0"/>
              </a:rPr>
              <a:t>CI = 1</a:t>
            </a:r>
          </a:p>
          <a:p>
            <a:r>
              <a:rPr lang="en-US" sz="1600" b="1" dirty="0" smtClean="0">
                <a:latin typeface="MS Reference Sans Serif" charset="0"/>
                <a:ea typeface="MS Reference Sans Serif" charset="0"/>
                <a:cs typeface="MS Reference Sans Serif" charset="0"/>
              </a:rPr>
              <a:t>anti-CI = -1</a:t>
            </a:r>
            <a:endParaRPr lang="en-US" sz="1600" b="1" dirty="0">
              <a:latin typeface="MS Reference Sans Serif" charset="0"/>
              <a:ea typeface="MS Reference Sans Serif" charset="0"/>
              <a:cs typeface="MS Reference Sans Serif" charset="0"/>
            </a:endParaRPr>
          </a:p>
        </p:txBody>
      </p:sp>
      <p:sp>
        <p:nvSpPr>
          <p:cNvPr id="9" name="Rectangle 8"/>
          <p:cNvSpPr/>
          <p:nvPr/>
        </p:nvSpPr>
        <p:spPr>
          <a:xfrm>
            <a:off x="5065059" y="2830857"/>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p:cNvSpPr/>
          <p:nvPr/>
        </p:nvSpPr>
        <p:spPr>
          <a:xfrm>
            <a:off x="9368118" y="4014198"/>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9511553" y="4421201"/>
            <a:ext cx="1990165" cy="338554"/>
          </a:xfrm>
          <a:prstGeom prst="rect">
            <a:avLst/>
          </a:prstGeom>
          <a:noFill/>
          <a:ln>
            <a:noFill/>
          </a:ln>
        </p:spPr>
        <p:txBody>
          <a:bodyPr wrap="square" rtlCol="0">
            <a:spAutoFit/>
          </a:bodyPr>
          <a:lstStyle/>
          <a:p>
            <a:r>
              <a:rPr lang="en-US" sz="1600" b="1" dirty="0" smtClean="0">
                <a:latin typeface="MS Reference Sans Serif" charset="0"/>
                <a:ea typeface="MS Reference Sans Serif" charset="0"/>
                <a:cs typeface="MS Reference Sans Serif" charset="0"/>
              </a:rPr>
              <a:t>Avoidance Index</a:t>
            </a:r>
            <a:endParaRPr lang="en-US" sz="1600" b="1" dirty="0">
              <a:latin typeface="MS Reference Sans Serif" charset="0"/>
              <a:ea typeface="MS Reference Sans Serif" charset="0"/>
              <a:cs typeface="MS Reference Sans Serif" charset="0"/>
            </a:endParaRPr>
          </a:p>
        </p:txBody>
      </p:sp>
      <p:cxnSp>
        <p:nvCxnSpPr>
          <p:cNvPr id="12" name="Straight Arrow Connector 11"/>
          <p:cNvCxnSpPr>
            <a:stCxn id="9" idx="3"/>
            <a:endCxn id="10" idx="1"/>
          </p:cNvCxnSpPr>
          <p:nvPr/>
        </p:nvCxnSpPr>
        <p:spPr>
          <a:xfrm flipV="1">
            <a:off x="2635624" y="3422528"/>
            <a:ext cx="2429435" cy="11525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3"/>
          </p:cNvCxnSpPr>
          <p:nvPr/>
        </p:nvCxnSpPr>
        <p:spPr>
          <a:xfrm>
            <a:off x="7198659" y="3422528"/>
            <a:ext cx="2169459" cy="11833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812473" y="3919331"/>
            <a:ext cx="533400" cy="338554"/>
          </a:xfrm>
          <a:prstGeom prst="rect">
            <a:avLst/>
          </a:prstGeom>
          <a:noFill/>
          <a:ln>
            <a:noFill/>
          </a:ln>
        </p:spPr>
        <p:txBody>
          <a:bodyPr wrap="square" rtlCol="0">
            <a:spAutoFit/>
          </a:bodyPr>
          <a:lstStyle/>
          <a:p>
            <a:r>
              <a:rPr lang="en-US" sz="1600" b="1" i="1" dirty="0" smtClean="0">
                <a:latin typeface="MS Reference Sans Serif" charset="0"/>
                <a:ea typeface="MS Reference Sans Serif" charset="0"/>
                <a:cs typeface="MS Reference Sans Serif" charset="0"/>
              </a:rPr>
              <a:t>a</a:t>
            </a:r>
            <a:r>
              <a:rPr lang="en-US" sz="1600" b="1" i="1" baseline="-25000" dirty="0" smtClean="0">
                <a:latin typeface="MS Reference Sans Serif" charset="0"/>
                <a:ea typeface="MS Reference Sans Serif" charset="0"/>
                <a:cs typeface="MS Reference Sans Serif" charset="0"/>
              </a:rPr>
              <a:t>1</a:t>
            </a:r>
            <a:endParaRPr lang="en-US" sz="1600" b="1" i="1" dirty="0">
              <a:latin typeface="MS Reference Sans Serif" charset="0"/>
              <a:ea typeface="MS Reference Sans Serif" charset="0"/>
              <a:cs typeface="MS Reference Sans Serif" charset="0"/>
            </a:endParaRPr>
          </a:p>
        </p:txBody>
      </p:sp>
      <p:sp>
        <p:nvSpPr>
          <p:cNvPr id="16" name="TextBox 15"/>
          <p:cNvSpPr txBox="1"/>
          <p:nvPr/>
        </p:nvSpPr>
        <p:spPr>
          <a:xfrm>
            <a:off x="7910684" y="3921025"/>
            <a:ext cx="533400" cy="338554"/>
          </a:xfrm>
          <a:prstGeom prst="rect">
            <a:avLst/>
          </a:prstGeom>
          <a:noFill/>
          <a:ln>
            <a:noFill/>
          </a:ln>
        </p:spPr>
        <p:txBody>
          <a:bodyPr wrap="square" rtlCol="0">
            <a:spAutoFit/>
          </a:bodyPr>
          <a:lstStyle/>
          <a:p>
            <a:r>
              <a:rPr lang="en-US" sz="1600" b="1" i="1" dirty="0">
                <a:latin typeface="MS Reference Sans Serif" charset="0"/>
                <a:ea typeface="MS Reference Sans Serif" charset="0"/>
                <a:cs typeface="MS Reference Sans Serif" charset="0"/>
              </a:rPr>
              <a:t>b</a:t>
            </a:r>
            <a:r>
              <a:rPr lang="en-US" sz="1600" b="1" i="1" baseline="-25000" dirty="0" smtClean="0">
                <a:latin typeface="MS Reference Sans Serif" charset="0"/>
                <a:ea typeface="MS Reference Sans Serif" charset="0"/>
                <a:cs typeface="MS Reference Sans Serif" charset="0"/>
              </a:rPr>
              <a:t>1</a:t>
            </a:r>
            <a:endParaRPr lang="en-US" sz="1600" b="1" i="1" dirty="0">
              <a:latin typeface="MS Reference Sans Serif" charset="0"/>
              <a:ea typeface="MS Reference Sans Serif" charset="0"/>
              <a:cs typeface="MS Reference Sans Serif" charset="0"/>
            </a:endParaRPr>
          </a:p>
        </p:txBody>
      </p:sp>
      <p:sp>
        <p:nvSpPr>
          <p:cNvPr id="17" name="TextBox 16"/>
          <p:cNvSpPr txBox="1"/>
          <p:nvPr/>
        </p:nvSpPr>
        <p:spPr>
          <a:xfrm>
            <a:off x="6001871" y="581359"/>
            <a:ext cx="533400" cy="338554"/>
          </a:xfrm>
          <a:prstGeom prst="rect">
            <a:avLst/>
          </a:prstGeom>
          <a:noFill/>
          <a:ln>
            <a:noFill/>
          </a:ln>
        </p:spPr>
        <p:txBody>
          <a:bodyPr wrap="square" rtlCol="0">
            <a:spAutoFit/>
          </a:bodyPr>
          <a:lstStyle/>
          <a:p>
            <a:r>
              <a:rPr lang="en-US" sz="1600" b="1" i="1">
                <a:latin typeface="MS Reference Sans Serif" charset="0"/>
                <a:ea typeface="MS Reference Sans Serif" charset="0"/>
                <a:cs typeface="MS Reference Sans Serif" charset="0"/>
              </a:rPr>
              <a:t>c</a:t>
            </a:r>
            <a:endParaRPr lang="en-US" sz="1600" b="1" i="1" dirty="0">
              <a:latin typeface="MS Reference Sans Serif" charset="0"/>
              <a:ea typeface="MS Reference Sans Serif" charset="0"/>
              <a:cs typeface="MS Reference Sans Serif" charset="0"/>
            </a:endParaRPr>
          </a:p>
        </p:txBody>
      </p:sp>
      <p:sp>
        <p:nvSpPr>
          <p:cNvPr id="18" name="TextBox 17"/>
          <p:cNvSpPr txBox="1"/>
          <p:nvPr/>
        </p:nvSpPr>
        <p:spPr>
          <a:xfrm>
            <a:off x="6001871" y="4230944"/>
            <a:ext cx="533400" cy="338554"/>
          </a:xfrm>
          <a:prstGeom prst="rect">
            <a:avLst/>
          </a:prstGeom>
          <a:noFill/>
          <a:ln>
            <a:noFill/>
          </a:ln>
        </p:spPr>
        <p:txBody>
          <a:bodyPr wrap="square" rtlCol="0">
            <a:spAutoFit/>
          </a:bodyPr>
          <a:lstStyle/>
          <a:p>
            <a:r>
              <a:rPr lang="en-US" sz="1600" b="1" i="1" dirty="0">
                <a:latin typeface="MS Reference Sans Serif" charset="0"/>
                <a:ea typeface="MS Reference Sans Serif" charset="0"/>
                <a:cs typeface="MS Reference Sans Serif" charset="0"/>
              </a:rPr>
              <a:t>c</a:t>
            </a:r>
            <a:r>
              <a:rPr lang="en-US" sz="1600" b="1" i="1" dirty="0" smtClean="0">
                <a:latin typeface="MS Reference Sans Serif" charset="0"/>
                <a:ea typeface="MS Reference Sans Serif" charset="0"/>
                <a:cs typeface="MS Reference Sans Serif" charset="0"/>
              </a:rPr>
              <a:t>’</a:t>
            </a:r>
            <a:endParaRPr lang="en-US" sz="1600" b="1" i="1" dirty="0">
              <a:latin typeface="MS Reference Sans Serif" charset="0"/>
              <a:ea typeface="MS Reference Sans Serif" charset="0"/>
              <a:cs typeface="MS Reference Sans Serif" charset="0"/>
            </a:endParaRPr>
          </a:p>
        </p:txBody>
      </p:sp>
      <p:sp>
        <p:nvSpPr>
          <p:cNvPr id="19" name="TextBox 18"/>
          <p:cNvSpPr txBox="1"/>
          <p:nvPr/>
        </p:nvSpPr>
        <p:spPr>
          <a:xfrm>
            <a:off x="88900" y="6388100"/>
            <a:ext cx="4934108" cy="369332"/>
          </a:xfrm>
          <a:prstGeom prst="rect">
            <a:avLst/>
          </a:prstGeom>
          <a:noFill/>
          <a:ln>
            <a:noFill/>
          </a:ln>
        </p:spPr>
        <p:txBody>
          <a:bodyPr wrap="none" rtlCol="0">
            <a:spAutoFit/>
          </a:bodyPr>
          <a:lstStyle/>
          <a:p>
            <a:r>
              <a:rPr lang="nl-NL" b="1" dirty="0" smtClean="0">
                <a:latin typeface="MS Reference Sans Serif" charset="0"/>
                <a:ea typeface="MS Reference Sans Serif" charset="0"/>
                <a:cs typeface="MS Reference Sans Serif" charset="0"/>
              </a:rPr>
              <a:t>Model run </a:t>
            </a:r>
            <a:r>
              <a:rPr lang="nl-NL" b="1" dirty="0" err="1" smtClean="0">
                <a:latin typeface="MS Reference Sans Serif" charset="0"/>
                <a:ea typeface="MS Reference Sans Serif" charset="0"/>
                <a:cs typeface="MS Reference Sans Serif" charset="0"/>
              </a:rPr>
              <a:t>using</a:t>
            </a:r>
            <a:r>
              <a:rPr lang="nl-NL" b="1" dirty="0" smtClean="0">
                <a:latin typeface="MS Reference Sans Serif" charset="0"/>
                <a:ea typeface="MS Reference Sans Serif" charset="0"/>
                <a:cs typeface="MS Reference Sans Serif" charset="0"/>
              </a:rPr>
              <a:t> </a:t>
            </a:r>
            <a:r>
              <a:rPr lang="nl-NL" b="1" i="1" dirty="0" err="1" smtClean="0">
                <a:latin typeface="MS Reference Sans Serif" charset="0"/>
                <a:ea typeface="MS Reference Sans Serif" charset="0"/>
                <a:cs typeface="MS Reference Sans Serif" charset="0"/>
              </a:rPr>
              <a:t>lavaan</a:t>
            </a:r>
            <a:r>
              <a:rPr lang="nl-NL" b="1" dirty="0" smtClean="0">
                <a:latin typeface="MS Reference Sans Serif" charset="0"/>
                <a:ea typeface="MS Reference Sans Serif" charset="0"/>
                <a:cs typeface="MS Reference Sans Serif" charset="0"/>
              </a:rPr>
              <a:t> (</a:t>
            </a:r>
            <a:r>
              <a:rPr lang="nl-NL" b="1" dirty="0" err="1" smtClean="0">
                <a:solidFill>
                  <a:srgbClr val="00B0F0"/>
                </a:solidFill>
                <a:latin typeface="MS Reference Sans Serif" charset="0"/>
                <a:ea typeface="MS Reference Sans Serif" charset="0"/>
                <a:cs typeface="MS Reference Sans Serif" charset="0"/>
              </a:rPr>
              <a:t>Rosseel</a:t>
            </a:r>
            <a:r>
              <a:rPr lang="nl-NL" b="1" dirty="0" smtClean="0">
                <a:solidFill>
                  <a:srgbClr val="00B0F0"/>
                </a:solidFill>
                <a:latin typeface="MS Reference Sans Serif" charset="0"/>
                <a:ea typeface="MS Reference Sans Serif" charset="0"/>
                <a:cs typeface="MS Reference Sans Serif" charset="0"/>
              </a:rPr>
              <a:t>, 2012</a:t>
            </a:r>
            <a:r>
              <a:rPr lang="nl-NL" b="1" dirty="0">
                <a:latin typeface="MS Reference Sans Serif" charset="0"/>
                <a:ea typeface="MS Reference Sans Serif" charset="0"/>
                <a:cs typeface="MS Reference Sans Serif" charset="0"/>
              </a:rPr>
              <a:t>)</a:t>
            </a:r>
            <a:endParaRPr lang="en-US" b="1" dirty="0">
              <a:latin typeface="MS Reference Sans Serif" charset="0"/>
              <a:ea typeface="MS Reference Sans Serif" charset="0"/>
              <a:cs typeface="MS Reference Sans Serif" charset="0"/>
            </a:endParaRPr>
          </a:p>
        </p:txBody>
      </p:sp>
      <p:sp>
        <p:nvSpPr>
          <p:cNvPr id="20" name="TextBox 19"/>
          <p:cNvSpPr txBox="1"/>
          <p:nvPr/>
        </p:nvSpPr>
        <p:spPr>
          <a:xfrm>
            <a:off x="4968329" y="5493705"/>
            <a:ext cx="3530584" cy="307777"/>
          </a:xfrm>
          <a:prstGeom prst="rect">
            <a:avLst/>
          </a:prstGeom>
          <a:noFill/>
          <a:ln>
            <a:noFill/>
          </a:ln>
        </p:spPr>
        <p:txBody>
          <a:bodyPr wrap="square" rtlCol="0">
            <a:spAutoFit/>
          </a:bodyPr>
          <a:lstStyle/>
          <a:p>
            <a:r>
              <a:rPr lang="en-US" sz="1400" b="1" dirty="0" smtClean="0">
                <a:latin typeface="MS Reference Sans Serif" charset="0"/>
                <a:ea typeface="MS Reference Sans Serif" charset="0"/>
                <a:cs typeface="MS Reference Sans Serif" charset="0"/>
              </a:rPr>
              <a:t>IMM = .082, 95% CI [.038, .138] </a:t>
            </a:r>
            <a:endParaRPr lang="en-US" sz="1400" b="1" dirty="0">
              <a:latin typeface="MS Reference Sans Serif" charset="0"/>
              <a:ea typeface="MS Reference Sans Serif" charset="0"/>
              <a:cs typeface="MS Reference Sans Serif" charset="0"/>
            </a:endParaRPr>
          </a:p>
        </p:txBody>
      </p:sp>
      <p:sp>
        <p:nvSpPr>
          <p:cNvPr id="21" name="TextBox 20"/>
          <p:cNvSpPr txBox="1"/>
          <p:nvPr/>
        </p:nvSpPr>
        <p:spPr>
          <a:xfrm>
            <a:off x="4804411" y="4684913"/>
            <a:ext cx="2573140" cy="307777"/>
          </a:xfrm>
          <a:prstGeom prst="rect">
            <a:avLst/>
          </a:prstGeom>
          <a:noFill/>
          <a:ln>
            <a:noFill/>
          </a:ln>
        </p:spPr>
        <p:txBody>
          <a:bodyPr wrap="none" rtlCol="0">
            <a:spAutoFit/>
          </a:bodyPr>
          <a:lstStyle/>
          <a:p>
            <a:r>
              <a:rPr lang="en-US" sz="1400" b="1" dirty="0" smtClean="0">
                <a:latin typeface="MS Reference Sans Serif" charset="0"/>
                <a:ea typeface="MS Reference Sans Serif" charset="0"/>
                <a:cs typeface="MS Reference Sans Serif" charset="0"/>
              </a:rPr>
              <a:t>.264, 95% CI [.070, .448]</a:t>
            </a:r>
            <a:endParaRPr lang="en-US" sz="1400" b="1" dirty="0">
              <a:latin typeface="MS Reference Sans Serif" charset="0"/>
              <a:ea typeface="MS Reference Sans Serif" charset="0"/>
              <a:cs typeface="MS Reference Sans Serif" charset="0"/>
            </a:endParaRPr>
          </a:p>
        </p:txBody>
      </p:sp>
      <p:sp>
        <p:nvSpPr>
          <p:cNvPr id="22" name="TextBox 21"/>
          <p:cNvSpPr txBox="1"/>
          <p:nvPr/>
        </p:nvSpPr>
        <p:spPr>
          <a:xfrm>
            <a:off x="4845288" y="1009375"/>
            <a:ext cx="2573140" cy="307777"/>
          </a:xfrm>
          <a:prstGeom prst="rect">
            <a:avLst/>
          </a:prstGeom>
          <a:noFill/>
          <a:ln>
            <a:noFill/>
          </a:ln>
        </p:spPr>
        <p:txBody>
          <a:bodyPr wrap="none" rtlCol="0">
            <a:spAutoFit/>
          </a:bodyPr>
          <a:lstStyle/>
          <a:p>
            <a:r>
              <a:rPr lang="en-US" sz="1400" b="1" dirty="0" smtClean="0">
                <a:latin typeface="MS Reference Sans Serif" charset="0"/>
                <a:ea typeface="MS Reference Sans Serif" charset="0"/>
                <a:cs typeface="MS Reference Sans Serif" charset="0"/>
              </a:rPr>
              <a:t>.461, 95% CI [.281, .629]</a:t>
            </a:r>
            <a:endParaRPr lang="en-US" sz="1400" b="1" dirty="0">
              <a:latin typeface="MS Reference Sans Serif" charset="0"/>
              <a:ea typeface="MS Reference Sans Serif" charset="0"/>
              <a:cs typeface="MS Reference Sans Serif" charset="0"/>
            </a:endParaRPr>
          </a:p>
        </p:txBody>
      </p:sp>
      <p:sp>
        <p:nvSpPr>
          <p:cNvPr id="23" name="TextBox 22"/>
          <p:cNvSpPr txBox="1"/>
          <p:nvPr/>
        </p:nvSpPr>
        <p:spPr>
          <a:xfrm>
            <a:off x="5458385" y="3126699"/>
            <a:ext cx="1346947" cy="584775"/>
          </a:xfrm>
          <a:prstGeom prst="rect">
            <a:avLst/>
          </a:prstGeom>
          <a:noFill/>
          <a:ln>
            <a:noFill/>
          </a:ln>
        </p:spPr>
        <p:txBody>
          <a:bodyPr wrap="square" rtlCol="0">
            <a:spAutoFit/>
          </a:bodyPr>
          <a:lstStyle/>
          <a:p>
            <a:pPr algn="ctr"/>
            <a:r>
              <a:rPr lang="en-US" sz="1600" b="1" dirty="0" smtClean="0">
                <a:latin typeface="MS Reference Sans Serif" charset="0"/>
                <a:ea typeface="MS Reference Sans Serif" charset="0"/>
                <a:cs typeface="MS Reference Sans Serif" charset="0"/>
              </a:rPr>
              <a:t>Violent</a:t>
            </a:r>
          </a:p>
          <a:p>
            <a:pPr algn="ctr"/>
            <a:r>
              <a:rPr lang="en-US" sz="1600" b="1" dirty="0" smtClean="0">
                <a:latin typeface="MS Reference Sans Serif" charset="0"/>
                <a:ea typeface="MS Reference Sans Serif" charset="0"/>
                <a:cs typeface="MS Reference Sans Serif" charset="0"/>
              </a:rPr>
              <a:t>Rating</a:t>
            </a:r>
            <a:endParaRPr lang="en-US" sz="1600" b="1" dirty="0">
              <a:latin typeface="MS Reference Sans Serif" charset="0"/>
              <a:ea typeface="MS Reference Sans Serif" charset="0"/>
              <a:cs typeface="MS Reference Sans Serif" charset="0"/>
            </a:endParaRPr>
          </a:p>
        </p:txBody>
      </p:sp>
      <p:sp>
        <p:nvSpPr>
          <p:cNvPr id="24" name="TextBox 23"/>
          <p:cNvSpPr txBox="1"/>
          <p:nvPr/>
        </p:nvSpPr>
        <p:spPr>
          <a:xfrm>
            <a:off x="9348802" y="1625767"/>
            <a:ext cx="2172231" cy="954107"/>
          </a:xfrm>
          <a:prstGeom prst="rect">
            <a:avLst/>
          </a:prstGeom>
          <a:noFill/>
          <a:ln>
            <a:noFill/>
          </a:ln>
        </p:spPr>
        <p:txBody>
          <a:bodyPr wrap="square" rtlCol="0">
            <a:spAutoFit/>
          </a:bodyPr>
          <a:lstStyle/>
          <a:p>
            <a:pPr algn="ctr"/>
            <a:r>
              <a:rPr lang="en-US" sz="1400" b="1" u="sng" dirty="0" smtClean="0">
                <a:latin typeface="MS Reference Sans Serif" charset="0"/>
                <a:ea typeface="MS Reference Sans Serif" charset="0"/>
                <a:cs typeface="MS Reference Sans Serif" charset="0"/>
              </a:rPr>
              <a:t>Latent variable</a:t>
            </a:r>
          </a:p>
          <a:p>
            <a:pPr algn="ctr"/>
            <a:r>
              <a:rPr lang="en-US" sz="1400" b="1" dirty="0" smtClean="0">
                <a:latin typeface="MS Reference Sans Serif" charset="0"/>
                <a:ea typeface="MS Reference Sans Serif" charset="0"/>
                <a:cs typeface="MS Reference Sans Serif" charset="0"/>
              </a:rPr>
              <a:t>‘Want to avoid’</a:t>
            </a:r>
          </a:p>
          <a:p>
            <a:pPr algn="ctr"/>
            <a:r>
              <a:rPr lang="en-US" sz="1400" b="1" dirty="0" smtClean="0">
                <a:latin typeface="MS Reference Sans Serif" charset="0"/>
                <a:ea typeface="MS Reference Sans Serif" charset="0"/>
                <a:cs typeface="MS Reference Sans Serif" charset="0"/>
              </a:rPr>
              <a:t>‘Willing to stand near’</a:t>
            </a:r>
          </a:p>
          <a:p>
            <a:pPr algn="ctr"/>
            <a:r>
              <a:rPr lang="en-US" sz="1400" b="1" dirty="0" smtClean="0">
                <a:latin typeface="MS Reference Sans Serif" charset="0"/>
                <a:ea typeface="MS Reference Sans Serif" charset="0"/>
                <a:cs typeface="MS Reference Sans Serif" charset="0"/>
              </a:rPr>
              <a:t>(reverse-coded)</a:t>
            </a:r>
            <a:endParaRPr lang="en-US" sz="1400" b="1" dirty="0">
              <a:latin typeface="MS Reference Sans Serif" charset="0"/>
              <a:ea typeface="MS Reference Sans Serif" charset="0"/>
              <a:cs typeface="MS Reference Sans Serif" charset="0"/>
            </a:endParaRPr>
          </a:p>
        </p:txBody>
      </p:sp>
      <p:sp>
        <p:nvSpPr>
          <p:cNvPr id="25" name="TextBox 24"/>
          <p:cNvSpPr txBox="1"/>
          <p:nvPr/>
        </p:nvSpPr>
        <p:spPr>
          <a:xfrm>
            <a:off x="5397842" y="1312000"/>
            <a:ext cx="1468031" cy="369332"/>
          </a:xfrm>
          <a:prstGeom prst="rect">
            <a:avLst/>
          </a:prstGeom>
          <a:noFill/>
          <a:ln>
            <a:noFill/>
          </a:ln>
        </p:spPr>
        <p:txBody>
          <a:bodyPr wrap="none" rtlCol="0">
            <a:spAutoFit/>
          </a:bodyPr>
          <a:lstStyle/>
          <a:p>
            <a:r>
              <a:rPr lang="en-US" b="1" dirty="0" smtClean="0">
                <a:solidFill>
                  <a:srgbClr val="FFFF00"/>
                </a:solidFill>
                <a:latin typeface="MS Reference Sans Serif" charset="0"/>
                <a:ea typeface="MS Reference Sans Serif" charset="0"/>
                <a:cs typeface="MS Reference Sans Serif" charset="0"/>
              </a:rPr>
              <a:t>Total effect</a:t>
            </a:r>
            <a:endParaRPr lang="en-US" b="1" dirty="0">
              <a:solidFill>
                <a:srgbClr val="FFFF00"/>
              </a:solidFill>
              <a:latin typeface="MS Reference Sans Serif" charset="0"/>
              <a:ea typeface="MS Reference Sans Serif" charset="0"/>
              <a:cs typeface="MS Reference Sans Serif" charset="0"/>
            </a:endParaRPr>
          </a:p>
        </p:txBody>
      </p:sp>
      <p:sp>
        <p:nvSpPr>
          <p:cNvPr id="26" name="TextBox 25"/>
          <p:cNvSpPr txBox="1"/>
          <p:nvPr/>
        </p:nvSpPr>
        <p:spPr>
          <a:xfrm>
            <a:off x="5328592" y="4993991"/>
            <a:ext cx="1606530" cy="369332"/>
          </a:xfrm>
          <a:prstGeom prst="rect">
            <a:avLst/>
          </a:prstGeom>
          <a:noFill/>
          <a:ln>
            <a:noFill/>
          </a:ln>
        </p:spPr>
        <p:txBody>
          <a:bodyPr wrap="none" rtlCol="0">
            <a:spAutoFit/>
          </a:bodyPr>
          <a:lstStyle/>
          <a:p>
            <a:r>
              <a:rPr lang="en-US" b="1" dirty="0" smtClean="0">
                <a:solidFill>
                  <a:srgbClr val="FFFF00"/>
                </a:solidFill>
                <a:latin typeface="MS Reference Sans Serif" charset="0"/>
                <a:ea typeface="MS Reference Sans Serif" charset="0"/>
                <a:cs typeface="MS Reference Sans Serif" charset="0"/>
              </a:rPr>
              <a:t>Direct effect</a:t>
            </a:r>
            <a:endParaRPr lang="en-US" b="1" dirty="0">
              <a:solidFill>
                <a:srgbClr val="FFFF00"/>
              </a:solidFill>
              <a:latin typeface="MS Reference Sans Serif" charset="0"/>
              <a:ea typeface="MS Reference Sans Serif" charset="0"/>
              <a:cs typeface="MS Reference Sans Serif" charset="0"/>
            </a:endParaRPr>
          </a:p>
        </p:txBody>
      </p:sp>
      <p:sp>
        <p:nvSpPr>
          <p:cNvPr id="27" name="TextBox 26"/>
          <p:cNvSpPr txBox="1"/>
          <p:nvPr/>
        </p:nvSpPr>
        <p:spPr>
          <a:xfrm>
            <a:off x="4003226" y="5802308"/>
            <a:ext cx="5460790" cy="369332"/>
          </a:xfrm>
          <a:prstGeom prst="rect">
            <a:avLst/>
          </a:prstGeom>
          <a:noFill/>
          <a:ln>
            <a:noFill/>
          </a:ln>
        </p:spPr>
        <p:txBody>
          <a:bodyPr wrap="none" rtlCol="0">
            <a:spAutoFit/>
          </a:bodyPr>
          <a:lstStyle/>
          <a:p>
            <a:r>
              <a:rPr lang="en-US" b="1" dirty="0" smtClean="0">
                <a:solidFill>
                  <a:srgbClr val="FFFF00"/>
                </a:solidFill>
                <a:latin typeface="MS Reference Sans Serif" charset="0"/>
                <a:ea typeface="MS Reference Sans Serif" charset="0"/>
                <a:cs typeface="MS Reference Sans Serif" charset="0"/>
              </a:rPr>
              <a:t>Index of moderated mediation (</a:t>
            </a:r>
            <a:r>
              <a:rPr lang="en-US" b="1" dirty="0" smtClean="0">
                <a:solidFill>
                  <a:srgbClr val="00B0F0"/>
                </a:solidFill>
                <a:latin typeface="MS Reference Sans Serif" charset="0"/>
                <a:ea typeface="MS Reference Sans Serif" charset="0"/>
                <a:cs typeface="MS Reference Sans Serif" charset="0"/>
              </a:rPr>
              <a:t>Hayes, 2015</a:t>
            </a:r>
            <a:r>
              <a:rPr lang="en-US" b="1" dirty="0" smtClean="0">
                <a:solidFill>
                  <a:srgbClr val="FFFF00"/>
                </a:solidFill>
                <a:latin typeface="MS Reference Sans Serif" charset="0"/>
                <a:ea typeface="MS Reference Sans Serif" charset="0"/>
                <a:cs typeface="MS Reference Sans Serif" charset="0"/>
              </a:rPr>
              <a:t>)</a:t>
            </a:r>
            <a:endParaRPr lang="en-US" b="1" dirty="0">
              <a:solidFill>
                <a:srgbClr val="FFFF00"/>
              </a:solidFill>
              <a:latin typeface="MS Reference Sans Serif" charset="0"/>
              <a:ea typeface="MS Reference Sans Serif" charset="0"/>
              <a:cs typeface="MS Reference Sans Serif" charset="0"/>
            </a:endParaRPr>
          </a:p>
        </p:txBody>
      </p:sp>
      <p:cxnSp>
        <p:nvCxnSpPr>
          <p:cNvPr id="426" name="Straight Arrow Connector 425"/>
          <p:cNvCxnSpPr>
            <a:endCxn id="10" idx="1"/>
          </p:cNvCxnSpPr>
          <p:nvPr/>
        </p:nvCxnSpPr>
        <p:spPr>
          <a:xfrm>
            <a:off x="2635624" y="4598579"/>
            <a:ext cx="6732494" cy="72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45458" y="642480"/>
            <a:ext cx="1990165" cy="584775"/>
          </a:xfrm>
          <a:prstGeom prst="rect">
            <a:avLst/>
          </a:prstGeom>
          <a:noFill/>
          <a:ln>
            <a:noFill/>
          </a:ln>
        </p:spPr>
        <p:txBody>
          <a:bodyPr wrap="square" rtlCol="0">
            <a:spAutoFit/>
          </a:bodyPr>
          <a:lstStyle/>
          <a:p>
            <a:r>
              <a:rPr lang="en-US" sz="1600" b="1" dirty="0" smtClean="0">
                <a:latin typeface="MS Reference Sans Serif" charset="0"/>
                <a:ea typeface="MS Reference Sans Serif" charset="0"/>
                <a:cs typeface="MS Reference Sans Serif" charset="0"/>
              </a:rPr>
              <a:t>CI = 1</a:t>
            </a:r>
          </a:p>
          <a:p>
            <a:r>
              <a:rPr lang="en-US" sz="1600" b="1" dirty="0" smtClean="0">
                <a:latin typeface="MS Reference Sans Serif" charset="0"/>
                <a:ea typeface="MS Reference Sans Serif" charset="0"/>
                <a:cs typeface="MS Reference Sans Serif" charset="0"/>
              </a:rPr>
              <a:t>anti-CI = -1</a:t>
            </a:r>
            <a:endParaRPr lang="en-US" sz="1600" b="1" dirty="0">
              <a:latin typeface="MS Reference Sans Serif" charset="0"/>
              <a:ea typeface="MS Reference Sans Serif" charset="0"/>
              <a:cs typeface="MS Reference Sans Serif" charset="0"/>
            </a:endParaRPr>
          </a:p>
        </p:txBody>
      </p:sp>
      <p:sp>
        <p:nvSpPr>
          <p:cNvPr id="29" name="Rectangle 28"/>
          <p:cNvSpPr/>
          <p:nvPr/>
        </p:nvSpPr>
        <p:spPr>
          <a:xfrm>
            <a:off x="1568823" y="1768644"/>
            <a:ext cx="2133600" cy="118334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p:cNvSpPr txBox="1"/>
          <p:nvPr/>
        </p:nvSpPr>
        <p:spPr>
          <a:xfrm>
            <a:off x="1712257" y="2052536"/>
            <a:ext cx="1990165" cy="584775"/>
          </a:xfrm>
          <a:prstGeom prst="rect">
            <a:avLst/>
          </a:prstGeom>
          <a:noFill/>
          <a:ln>
            <a:noFill/>
          </a:ln>
        </p:spPr>
        <p:txBody>
          <a:bodyPr wrap="square" rtlCol="0">
            <a:spAutoFit/>
          </a:bodyPr>
          <a:lstStyle/>
          <a:p>
            <a:r>
              <a:rPr lang="en-US" sz="1600" b="1" dirty="0" smtClean="0">
                <a:latin typeface="MS Reference Sans Serif" charset="0"/>
                <a:ea typeface="MS Reference Sans Serif" charset="0"/>
                <a:cs typeface="MS Reference Sans Serif" charset="0"/>
              </a:rPr>
              <a:t>Violent = 1</a:t>
            </a:r>
          </a:p>
          <a:p>
            <a:r>
              <a:rPr lang="en-US" sz="1600" b="1" dirty="0" smtClean="0">
                <a:latin typeface="MS Reference Sans Serif" charset="0"/>
                <a:ea typeface="MS Reference Sans Serif" charset="0"/>
                <a:cs typeface="MS Reference Sans Serif" charset="0"/>
              </a:rPr>
              <a:t>Germy = -1</a:t>
            </a:r>
            <a:endParaRPr lang="en-US" sz="1600" b="1" dirty="0">
              <a:latin typeface="MS Reference Sans Serif" charset="0"/>
              <a:ea typeface="MS Reference Sans Serif" charset="0"/>
              <a:cs typeface="MS Reference Sans Serif" charset="0"/>
            </a:endParaRPr>
          </a:p>
        </p:txBody>
      </p:sp>
      <p:cxnSp>
        <p:nvCxnSpPr>
          <p:cNvPr id="31" name="Straight Arrow Connector 30"/>
          <p:cNvCxnSpPr>
            <a:stCxn id="29" idx="2"/>
          </p:cNvCxnSpPr>
          <p:nvPr/>
        </p:nvCxnSpPr>
        <p:spPr>
          <a:xfrm>
            <a:off x="2635623" y="2951985"/>
            <a:ext cx="1176850" cy="9673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64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dissolve">
                                      <p:cBhvr>
                                        <p:cTn id="16" dur="500"/>
                                        <p:tgtEl>
                                          <p:spTgt spid="2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dissolve">
                                      <p:cBhvr>
                                        <p:cTn id="38" dur="500"/>
                                        <p:tgtEl>
                                          <p:spTgt spid="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ssolv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dissolve">
                                      <p:cBhvr>
                                        <p:cTn id="55" dur="500"/>
                                        <p:tgtEl>
                                          <p:spTgt spid="15"/>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par>
                          <p:cTn id="63" fill="hold">
                            <p:stCondLst>
                              <p:cond delay="1000"/>
                            </p:stCondLst>
                            <p:childTnLst>
                              <p:par>
                                <p:cTn id="64" presetID="22" presetClass="entr" presetSubtype="8"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left)">
                                      <p:cBhvr>
                                        <p:cTn id="66" dur="500"/>
                                        <p:tgtEl>
                                          <p:spTgt spid="13"/>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dissolve">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426"/>
                                        </p:tgtEl>
                                        <p:attrNameLst>
                                          <p:attrName>style.visibility</p:attrName>
                                        </p:attrNameLst>
                                      </p:cBhvr>
                                      <p:to>
                                        <p:strVal val="visible"/>
                                      </p:to>
                                    </p:set>
                                    <p:animEffect transition="in" filter="wipe(left)">
                                      <p:cBhvr>
                                        <p:cTn id="74" dur="500"/>
                                        <p:tgtEl>
                                          <p:spTgt spid="426"/>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dissolve">
                                      <p:cBhvr>
                                        <p:cTn id="83" dur="5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dissolve">
                                      <p:cBhvr>
                                        <p:cTn id="88" dur="500"/>
                                        <p:tgtEl>
                                          <p:spTgt spid="29"/>
                                        </p:tgtEl>
                                      </p:cBhvr>
                                    </p:animEffect>
                                  </p:childTnLst>
                                </p:cTn>
                              </p:par>
                              <p:par>
                                <p:cTn id="89" presetID="9"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dissolve">
                                      <p:cBhvr>
                                        <p:cTn id="91" dur="500"/>
                                        <p:tgtEl>
                                          <p:spTgt spid="30"/>
                                        </p:tgtEl>
                                      </p:cBhvr>
                                    </p:animEffect>
                                  </p:childTnLst>
                                </p:cTn>
                              </p:par>
                              <p:par>
                                <p:cTn id="92" presetID="22" presetClass="entr" presetSubtype="8" fill="hold" nodeType="with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wipe(left)">
                                      <p:cBhvr>
                                        <p:cTn id="94" dur="500"/>
                                        <p:tgtEl>
                                          <p:spTgt spid="31"/>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dissolve">
                                      <p:cBhvr>
                                        <p:cTn id="97" dur="500"/>
                                        <p:tgtEl>
                                          <p:spTgt spid="2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dissolve">
                                      <p:cBhvr>
                                        <p:cTn id="100" dur="500"/>
                                        <p:tgtEl>
                                          <p:spTgt spid="20"/>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dissolve">
                                      <p:cBhvr>
                                        <p:cTn id="10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p:bldP spid="7" grpId="0" animBg="1"/>
      <p:bldP spid="8" grpId="0"/>
      <p:bldP spid="9" grpId="0" animBg="1"/>
      <p:bldP spid="10" grpId="0" animBg="1"/>
      <p:bldP spid="11"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animBg="1"/>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2800" dirty="0" smtClean="0">
                <a:latin typeface="MS Reference Sans Serif" charset="0"/>
                <a:ea typeface="MS Reference Sans Serif" charset="0"/>
                <a:cs typeface="MS Reference Sans Serif" charset="0"/>
              </a:rPr>
              <a:t>Image generator </a:t>
            </a:r>
            <a:r>
              <a:rPr lang="en-US" sz="2800" dirty="0" smtClean="0">
                <a:solidFill>
                  <a:srgbClr val="FFFF00"/>
                </a:solidFill>
                <a:latin typeface="MS Reference Sans Serif" charset="0"/>
                <a:ea typeface="MS Reference Sans Serif" charset="0"/>
                <a:cs typeface="MS Reference Sans Serif" charset="0"/>
              </a:rPr>
              <a:t>Perceived </a:t>
            </a:r>
            <a:r>
              <a:rPr lang="en-US" sz="2800" dirty="0" err="1" smtClean="0">
                <a:solidFill>
                  <a:srgbClr val="FFFF00"/>
                </a:solidFill>
                <a:latin typeface="MS Reference Sans Serif" charset="0"/>
                <a:ea typeface="MS Reference Sans Serif" charset="0"/>
                <a:cs typeface="MS Reference Sans Serif" charset="0"/>
              </a:rPr>
              <a:t>Infectability</a:t>
            </a:r>
            <a:r>
              <a:rPr lang="en-US" sz="2800" dirty="0" smtClean="0">
                <a:latin typeface="MS Reference Sans Serif" charset="0"/>
                <a:ea typeface="MS Reference Sans Serif" charset="0"/>
                <a:cs typeface="MS Reference Sans Serif" charset="0"/>
              </a:rPr>
              <a:t> percentiles</a:t>
            </a:r>
            <a:endParaRPr lang="en-US" sz="2800" dirty="0">
              <a:latin typeface="MS Reference Sans Serif" charset="0"/>
              <a:ea typeface="MS Reference Sans Serif" charset="0"/>
              <a:cs typeface="MS Reference Sans Serif" charset="0"/>
            </a:endParaRPr>
          </a:p>
        </p:txBody>
      </p:sp>
      <p:sp>
        <p:nvSpPr>
          <p:cNvPr id="20" name="TextBox 19"/>
          <p:cNvSpPr txBox="1"/>
          <p:nvPr/>
        </p:nvSpPr>
        <p:spPr>
          <a:xfrm>
            <a:off x="189771" y="2586701"/>
            <a:ext cx="2529347" cy="584775"/>
          </a:xfrm>
          <a:prstGeom prst="rect">
            <a:avLst/>
          </a:prstGeom>
          <a:noFill/>
        </p:spPr>
        <p:txBody>
          <a:bodyPr wrap="none" rtlCol="0">
            <a:spAutoFit/>
          </a:bodyPr>
          <a:lstStyle/>
          <a:p>
            <a:r>
              <a:rPr lang="en-US" sz="3200" b="1" dirty="0">
                <a:latin typeface="MS Reference Sans Serif" charset="0"/>
                <a:ea typeface="MS Reference Sans Serif" charset="0"/>
                <a:cs typeface="MS Reference Sans Serif" charset="0"/>
              </a:rPr>
              <a:t>a</a:t>
            </a:r>
            <a:r>
              <a:rPr lang="en-US" sz="3200" b="1" dirty="0" smtClean="0">
                <a:latin typeface="MS Reference Sans Serif" charset="0"/>
                <a:ea typeface="MS Reference Sans Serif" charset="0"/>
                <a:cs typeface="MS Reference Sans Serif" charset="0"/>
              </a:rPr>
              <a:t>nti-Germy</a:t>
            </a:r>
            <a:endParaRPr lang="en-US" sz="3200" b="1" dirty="0">
              <a:latin typeface="MS Reference Sans Serif" charset="0"/>
              <a:ea typeface="MS Reference Sans Serif" charset="0"/>
              <a:cs typeface="MS Reference Sans Serif" charset="0"/>
            </a:endParaRPr>
          </a:p>
        </p:txBody>
      </p:sp>
      <p:sp>
        <p:nvSpPr>
          <p:cNvPr id="21" name="TextBox 20"/>
          <p:cNvSpPr txBox="1"/>
          <p:nvPr/>
        </p:nvSpPr>
        <p:spPr>
          <a:xfrm>
            <a:off x="1156383" y="4766459"/>
            <a:ext cx="1562735"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endParaRPr lang="en-US" sz="3200" b="1" dirty="0">
              <a:latin typeface="MS Reference Sans Serif" charset="0"/>
              <a:ea typeface="MS Reference Sans Serif" charset="0"/>
              <a:cs typeface="MS Reference Sans Serif" charset="0"/>
            </a:endParaRPr>
          </a:p>
        </p:txBody>
      </p:sp>
      <p:sp>
        <p:nvSpPr>
          <p:cNvPr id="22" name="TextBox 21"/>
          <p:cNvSpPr txBox="1"/>
          <p:nvPr/>
        </p:nvSpPr>
        <p:spPr>
          <a:xfrm>
            <a:off x="3052821" y="6031817"/>
            <a:ext cx="1596912"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0-33%</a:t>
            </a:r>
            <a:endParaRPr lang="en-US" sz="3200" b="1" dirty="0">
              <a:latin typeface="MS Reference Sans Serif" charset="0"/>
              <a:ea typeface="MS Reference Sans Serif" charset="0"/>
              <a:cs typeface="MS Reference Sans Serif" charset="0"/>
            </a:endParaRPr>
          </a:p>
        </p:txBody>
      </p:sp>
      <p:sp>
        <p:nvSpPr>
          <p:cNvPr id="23" name="TextBox 22"/>
          <p:cNvSpPr txBox="1"/>
          <p:nvPr/>
        </p:nvSpPr>
        <p:spPr>
          <a:xfrm>
            <a:off x="5201194" y="6031816"/>
            <a:ext cx="1858201" cy="584775"/>
          </a:xfrm>
          <a:prstGeom prst="rect">
            <a:avLst/>
          </a:prstGeom>
          <a:noFill/>
        </p:spPr>
        <p:txBody>
          <a:bodyPr wrap="none" rtlCol="0">
            <a:spAutoFit/>
          </a:bodyPr>
          <a:lstStyle/>
          <a:p>
            <a:r>
              <a:rPr lang="en-US" sz="3200" b="1" smtClean="0">
                <a:latin typeface="MS Reference Sans Serif" charset="0"/>
                <a:ea typeface="MS Reference Sans Serif" charset="0"/>
                <a:cs typeface="MS Reference Sans Serif" charset="0"/>
              </a:rPr>
              <a:t>33-66%</a:t>
            </a:r>
            <a:endParaRPr lang="en-US" sz="3200" b="1" dirty="0">
              <a:latin typeface="MS Reference Sans Serif" charset="0"/>
              <a:ea typeface="MS Reference Sans Serif" charset="0"/>
              <a:cs typeface="MS Reference Sans Serif" charset="0"/>
            </a:endParaRPr>
          </a:p>
        </p:txBody>
      </p:sp>
      <p:sp>
        <p:nvSpPr>
          <p:cNvPr id="24" name="TextBox 23"/>
          <p:cNvSpPr txBox="1"/>
          <p:nvPr/>
        </p:nvSpPr>
        <p:spPr>
          <a:xfrm>
            <a:off x="7581454" y="6031817"/>
            <a:ext cx="1858201" cy="584775"/>
          </a:xfrm>
          <a:prstGeom prst="rect">
            <a:avLst/>
          </a:prstGeom>
          <a:noFill/>
        </p:spPr>
        <p:txBody>
          <a:bodyPr wrap="none" rtlCol="0">
            <a:spAutoFit/>
          </a:bodyPr>
          <a:lstStyle/>
          <a:p>
            <a:r>
              <a:rPr lang="en-US" sz="3200" b="1" smtClean="0">
                <a:latin typeface="MS Reference Sans Serif" charset="0"/>
                <a:ea typeface="MS Reference Sans Serif" charset="0"/>
                <a:cs typeface="MS Reference Sans Serif" charset="0"/>
              </a:rPr>
              <a:t>66-99%</a:t>
            </a:r>
            <a:endParaRPr lang="en-US" sz="3200" b="1" dirty="0">
              <a:latin typeface="MS Reference Sans Serif" charset="0"/>
              <a:ea typeface="MS Reference Sans Serif" charset="0"/>
              <a:cs typeface="MS Reference Sans Serif"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877" y="1964688"/>
            <a:ext cx="1828800" cy="1828800"/>
          </a:xfrm>
          <a:prstGeom prst="rect">
            <a:avLst/>
          </a:prstGeom>
          <a:ln w="76200">
            <a:solidFill>
              <a:srgbClr val="ABD9E9"/>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621" y="1964688"/>
            <a:ext cx="1828800" cy="1828800"/>
          </a:xfrm>
          <a:prstGeom prst="rect">
            <a:avLst/>
          </a:prstGeom>
          <a:ln w="76200">
            <a:solidFill>
              <a:srgbClr val="ABD9E9"/>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2365" y="1964688"/>
            <a:ext cx="1828800" cy="1828800"/>
          </a:xfrm>
          <a:prstGeom prst="rect">
            <a:avLst/>
          </a:prstGeom>
          <a:ln w="76200">
            <a:solidFill>
              <a:srgbClr val="ABD9E9"/>
            </a:solidFill>
          </a:ln>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6877" y="4144446"/>
            <a:ext cx="1828800" cy="1828800"/>
          </a:xfrm>
          <a:prstGeom prst="rect">
            <a:avLst/>
          </a:prstGeom>
          <a:ln w="76200">
            <a:solidFill>
              <a:srgbClr val="EA484B"/>
            </a:solidFill>
          </a:ln>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9621" y="4144446"/>
            <a:ext cx="1828800" cy="1828800"/>
          </a:xfrm>
          <a:prstGeom prst="rect">
            <a:avLst/>
          </a:prstGeom>
          <a:ln w="76200">
            <a:solidFill>
              <a:srgbClr val="EA484B"/>
            </a:solidFill>
          </a:ln>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62365" y="4144446"/>
            <a:ext cx="1828800" cy="1828800"/>
          </a:xfrm>
          <a:prstGeom prst="rect">
            <a:avLst/>
          </a:prstGeom>
          <a:ln w="76200">
            <a:solidFill>
              <a:srgbClr val="EA484B"/>
            </a:solidFill>
          </a:ln>
        </p:spPr>
      </p:pic>
    </p:spTree>
    <p:extLst>
      <p:ext uri="{BB962C8B-B14F-4D97-AF65-F5344CB8AC3E}">
        <p14:creationId xmlns:p14="http://schemas.microsoft.com/office/powerpoint/2010/main" val="1826700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sz="2800" dirty="0" smtClean="0">
                <a:latin typeface="MS Reference Sans Serif" charset="0"/>
                <a:ea typeface="MS Reference Sans Serif" charset="0"/>
                <a:cs typeface="MS Reference Sans Serif" charset="0"/>
              </a:rPr>
              <a:t>Image generator </a:t>
            </a:r>
            <a:r>
              <a:rPr lang="en-US" sz="2800" dirty="0" smtClean="0">
                <a:solidFill>
                  <a:srgbClr val="FFFF00"/>
                </a:solidFill>
                <a:latin typeface="MS Reference Sans Serif" charset="0"/>
                <a:ea typeface="MS Reference Sans Serif" charset="0"/>
                <a:cs typeface="MS Reference Sans Serif" charset="0"/>
              </a:rPr>
              <a:t>Perceived </a:t>
            </a:r>
            <a:r>
              <a:rPr lang="en-US" sz="2800" dirty="0" err="1" smtClean="0">
                <a:solidFill>
                  <a:srgbClr val="FFFF00"/>
                </a:solidFill>
                <a:latin typeface="MS Reference Sans Serif" charset="0"/>
                <a:ea typeface="MS Reference Sans Serif" charset="0"/>
                <a:cs typeface="MS Reference Sans Serif" charset="0"/>
              </a:rPr>
              <a:t>Infectability</a:t>
            </a:r>
            <a:r>
              <a:rPr lang="en-US" sz="2800" dirty="0" smtClean="0">
                <a:latin typeface="MS Reference Sans Serif" charset="0"/>
                <a:ea typeface="MS Reference Sans Serif" charset="0"/>
                <a:cs typeface="MS Reference Sans Serif" charset="0"/>
              </a:rPr>
              <a:t> percentiles</a:t>
            </a:r>
            <a:endParaRPr lang="en-US" sz="2800" dirty="0">
              <a:latin typeface="MS Reference Sans Serif" charset="0"/>
              <a:ea typeface="MS Reference Sans Serif" charset="0"/>
              <a:cs typeface="MS Reference Sans Serif" charset="0"/>
            </a:endParaRPr>
          </a:p>
        </p:txBody>
      </p:sp>
      <p:sp>
        <p:nvSpPr>
          <p:cNvPr id="20" name="TextBox 19"/>
          <p:cNvSpPr txBox="1"/>
          <p:nvPr/>
        </p:nvSpPr>
        <p:spPr>
          <a:xfrm>
            <a:off x="189771" y="2586701"/>
            <a:ext cx="2561663"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anti-Violent</a:t>
            </a:r>
            <a:endParaRPr lang="en-US" sz="3200" b="1" dirty="0">
              <a:latin typeface="MS Reference Sans Serif" charset="0"/>
              <a:ea typeface="MS Reference Sans Serif" charset="0"/>
              <a:cs typeface="MS Reference Sans Serif" charset="0"/>
            </a:endParaRPr>
          </a:p>
        </p:txBody>
      </p:sp>
      <p:sp>
        <p:nvSpPr>
          <p:cNvPr id="21" name="TextBox 20"/>
          <p:cNvSpPr txBox="1"/>
          <p:nvPr/>
        </p:nvSpPr>
        <p:spPr>
          <a:xfrm>
            <a:off x="1156383" y="4766459"/>
            <a:ext cx="1604927"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Violent</a:t>
            </a:r>
            <a:endParaRPr lang="en-US" sz="3200" b="1" dirty="0">
              <a:latin typeface="MS Reference Sans Serif" charset="0"/>
              <a:ea typeface="MS Reference Sans Serif" charset="0"/>
              <a:cs typeface="MS Reference Sans Serif" charset="0"/>
            </a:endParaRPr>
          </a:p>
        </p:txBody>
      </p:sp>
      <p:sp>
        <p:nvSpPr>
          <p:cNvPr id="22" name="TextBox 21"/>
          <p:cNvSpPr txBox="1"/>
          <p:nvPr/>
        </p:nvSpPr>
        <p:spPr>
          <a:xfrm>
            <a:off x="3052821" y="6031817"/>
            <a:ext cx="1596912"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0-33%</a:t>
            </a:r>
            <a:endParaRPr lang="en-US" sz="3200" b="1" dirty="0">
              <a:latin typeface="MS Reference Sans Serif" charset="0"/>
              <a:ea typeface="MS Reference Sans Serif" charset="0"/>
              <a:cs typeface="MS Reference Sans Serif" charset="0"/>
            </a:endParaRPr>
          </a:p>
        </p:txBody>
      </p:sp>
      <p:sp>
        <p:nvSpPr>
          <p:cNvPr id="23" name="TextBox 22"/>
          <p:cNvSpPr txBox="1"/>
          <p:nvPr/>
        </p:nvSpPr>
        <p:spPr>
          <a:xfrm>
            <a:off x="5201194" y="6031816"/>
            <a:ext cx="1858201" cy="584775"/>
          </a:xfrm>
          <a:prstGeom prst="rect">
            <a:avLst/>
          </a:prstGeom>
          <a:noFill/>
        </p:spPr>
        <p:txBody>
          <a:bodyPr wrap="none" rtlCol="0">
            <a:spAutoFit/>
          </a:bodyPr>
          <a:lstStyle/>
          <a:p>
            <a:r>
              <a:rPr lang="en-US" sz="3200" b="1" smtClean="0">
                <a:latin typeface="MS Reference Sans Serif" charset="0"/>
                <a:ea typeface="MS Reference Sans Serif" charset="0"/>
                <a:cs typeface="MS Reference Sans Serif" charset="0"/>
              </a:rPr>
              <a:t>33-66%</a:t>
            </a:r>
            <a:endParaRPr lang="en-US" sz="3200" b="1" dirty="0">
              <a:latin typeface="MS Reference Sans Serif" charset="0"/>
              <a:ea typeface="MS Reference Sans Serif" charset="0"/>
              <a:cs typeface="MS Reference Sans Serif" charset="0"/>
            </a:endParaRPr>
          </a:p>
        </p:txBody>
      </p:sp>
      <p:sp>
        <p:nvSpPr>
          <p:cNvPr id="24" name="TextBox 23"/>
          <p:cNvSpPr txBox="1"/>
          <p:nvPr/>
        </p:nvSpPr>
        <p:spPr>
          <a:xfrm>
            <a:off x="7581454" y="6031817"/>
            <a:ext cx="1858201" cy="584775"/>
          </a:xfrm>
          <a:prstGeom prst="rect">
            <a:avLst/>
          </a:prstGeom>
          <a:noFill/>
        </p:spPr>
        <p:txBody>
          <a:bodyPr wrap="none" rtlCol="0">
            <a:spAutoFit/>
          </a:bodyPr>
          <a:lstStyle/>
          <a:p>
            <a:r>
              <a:rPr lang="en-US" sz="3200" b="1" smtClean="0">
                <a:latin typeface="MS Reference Sans Serif" charset="0"/>
                <a:ea typeface="MS Reference Sans Serif" charset="0"/>
                <a:cs typeface="MS Reference Sans Serif" charset="0"/>
              </a:rPr>
              <a:t>66-99%</a:t>
            </a:r>
            <a:endParaRPr lang="en-US" sz="3200" b="1" dirty="0">
              <a:latin typeface="MS Reference Sans Serif" charset="0"/>
              <a:ea typeface="MS Reference Sans Serif" charset="0"/>
              <a:cs typeface="MS Reference Sans Serif"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877" y="1964688"/>
            <a:ext cx="1828800" cy="1828800"/>
          </a:xfrm>
          <a:prstGeom prst="rect">
            <a:avLst/>
          </a:prstGeom>
          <a:ln w="76200">
            <a:solidFill>
              <a:srgbClr val="ABD9E9"/>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9621" y="1964688"/>
            <a:ext cx="1828800" cy="1828800"/>
          </a:xfrm>
          <a:prstGeom prst="rect">
            <a:avLst/>
          </a:prstGeom>
          <a:ln w="76200">
            <a:solidFill>
              <a:srgbClr val="ABD9E9"/>
            </a:solidFill>
          </a:ln>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2365" y="1964688"/>
            <a:ext cx="1828800" cy="1828800"/>
          </a:xfrm>
          <a:prstGeom prst="rect">
            <a:avLst/>
          </a:prstGeom>
          <a:ln w="76200">
            <a:solidFill>
              <a:srgbClr val="ABD9E9"/>
            </a:solidFill>
          </a:ln>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6877" y="4138698"/>
            <a:ext cx="1828800" cy="1828800"/>
          </a:xfrm>
          <a:prstGeom prst="rect">
            <a:avLst/>
          </a:prstGeom>
          <a:ln w="76200">
            <a:solidFill>
              <a:srgbClr val="EA484B"/>
            </a:solidFill>
          </a:ln>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97850" y="4138698"/>
            <a:ext cx="1828800" cy="1828800"/>
          </a:xfrm>
          <a:prstGeom prst="rect">
            <a:avLst/>
          </a:prstGeom>
          <a:ln w="76200">
            <a:solidFill>
              <a:srgbClr val="EA484B"/>
            </a:solidFill>
          </a:ln>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8823" y="4132950"/>
            <a:ext cx="1828800" cy="1828800"/>
          </a:xfrm>
          <a:prstGeom prst="rect">
            <a:avLst/>
          </a:prstGeom>
          <a:ln w="76200">
            <a:solidFill>
              <a:srgbClr val="EA484B"/>
            </a:solidFill>
          </a:ln>
        </p:spPr>
      </p:pic>
    </p:spTree>
    <p:extLst>
      <p:ext uri="{BB962C8B-B14F-4D97-AF65-F5344CB8AC3E}">
        <p14:creationId xmlns:p14="http://schemas.microsoft.com/office/powerpoint/2010/main" val="136649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6"/>
          <p:cNvSpPr/>
          <p:nvPr/>
        </p:nvSpPr>
        <p:spPr>
          <a:xfrm>
            <a:off x="2569651" y="5267168"/>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6" name="pl7"/>
          <p:cNvSpPr/>
          <p:nvPr/>
        </p:nvSpPr>
        <p:spPr>
          <a:xfrm>
            <a:off x="2569651" y="4796694"/>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7" name="pl8"/>
          <p:cNvSpPr/>
          <p:nvPr/>
        </p:nvSpPr>
        <p:spPr>
          <a:xfrm>
            <a:off x="2569651" y="4326219"/>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8" name="pl9"/>
          <p:cNvSpPr/>
          <p:nvPr/>
        </p:nvSpPr>
        <p:spPr>
          <a:xfrm>
            <a:off x="2569651" y="3855745"/>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9" name="pl10"/>
          <p:cNvSpPr/>
          <p:nvPr/>
        </p:nvSpPr>
        <p:spPr>
          <a:xfrm>
            <a:off x="2569651" y="3385271"/>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10" name="pl11"/>
          <p:cNvSpPr/>
          <p:nvPr/>
        </p:nvSpPr>
        <p:spPr>
          <a:xfrm>
            <a:off x="2569651" y="2914797"/>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11" name="pl12"/>
          <p:cNvSpPr/>
          <p:nvPr/>
        </p:nvSpPr>
        <p:spPr>
          <a:xfrm>
            <a:off x="2569651" y="2444323"/>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12" name="pl13"/>
          <p:cNvSpPr/>
          <p:nvPr/>
        </p:nvSpPr>
        <p:spPr>
          <a:xfrm>
            <a:off x="2569651" y="1973849"/>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13" name="pl14"/>
          <p:cNvSpPr/>
          <p:nvPr/>
        </p:nvSpPr>
        <p:spPr>
          <a:xfrm>
            <a:off x="2569651" y="5502405"/>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14" name="pl15"/>
          <p:cNvSpPr/>
          <p:nvPr/>
        </p:nvSpPr>
        <p:spPr>
          <a:xfrm>
            <a:off x="2569651" y="5031931"/>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15" name="pl16"/>
          <p:cNvSpPr/>
          <p:nvPr/>
        </p:nvSpPr>
        <p:spPr>
          <a:xfrm>
            <a:off x="2569651" y="4561457"/>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16" name="pl17"/>
          <p:cNvSpPr/>
          <p:nvPr/>
        </p:nvSpPr>
        <p:spPr>
          <a:xfrm>
            <a:off x="2569651" y="4090982"/>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17" name="pl18"/>
          <p:cNvSpPr/>
          <p:nvPr/>
        </p:nvSpPr>
        <p:spPr>
          <a:xfrm>
            <a:off x="2569651" y="3620508"/>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18" name="pl19"/>
          <p:cNvSpPr/>
          <p:nvPr/>
        </p:nvSpPr>
        <p:spPr>
          <a:xfrm>
            <a:off x="2569651" y="3150034"/>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19" name="pl20"/>
          <p:cNvSpPr/>
          <p:nvPr/>
        </p:nvSpPr>
        <p:spPr>
          <a:xfrm>
            <a:off x="2569651" y="2679560"/>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20" name="pl21"/>
          <p:cNvSpPr/>
          <p:nvPr/>
        </p:nvSpPr>
        <p:spPr>
          <a:xfrm>
            <a:off x="2569651" y="2209086"/>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21" name="pl22"/>
          <p:cNvSpPr/>
          <p:nvPr/>
        </p:nvSpPr>
        <p:spPr>
          <a:xfrm>
            <a:off x="2569651" y="1738612"/>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22" name="pl23"/>
          <p:cNvSpPr/>
          <p:nvPr/>
        </p:nvSpPr>
        <p:spPr>
          <a:xfrm>
            <a:off x="3401548" y="1550422"/>
            <a:ext cx="0" cy="4140172"/>
          </a:xfrm>
          <a:custGeom>
            <a:avLst/>
            <a:gdLst/>
            <a:ahLst/>
            <a:cxnLst/>
            <a:rect l="0" t="0" r="0" b="0"/>
            <a:pathLst>
              <a:path h="4140172">
                <a:moveTo>
                  <a:pt x="0" y="4140172"/>
                </a:moveTo>
                <a:lnTo>
                  <a:pt x="0" y="0"/>
                </a:lnTo>
                <a:lnTo>
                  <a:pt x="0" y="0"/>
                </a:lnTo>
              </a:path>
            </a:pathLst>
          </a:custGeom>
          <a:ln w="6775" cap="flat">
            <a:solidFill>
              <a:srgbClr val="EBEBEB">
                <a:alpha val="100000"/>
              </a:srgbClr>
            </a:solidFill>
            <a:prstDash val="dash"/>
            <a:round/>
          </a:ln>
        </p:spPr>
        <p:txBody>
          <a:bodyPr/>
          <a:lstStyle/>
          <a:p>
            <a:endParaRPr/>
          </a:p>
        </p:txBody>
      </p:sp>
      <p:sp>
        <p:nvSpPr>
          <p:cNvPr id="23" name="pl24"/>
          <p:cNvSpPr/>
          <p:nvPr/>
        </p:nvSpPr>
        <p:spPr>
          <a:xfrm>
            <a:off x="4788043" y="1550422"/>
            <a:ext cx="0" cy="4140172"/>
          </a:xfrm>
          <a:custGeom>
            <a:avLst/>
            <a:gdLst/>
            <a:ahLst/>
            <a:cxnLst/>
            <a:rect l="0" t="0" r="0" b="0"/>
            <a:pathLst>
              <a:path h="4140172">
                <a:moveTo>
                  <a:pt x="0" y="4140172"/>
                </a:moveTo>
                <a:lnTo>
                  <a:pt x="0" y="0"/>
                </a:lnTo>
                <a:lnTo>
                  <a:pt x="0" y="0"/>
                </a:lnTo>
              </a:path>
            </a:pathLst>
          </a:custGeom>
          <a:ln w="6775" cap="flat">
            <a:solidFill>
              <a:srgbClr val="EBEBEB">
                <a:alpha val="100000"/>
              </a:srgbClr>
            </a:solidFill>
            <a:prstDash val="dash"/>
            <a:round/>
          </a:ln>
        </p:spPr>
        <p:txBody>
          <a:bodyPr/>
          <a:lstStyle/>
          <a:p>
            <a:endParaRPr/>
          </a:p>
        </p:txBody>
      </p:sp>
      <p:sp>
        <p:nvSpPr>
          <p:cNvPr id="24" name="pl25"/>
          <p:cNvSpPr/>
          <p:nvPr/>
        </p:nvSpPr>
        <p:spPr>
          <a:xfrm>
            <a:off x="6174539" y="1550422"/>
            <a:ext cx="0" cy="4140172"/>
          </a:xfrm>
          <a:custGeom>
            <a:avLst/>
            <a:gdLst/>
            <a:ahLst/>
            <a:cxnLst/>
            <a:rect l="0" t="0" r="0" b="0"/>
            <a:pathLst>
              <a:path h="4140172">
                <a:moveTo>
                  <a:pt x="0" y="4140172"/>
                </a:moveTo>
                <a:lnTo>
                  <a:pt x="0" y="0"/>
                </a:lnTo>
                <a:lnTo>
                  <a:pt x="0" y="0"/>
                </a:lnTo>
              </a:path>
            </a:pathLst>
          </a:custGeom>
          <a:ln w="6775" cap="flat">
            <a:solidFill>
              <a:srgbClr val="EBEBEB">
                <a:alpha val="100000"/>
              </a:srgbClr>
            </a:solidFill>
            <a:prstDash val="dash"/>
            <a:round/>
          </a:ln>
        </p:spPr>
        <p:txBody>
          <a:bodyPr/>
          <a:lstStyle/>
          <a:p>
            <a:endParaRPr/>
          </a:p>
        </p:txBody>
      </p:sp>
      <p:sp>
        <p:nvSpPr>
          <p:cNvPr id="25" name="rc26"/>
          <p:cNvSpPr/>
          <p:nvPr/>
        </p:nvSpPr>
        <p:spPr>
          <a:xfrm>
            <a:off x="3436210" y="4420685"/>
            <a:ext cx="623922" cy="1081720"/>
          </a:xfrm>
          <a:prstGeom prst="rect">
            <a:avLst/>
          </a:prstGeom>
          <a:solidFill>
            <a:srgbClr val="EA484B">
              <a:alpha val="100000"/>
            </a:srgbClr>
          </a:solidFill>
        </p:spPr>
        <p:txBody>
          <a:bodyPr/>
          <a:lstStyle/>
          <a:p>
            <a:endParaRPr/>
          </a:p>
        </p:txBody>
      </p:sp>
      <p:sp>
        <p:nvSpPr>
          <p:cNvPr id="26" name="rc27"/>
          <p:cNvSpPr/>
          <p:nvPr/>
        </p:nvSpPr>
        <p:spPr>
          <a:xfrm>
            <a:off x="2742963" y="4654805"/>
            <a:ext cx="623922" cy="847600"/>
          </a:xfrm>
          <a:prstGeom prst="rect">
            <a:avLst/>
          </a:prstGeom>
          <a:solidFill>
            <a:srgbClr val="ABD9E9">
              <a:alpha val="100000"/>
            </a:srgbClr>
          </a:solidFill>
        </p:spPr>
        <p:txBody>
          <a:bodyPr/>
          <a:lstStyle/>
          <a:p>
            <a:endParaRPr/>
          </a:p>
        </p:txBody>
      </p:sp>
      <p:sp>
        <p:nvSpPr>
          <p:cNvPr id="27" name="rc28"/>
          <p:cNvSpPr/>
          <p:nvPr/>
        </p:nvSpPr>
        <p:spPr>
          <a:xfrm>
            <a:off x="4822706" y="4016892"/>
            <a:ext cx="623922" cy="1485512"/>
          </a:xfrm>
          <a:prstGeom prst="rect">
            <a:avLst/>
          </a:prstGeom>
          <a:solidFill>
            <a:srgbClr val="EA484B">
              <a:alpha val="100000"/>
            </a:srgbClr>
          </a:solidFill>
        </p:spPr>
        <p:txBody>
          <a:bodyPr/>
          <a:lstStyle/>
          <a:p>
            <a:endParaRPr/>
          </a:p>
        </p:txBody>
      </p:sp>
      <p:sp>
        <p:nvSpPr>
          <p:cNvPr id="28" name="rc29"/>
          <p:cNvSpPr/>
          <p:nvPr/>
        </p:nvSpPr>
        <p:spPr>
          <a:xfrm>
            <a:off x="4129458" y="4580126"/>
            <a:ext cx="623922" cy="922278"/>
          </a:xfrm>
          <a:prstGeom prst="rect">
            <a:avLst/>
          </a:prstGeom>
          <a:solidFill>
            <a:srgbClr val="ABD9E9">
              <a:alpha val="100000"/>
            </a:srgbClr>
          </a:solidFill>
        </p:spPr>
        <p:txBody>
          <a:bodyPr/>
          <a:lstStyle/>
          <a:p>
            <a:endParaRPr/>
          </a:p>
        </p:txBody>
      </p:sp>
      <p:sp>
        <p:nvSpPr>
          <p:cNvPr id="29" name="rc30"/>
          <p:cNvSpPr/>
          <p:nvPr/>
        </p:nvSpPr>
        <p:spPr>
          <a:xfrm>
            <a:off x="6209201" y="4016892"/>
            <a:ext cx="623922" cy="1485512"/>
          </a:xfrm>
          <a:prstGeom prst="rect">
            <a:avLst/>
          </a:prstGeom>
          <a:solidFill>
            <a:srgbClr val="EA484B">
              <a:alpha val="100000"/>
            </a:srgbClr>
          </a:solidFill>
        </p:spPr>
        <p:txBody>
          <a:bodyPr/>
          <a:lstStyle/>
          <a:p>
            <a:endParaRPr/>
          </a:p>
        </p:txBody>
      </p:sp>
      <p:sp>
        <p:nvSpPr>
          <p:cNvPr id="30" name="rc31"/>
          <p:cNvSpPr/>
          <p:nvPr/>
        </p:nvSpPr>
        <p:spPr>
          <a:xfrm>
            <a:off x="5515954" y="4636135"/>
            <a:ext cx="623922" cy="866269"/>
          </a:xfrm>
          <a:prstGeom prst="rect">
            <a:avLst/>
          </a:prstGeom>
          <a:solidFill>
            <a:srgbClr val="ABD9E9">
              <a:alpha val="100000"/>
            </a:srgbClr>
          </a:solidFill>
        </p:spPr>
        <p:txBody>
          <a:bodyPr/>
          <a:lstStyle/>
          <a:p>
            <a:endParaRPr/>
          </a:p>
        </p:txBody>
      </p:sp>
      <p:sp>
        <p:nvSpPr>
          <p:cNvPr id="31" name="pl32"/>
          <p:cNvSpPr/>
          <p:nvPr/>
        </p:nvSpPr>
        <p:spPr>
          <a:xfrm>
            <a:off x="3713509" y="4248603"/>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32" name="pl33"/>
          <p:cNvSpPr/>
          <p:nvPr/>
        </p:nvSpPr>
        <p:spPr>
          <a:xfrm>
            <a:off x="3748172" y="4248603"/>
            <a:ext cx="0" cy="344163"/>
          </a:xfrm>
          <a:custGeom>
            <a:avLst/>
            <a:gdLst/>
            <a:ahLst/>
            <a:cxnLst/>
            <a:rect l="0" t="0" r="0" b="0"/>
            <a:pathLst>
              <a:path h="344163">
                <a:moveTo>
                  <a:pt x="0" y="0"/>
                </a:moveTo>
                <a:lnTo>
                  <a:pt x="0" y="344163"/>
                </a:lnTo>
              </a:path>
            </a:pathLst>
          </a:custGeom>
          <a:ln w="13550" cap="flat">
            <a:solidFill>
              <a:srgbClr val="FFFFFF">
                <a:alpha val="100000"/>
              </a:srgbClr>
            </a:solidFill>
            <a:prstDash val="solid"/>
            <a:round/>
          </a:ln>
        </p:spPr>
        <p:txBody>
          <a:bodyPr/>
          <a:lstStyle/>
          <a:p>
            <a:endParaRPr/>
          </a:p>
        </p:txBody>
      </p:sp>
      <p:sp>
        <p:nvSpPr>
          <p:cNvPr id="33" name="pl34"/>
          <p:cNvSpPr/>
          <p:nvPr/>
        </p:nvSpPr>
        <p:spPr>
          <a:xfrm>
            <a:off x="3713509" y="4592766"/>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34" name="pl35"/>
          <p:cNvSpPr/>
          <p:nvPr/>
        </p:nvSpPr>
        <p:spPr>
          <a:xfrm>
            <a:off x="3020262" y="4485936"/>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35" name="pl36"/>
          <p:cNvSpPr/>
          <p:nvPr/>
        </p:nvSpPr>
        <p:spPr>
          <a:xfrm>
            <a:off x="3054924" y="4485936"/>
            <a:ext cx="0" cy="337738"/>
          </a:xfrm>
          <a:custGeom>
            <a:avLst/>
            <a:gdLst/>
            <a:ahLst/>
            <a:cxnLst/>
            <a:rect l="0" t="0" r="0" b="0"/>
            <a:pathLst>
              <a:path h="337738">
                <a:moveTo>
                  <a:pt x="0" y="0"/>
                </a:moveTo>
                <a:lnTo>
                  <a:pt x="0" y="337738"/>
                </a:lnTo>
              </a:path>
            </a:pathLst>
          </a:custGeom>
          <a:ln w="13550" cap="flat">
            <a:solidFill>
              <a:srgbClr val="FFFFFF">
                <a:alpha val="100000"/>
              </a:srgbClr>
            </a:solidFill>
            <a:prstDash val="solid"/>
            <a:round/>
          </a:ln>
        </p:spPr>
        <p:txBody>
          <a:bodyPr/>
          <a:lstStyle/>
          <a:p>
            <a:endParaRPr/>
          </a:p>
        </p:txBody>
      </p:sp>
      <p:sp>
        <p:nvSpPr>
          <p:cNvPr id="36" name="pl37"/>
          <p:cNvSpPr/>
          <p:nvPr/>
        </p:nvSpPr>
        <p:spPr>
          <a:xfrm>
            <a:off x="3020262" y="4823674"/>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37" name="pl38"/>
          <p:cNvSpPr/>
          <p:nvPr/>
        </p:nvSpPr>
        <p:spPr>
          <a:xfrm>
            <a:off x="5100005" y="3830860"/>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38" name="pl39"/>
          <p:cNvSpPr/>
          <p:nvPr/>
        </p:nvSpPr>
        <p:spPr>
          <a:xfrm>
            <a:off x="5134667" y="3830860"/>
            <a:ext cx="0" cy="372063"/>
          </a:xfrm>
          <a:custGeom>
            <a:avLst/>
            <a:gdLst/>
            <a:ahLst/>
            <a:cxnLst/>
            <a:rect l="0" t="0" r="0" b="0"/>
            <a:pathLst>
              <a:path h="372063">
                <a:moveTo>
                  <a:pt x="0" y="0"/>
                </a:moveTo>
                <a:lnTo>
                  <a:pt x="0" y="372063"/>
                </a:lnTo>
              </a:path>
            </a:pathLst>
          </a:custGeom>
          <a:ln w="13550" cap="flat">
            <a:solidFill>
              <a:srgbClr val="FFFFFF">
                <a:alpha val="100000"/>
              </a:srgbClr>
            </a:solidFill>
            <a:prstDash val="solid"/>
            <a:round/>
          </a:ln>
        </p:spPr>
        <p:txBody>
          <a:bodyPr/>
          <a:lstStyle/>
          <a:p>
            <a:endParaRPr/>
          </a:p>
        </p:txBody>
      </p:sp>
      <p:sp>
        <p:nvSpPr>
          <p:cNvPr id="39" name="pl40"/>
          <p:cNvSpPr/>
          <p:nvPr/>
        </p:nvSpPr>
        <p:spPr>
          <a:xfrm>
            <a:off x="5100005" y="4202924"/>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40" name="pl41"/>
          <p:cNvSpPr/>
          <p:nvPr/>
        </p:nvSpPr>
        <p:spPr>
          <a:xfrm>
            <a:off x="4406757" y="4417102"/>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41" name="pl42"/>
          <p:cNvSpPr/>
          <p:nvPr/>
        </p:nvSpPr>
        <p:spPr>
          <a:xfrm>
            <a:off x="4441420" y="4417102"/>
            <a:ext cx="0" cy="326048"/>
          </a:xfrm>
          <a:custGeom>
            <a:avLst/>
            <a:gdLst/>
            <a:ahLst/>
            <a:cxnLst/>
            <a:rect l="0" t="0" r="0" b="0"/>
            <a:pathLst>
              <a:path h="326048">
                <a:moveTo>
                  <a:pt x="0" y="0"/>
                </a:moveTo>
                <a:lnTo>
                  <a:pt x="0" y="326048"/>
                </a:lnTo>
              </a:path>
            </a:pathLst>
          </a:custGeom>
          <a:ln w="13550" cap="flat">
            <a:solidFill>
              <a:srgbClr val="FFFFFF">
                <a:alpha val="100000"/>
              </a:srgbClr>
            </a:solidFill>
            <a:prstDash val="solid"/>
            <a:round/>
          </a:ln>
        </p:spPr>
        <p:txBody>
          <a:bodyPr/>
          <a:lstStyle/>
          <a:p>
            <a:endParaRPr/>
          </a:p>
        </p:txBody>
      </p:sp>
      <p:sp>
        <p:nvSpPr>
          <p:cNvPr id="42" name="pl43"/>
          <p:cNvSpPr/>
          <p:nvPr/>
        </p:nvSpPr>
        <p:spPr>
          <a:xfrm>
            <a:off x="4406757" y="4743151"/>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43" name="pl44"/>
          <p:cNvSpPr/>
          <p:nvPr/>
        </p:nvSpPr>
        <p:spPr>
          <a:xfrm>
            <a:off x="6486500" y="3819007"/>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44" name="pl45"/>
          <p:cNvSpPr/>
          <p:nvPr/>
        </p:nvSpPr>
        <p:spPr>
          <a:xfrm>
            <a:off x="6521163" y="3819007"/>
            <a:ext cx="0" cy="395769"/>
          </a:xfrm>
          <a:custGeom>
            <a:avLst/>
            <a:gdLst/>
            <a:ahLst/>
            <a:cxnLst/>
            <a:rect l="0" t="0" r="0" b="0"/>
            <a:pathLst>
              <a:path h="395769">
                <a:moveTo>
                  <a:pt x="0" y="0"/>
                </a:moveTo>
                <a:lnTo>
                  <a:pt x="0" y="395769"/>
                </a:lnTo>
              </a:path>
            </a:pathLst>
          </a:custGeom>
          <a:ln w="13550" cap="flat">
            <a:solidFill>
              <a:srgbClr val="FFFFFF">
                <a:alpha val="100000"/>
              </a:srgbClr>
            </a:solidFill>
            <a:prstDash val="solid"/>
            <a:round/>
          </a:ln>
        </p:spPr>
        <p:txBody>
          <a:bodyPr/>
          <a:lstStyle/>
          <a:p>
            <a:endParaRPr/>
          </a:p>
        </p:txBody>
      </p:sp>
      <p:sp>
        <p:nvSpPr>
          <p:cNvPr id="45" name="pl46"/>
          <p:cNvSpPr/>
          <p:nvPr/>
        </p:nvSpPr>
        <p:spPr>
          <a:xfrm>
            <a:off x="6486500" y="4214777"/>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46" name="pl47"/>
          <p:cNvSpPr/>
          <p:nvPr/>
        </p:nvSpPr>
        <p:spPr>
          <a:xfrm>
            <a:off x="5793253" y="4462004"/>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47" name="pl48"/>
          <p:cNvSpPr/>
          <p:nvPr/>
        </p:nvSpPr>
        <p:spPr>
          <a:xfrm>
            <a:off x="5827915" y="4462004"/>
            <a:ext cx="0" cy="348261"/>
          </a:xfrm>
          <a:custGeom>
            <a:avLst/>
            <a:gdLst/>
            <a:ahLst/>
            <a:cxnLst/>
            <a:rect l="0" t="0" r="0" b="0"/>
            <a:pathLst>
              <a:path h="348261">
                <a:moveTo>
                  <a:pt x="0" y="0"/>
                </a:moveTo>
                <a:lnTo>
                  <a:pt x="0" y="348261"/>
                </a:lnTo>
              </a:path>
            </a:pathLst>
          </a:custGeom>
          <a:ln w="13550" cap="flat">
            <a:solidFill>
              <a:srgbClr val="FFFFFF">
                <a:alpha val="100000"/>
              </a:srgbClr>
            </a:solidFill>
            <a:prstDash val="solid"/>
            <a:round/>
          </a:ln>
        </p:spPr>
        <p:txBody>
          <a:bodyPr/>
          <a:lstStyle/>
          <a:p>
            <a:endParaRPr/>
          </a:p>
        </p:txBody>
      </p:sp>
      <p:sp>
        <p:nvSpPr>
          <p:cNvPr id="48" name="pl49"/>
          <p:cNvSpPr/>
          <p:nvPr/>
        </p:nvSpPr>
        <p:spPr>
          <a:xfrm>
            <a:off x="5793253" y="4810266"/>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50" name="pl51"/>
          <p:cNvSpPr/>
          <p:nvPr/>
        </p:nvSpPr>
        <p:spPr>
          <a:xfrm>
            <a:off x="7076025" y="5267168"/>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51" name="pl52"/>
          <p:cNvSpPr/>
          <p:nvPr/>
        </p:nvSpPr>
        <p:spPr>
          <a:xfrm>
            <a:off x="7076025" y="4796694"/>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52" name="pl53"/>
          <p:cNvSpPr/>
          <p:nvPr/>
        </p:nvSpPr>
        <p:spPr>
          <a:xfrm>
            <a:off x="7076025" y="4326219"/>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53" name="pl54"/>
          <p:cNvSpPr/>
          <p:nvPr/>
        </p:nvSpPr>
        <p:spPr>
          <a:xfrm>
            <a:off x="7076025" y="3855745"/>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54" name="pl55"/>
          <p:cNvSpPr/>
          <p:nvPr/>
        </p:nvSpPr>
        <p:spPr>
          <a:xfrm>
            <a:off x="7076025" y="3385271"/>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55" name="pl56"/>
          <p:cNvSpPr/>
          <p:nvPr/>
        </p:nvSpPr>
        <p:spPr>
          <a:xfrm>
            <a:off x="7076025" y="2914797"/>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56" name="pl57"/>
          <p:cNvSpPr/>
          <p:nvPr/>
        </p:nvSpPr>
        <p:spPr>
          <a:xfrm>
            <a:off x="7076025" y="2444323"/>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57" name="pl58"/>
          <p:cNvSpPr/>
          <p:nvPr/>
        </p:nvSpPr>
        <p:spPr>
          <a:xfrm>
            <a:off x="7076025" y="1973849"/>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58" name="pl59"/>
          <p:cNvSpPr/>
          <p:nvPr/>
        </p:nvSpPr>
        <p:spPr>
          <a:xfrm>
            <a:off x="7076025" y="5502405"/>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59" name="pl60"/>
          <p:cNvSpPr/>
          <p:nvPr/>
        </p:nvSpPr>
        <p:spPr>
          <a:xfrm>
            <a:off x="7076025" y="5031931"/>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60" name="pl61"/>
          <p:cNvSpPr/>
          <p:nvPr/>
        </p:nvSpPr>
        <p:spPr>
          <a:xfrm>
            <a:off x="7076025" y="4561457"/>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61" name="pl62"/>
          <p:cNvSpPr/>
          <p:nvPr/>
        </p:nvSpPr>
        <p:spPr>
          <a:xfrm>
            <a:off x="7076025" y="4090982"/>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62" name="pl63"/>
          <p:cNvSpPr/>
          <p:nvPr/>
        </p:nvSpPr>
        <p:spPr>
          <a:xfrm>
            <a:off x="7076025" y="3620508"/>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63" name="pl64"/>
          <p:cNvSpPr/>
          <p:nvPr/>
        </p:nvSpPr>
        <p:spPr>
          <a:xfrm>
            <a:off x="7076025" y="3150034"/>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64" name="pl65"/>
          <p:cNvSpPr/>
          <p:nvPr/>
        </p:nvSpPr>
        <p:spPr>
          <a:xfrm>
            <a:off x="7076025" y="2679560"/>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65" name="pl66"/>
          <p:cNvSpPr/>
          <p:nvPr/>
        </p:nvSpPr>
        <p:spPr>
          <a:xfrm>
            <a:off x="7076025" y="2209086"/>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66" name="pl67"/>
          <p:cNvSpPr/>
          <p:nvPr/>
        </p:nvSpPr>
        <p:spPr>
          <a:xfrm>
            <a:off x="7076025" y="1738612"/>
            <a:ext cx="4436785" cy="0"/>
          </a:xfrm>
          <a:custGeom>
            <a:avLst/>
            <a:gdLst/>
            <a:ahLst/>
            <a:cxnLst/>
            <a:rect l="0" t="0" r="0" b="0"/>
            <a:pathLst>
              <a:path w="4436785">
                <a:moveTo>
                  <a:pt x="0" y="0"/>
                </a:moveTo>
                <a:lnTo>
                  <a:pt x="4436785" y="0"/>
                </a:lnTo>
                <a:lnTo>
                  <a:pt x="4436785" y="0"/>
                </a:lnTo>
              </a:path>
            </a:pathLst>
          </a:custGeom>
          <a:ln w="6775" cap="flat">
            <a:solidFill>
              <a:srgbClr val="EBEBEB">
                <a:alpha val="100000"/>
              </a:srgbClr>
            </a:solidFill>
            <a:prstDash val="dash"/>
            <a:round/>
          </a:ln>
        </p:spPr>
        <p:txBody>
          <a:bodyPr/>
          <a:lstStyle/>
          <a:p>
            <a:endParaRPr/>
          </a:p>
        </p:txBody>
      </p:sp>
      <p:sp>
        <p:nvSpPr>
          <p:cNvPr id="67" name="pl68"/>
          <p:cNvSpPr/>
          <p:nvPr/>
        </p:nvSpPr>
        <p:spPr>
          <a:xfrm>
            <a:off x="7907922" y="1550422"/>
            <a:ext cx="0" cy="4140172"/>
          </a:xfrm>
          <a:custGeom>
            <a:avLst/>
            <a:gdLst/>
            <a:ahLst/>
            <a:cxnLst/>
            <a:rect l="0" t="0" r="0" b="0"/>
            <a:pathLst>
              <a:path h="4140172">
                <a:moveTo>
                  <a:pt x="0" y="4140172"/>
                </a:moveTo>
                <a:lnTo>
                  <a:pt x="0" y="0"/>
                </a:lnTo>
                <a:lnTo>
                  <a:pt x="0" y="0"/>
                </a:lnTo>
              </a:path>
            </a:pathLst>
          </a:custGeom>
          <a:ln w="6775" cap="flat">
            <a:solidFill>
              <a:srgbClr val="EBEBEB">
                <a:alpha val="100000"/>
              </a:srgbClr>
            </a:solidFill>
            <a:prstDash val="dash"/>
            <a:round/>
          </a:ln>
        </p:spPr>
        <p:txBody>
          <a:bodyPr/>
          <a:lstStyle/>
          <a:p>
            <a:endParaRPr/>
          </a:p>
        </p:txBody>
      </p:sp>
      <p:sp>
        <p:nvSpPr>
          <p:cNvPr id="68" name="pl69"/>
          <p:cNvSpPr/>
          <p:nvPr/>
        </p:nvSpPr>
        <p:spPr>
          <a:xfrm>
            <a:off x="9294418" y="1550422"/>
            <a:ext cx="0" cy="4140172"/>
          </a:xfrm>
          <a:custGeom>
            <a:avLst/>
            <a:gdLst/>
            <a:ahLst/>
            <a:cxnLst/>
            <a:rect l="0" t="0" r="0" b="0"/>
            <a:pathLst>
              <a:path h="4140172">
                <a:moveTo>
                  <a:pt x="0" y="4140172"/>
                </a:moveTo>
                <a:lnTo>
                  <a:pt x="0" y="0"/>
                </a:lnTo>
                <a:lnTo>
                  <a:pt x="0" y="0"/>
                </a:lnTo>
              </a:path>
            </a:pathLst>
          </a:custGeom>
          <a:ln w="6775" cap="flat">
            <a:solidFill>
              <a:srgbClr val="EBEBEB">
                <a:alpha val="100000"/>
              </a:srgbClr>
            </a:solidFill>
            <a:prstDash val="dash"/>
            <a:round/>
          </a:ln>
        </p:spPr>
        <p:txBody>
          <a:bodyPr/>
          <a:lstStyle/>
          <a:p>
            <a:endParaRPr/>
          </a:p>
        </p:txBody>
      </p:sp>
      <p:sp>
        <p:nvSpPr>
          <p:cNvPr id="69" name="pl70"/>
          <p:cNvSpPr/>
          <p:nvPr/>
        </p:nvSpPr>
        <p:spPr>
          <a:xfrm>
            <a:off x="10680913" y="1550422"/>
            <a:ext cx="0" cy="4140172"/>
          </a:xfrm>
          <a:custGeom>
            <a:avLst/>
            <a:gdLst/>
            <a:ahLst/>
            <a:cxnLst/>
            <a:rect l="0" t="0" r="0" b="0"/>
            <a:pathLst>
              <a:path h="4140172">
                <a:moveTo>
                  <a:pt x="0" y="4140172"/>
                </a:moveTo>
                <a:lnTo>
                  <a:pt x="0" y="0"/>
                </a:lnTo>
                <a:lnTo>
                  <a:pt x="0" y="0"/>
                </a:lnTo>
              </a:path>
            </a:pathLst>
          </a:custGeom>
          <a:ln w="6775" cap="flat">
            <a:solidFill>
              <a:srgbClr val="EBEBEB">
                <a:alpha val="100000"/>
              </a:srgbClr>
            </a:solidFill>
            <a:prstDash val="dash"/>
            <a:round/>
          </a:ln>
        </p:spPr>
        <p:txBody>
          <a:bodyPr/>
          <a:lstStyle/>
          <a:p>
            <a:endParaRPr/>
          </a:p>
        </p:txBody>
      </p:sp>
      <p:sp>
        <p:nvSpPr>
          <p:cNvPr id="70" name="rc71"/>
          <p:cNvSpPr/>
          <p:nvPr/>
        </p:nvSpPr>
        <p:spPr>
          <a:xfrm>
            <a:off x="7942585" y="4234330"/>
            <a:ext cx="623922" cy="1268074"/>
          </a:xfrm>
          <a:prstGeom prst="rect">
            <a:avLst/>
          </a:prstGeom>
          <a:solidFill>
            <a:srgbClr val="EA484B">
              <a:alpha val="100000"/>
            </a:srgbClr>
          </a:solidFill>
        </p:spPr>
        <p:txBody>
          <a:bodyPr/>
          <a:lstStyle/>
          <a:p>
            <a:endParaRPr/>
          </a:p>
        </p:txBody>
      </p:sp>
      <p:sp>
        <p:nvSpPr>
          <p:cNvPr id="71" name="rc72"/>
          <p:cNvSpPr/>
          <p:nvPr/>
        </p:nvSpPr>
        <p:spPr>
          <a:xfrm>
            <a:off x="7249337" y="4662272"/>
            <a:ext cx="623922" cy="840132"/>
          </a:xfrm>
          <a:prstGeom prst="rect">
            <a:avLst/>
          </a:prstGeom>
          <a:solidFill>
            <a:srgbClr val="ABD9E9">
              <a:alpha val="100000"/>
            </a:srgbClr>
          </a:solidFill>
        </p:spPr>
        <p:txBody>
          <a:bodyPr/>
          <a:lstStyle/>
          <a:p>
            <a:endParaRPr/>
          </a:p>
        </p:txBody>
      </p:sp>
      <p:sp>
        <p:nvSpPr>
          <p:cNvPr id="72" name="rc73"/>
          <p:cNvSpPr/>
          <p:nvPr/>
        </p:nvSpPr>
        <p:spPr>
          <a:xfrm>
            <a:off x="9329080" y="4057902"/>
            <a:ext cx="623922" cy="1444502"/>
          </a:xfrm>
          <a:prstGeom prst="rect">
            <a:avLst/>
          </a:prstGeom>
          <a:solidFill>
            <a:srgbClr val="EA484B">
              <a:alpha val="100000"/>
            </a:srgbClr>
          </a:solidFill>
        </p:spPr>
        <p:txBody>
          <a:bodyPr/>
          <a:lstStyle/>
          <a:p>
            <a:endParaRPr/>
          </a:p>
        </p:txBody>
      </p:sp>
      <p:sp>
        <p:nvSpPr>
          <p:cNvPr id="73" name="rc74"/>
          <p:cNvSpPr/>
          <p:nvPr/>
        </p:nvSpPr>
        <p:spPr>
          <a:xfrm>
            <a:off x="8635832" y="4628667"/>
            <a:ext cx="623922" cy="873737"/>
          </a:xfrm>
          <a:prstGeom prst="rect">
            <a:avLst/>
          </a:prstGeom>
          <a:solidFill>
            <a:srgbClr val="ABD9E9">
              <a:alpha val="100000"/>
            </a:srgbClr>
          </a:solidFill>
        </p:spPr>
        <p:txBody>
          <a:bodyPr/>
          <a:lstStyle/>
          <a:p>
            <a:endParaRPr/>
          </a:p>
        </p:txBody>
      </p:sp>
      <p:sp>
        <p:nvSpPr>
          <p:cNvPr id="74" name="rc75"/>
          <p:cNvSpPr/>
          <p:nvPr/>
        </p:nvSpPr>
        <p:spPr>
          <a:xfrm>
            <a:off x="10715576" y="4204925"/>
            <a:ext cx="623922" cy="1297479"/>
          </a:xfrm>
          <a:prstGeom prst="rect">
            <a:avLst/>
          </a:prstGeom>
          <a:solidFill>
            <a:srgbClr val="EA484B">
              <a:alpha val="100000"/>
            </a:srgbClr>
          </a:solidFill>
        </p:spPr>
        <p:txBody>
          <a:bodyPr/>
          <a:lstStyle/>
          <a:p>
            <a:endParaRPr/>
          </a:p>
        </p:txBody>
      </p:sp>
      <p:sp>
        <p:nvSpPr>
          <p:cNvPr id="75" name="rc76"/>
          <p:cNvSpPr/>
          <p:nvPr/>
        </p:nvSpPr>
        <p:spPr>
          <a:xfrm>
            <a:off x="10022328" y="4561457"/>
            <a:ext cx="623922" cy="940948"/>
          </a:xfrm>
          <a:prstGeom prst="rect">
            <a:avLst/>
          </a:prstGeom>
          <a:solidFill>
            <a:srgbClr val="ABD9E9">
              <a:alpha val="100000"/>
            </a:srgbClr>
          </a:solidFill>
        </p:spPr>
        <p:txBody>
          <a:bodyPr/>
          <a:lstStyle/>
          <a:p>
            <a:endParaRPr/>
          </a:p>
        </p:txBody>
      </p:sp>
      <p:sp>
        <p:nvSpPr>
          <p:cNvPr id="76" name="pl77"/>
          <p:cNvSpPr/>
          <p:nvPr/>
        </p:nvSpPr>
        <p:spPr>
          <a:xfrm>
            <a:off x="8219884" y="4054117"/>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77" name="pl78"/>
          <p:cNvSpPr/>
          <p:nvPr/>
        </p:nvSpPr>
        <p:spPr>
          <a:xfrm>
            <a:off x="8254546" y="4054117"/>
            <a:ext cx="0" cy="360425"/>
          </a:xfrm>
          <a:custGeom>
            <a:avLst/>
            <a:gdLst/>
            <a:ahLst/>
            <a:cxnLst/>
            <a:rect l="0" t="0" r="0" b="0"/>
            <a:pathLst>
              <a:path h="360425">
                <a:moveTo>
                  <a:pt x="0" y="0"/>
                </a:moveTo>
                <a:lnTo>
                  <a:pt x="0" y="360425"/>
                </a:lnTo>
              </a:path>
            </a:pathLst>
          </a:custGeom>
          <a:ln w="13550" cap="flat">
            <a:solidFill>
              <a:srgbClr val="FFFFFF">
                <a:alpha val="100000"/>
              </a:srgbClr>
            </a:solidFill>
            <a:prstDash val="solid"/>
            <a:round/>
          </a:ln>
        </p:spPr>
        <p:txBody>
          <a:bodyPr/>
          <a:lstStyle/>
          <a:p>
            <a:endParaRPr/>
          </a:p>
        </p:txBody>
      </p:sp>
      <p:sp>
        <p:nvSpPr>
          <p:cNvPr id="78" name="pl79"/>
          <p:cNvSpPr/>
          <p:nvPr/>
        </p:nvSpPr>
        <p:spPr>
          <a:xfrm>
            <a:off x="8219884" y="4414543"/>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79" name="pl80"/>
          <p:cNvSpPr/>
          <p:nvPr/>
        </p:nvSpPr>
        <p:spPr>
          <a:xfrm>
            <a:off x="7526636" y="4519323"/>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80" name="pl81"/>
          <p:cNvSpPr/>
          <p:nvPr/>
        </p:nvSpPr>
        <p:spPr>
          <a:xfrm>
            <a:off x="7561299" y="4519323"/>
            <a:ext cx="0" cy="285897"/>
          </a:xfrm>
          <a:custGeom>
            <a:avLst/>
            <a:gdLst/>
            <a:ahLst/>
            <a:cxnLst/>
            <a:rect l="0" t="0" r="0" b="0"/>
            <a:pathLst>
              <a:path h="285897">
                <a:moveTo>
                  <a:pt x="0" y="0"/>
                </a:moveTo>
                <a:lnTo>
                  <a:pt x="0" y="285897"/>
                </a:lnTo>
              </a:path>
            </a:pathLst>
          </a:custGeom>
          <a:ln w="13550" cap="flat">
            <a:solidFill>
              <a:srgbClr val="FFFFFF">
                <a:alpha val="100000"/>
              </a:srgbClr>
            </a:solidFill>
            <a:prstDash val="solid"/>
            <a:round/>
          </a:ln>
        </p:spPr>
        <p:txBody>
          <a:bodyPr/>
          <a:lstStyle/>
          <a:p>
            <a:endParaRPr/>
          </a:p>
        </p:txBody>
      </p:sp>
      <p:sp>
        <p:nvSpPr>
          <p:cNvPr id="81" name="pl82"/>
          <p:cNvSpPr/>
          <p:nvPr/>
        </p:nvSpPr>
        <p:spPr>
          <a:xfrm>
            <a:off x="7526636" y="4805221"/>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82" name="pl83"/>
          <p:cNvSpPr/>
          <p:nvPr/>
        </p:nvSpPr>
        <p:spPr>
          <a:xfrm>
            <a:off x="9606379" y="3883516"/>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83" name="pl84"/>
          <p:cNvSpPr/>
          <p:nvPr/>
        </p:nvSpPr>
        <p:spPr>
          <a:xfrm>
            <a:off x="9641042" y="3883516"/>
            <a:ext cx="0" cy="348772"/>
          </a:xfrm>
          <a:custGeom>
            <a:avLst/>
            <a:gdLst/>
            <a:ahLst/>
            <a:cxnLst/>
            <a:rect l="0" t="0" r="0" b="0"/>
            <a:pathLst>
              <a:path h="348772">
                <a:moveTo>
                  <a:pt x="0" y="0"/>
                </a:moveTo>
                <a:lnTo>
                  <a:pt x="0" y="348772"/>
                </a:lnTo>
              </a:path>
            </a:pathLst>
          </a:custGeom>
          <a:ln w="13550" cap="flat">
            <a:solidFill>
              <a:srgbClr val="FFFFFF">
                <a:alpha val="100000"/>
              </a:srgbClr>
            </a:solidFill>
            <a:prstDash val="solid"/>
            <a:round/>
          </a:ln>
        </p:spPr>
        <p:txBody>
          <a:bodyPr/>
          <a:lstStyle/>
          <a:p>
            <a:endParaRPr/>
          </a:p>
        </p:txBody>
      </p:sp>
      <p:sp>
        <p:nvSpPr>
          <p:cNvPr id="84" name="pl85"/>
          <p:cNvSpPr/>
          <p:nvPr/>
        </p:nvSpPr>
        <p:spPr>
          <a:xfrm>
            <a:off x="9606379" y="4232288"/>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85" name="pl86"/>
          <p:cNvSpPr/>
          <p:nvPr/>
        </p:nvSpPr>
        <p:spPr>
          <a:xfrm>
            <a:off x="8913132" y="4469984"/>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86" name="pl87"/>
          <p:cNvSpPr/>
          <p:nvPr/>
        </p:nvSpPr>
        <p:spPr>
          <a:xfrm>
            <a:off x="8947794" y="4469984"/>
            <a:ext cx="0" cy="317365"/>
          </a:xfrm>
          <a:custGeom>
            <a:avLst/>
            <a:gdLst/>
            <a:ahLst/>
            <a:cxnLst/>
            <a:rect l="0" t="0" r="0" b="0"/>
            <a:pathLst>
              <a:path h="317365">
                <a:moveTo>
                  <a:pt x="0" y="0"/>
                </a:moveTo>
                <a:lnTo>
                  <a:pt x="0" y="317365"/>
                </a:lnTo>
              </a:path>
            </a:pathLst>
          </a:custGeom>
          <a:ln w="13550" cap="flat">
            <a:solidFill>
              <a:srgbClr val="FFFFFF">
                <a:alpha val="100000"/>
              </a:srgbClr>
            </a:solidFill>
            <a:prstDash val="solid"/>
            <a:round/>
          </a:ln>
        </p:spPr>
        <p:txBody>
          <a:bodyPr/>
          <a:lstStyle/>
          <a:p>
            <a:endParaRPr/>
          </a:p>
        </p:txBody>
      </p:sp>
      <p:sp>
        <p:nvSpPr>
          <p:cNvPr id="87" name="pl88"/>
          <p:cNvSpPr/>
          <p:nvPr/>
        </p:nvSpPr>
        <p:spPr>
          <a:xfrm>
            <a:off x="8913132" y="4787350"/>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88" name="pl89"/>
          <p:cNvSpPr/>
          <p:nvPr/>
        </p:nvSpPr>
        <p:spPr>
          <a:xfrm>
            <a:off x="10992875" y="4033449"/>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89" name="pl90"/>
          <p:cNvSpPr/>
          <p:nvPr/>
        </p:nvSpPr>
        <p:spPr>
          <a:xfrm>
            <a:off x="11027537" y="4033449"/>
            <a:ext cx="0" cy="342953"/>
          </a:xfrm>
          <a:custGeom>
            <a:avLst/>
            <a:gdLst/>
            <a:ahLst/>
            <a:cxnLst/>
            <a:rect l="0" t="0" r="0" b="0"/>
            <a:pathLst>
              <a:path h="342953">
                <a:moveTo>
                  <a:pt x="0" y="0"/>
                </a:moveTo>
                <a:lnTo>
                  <a:pt x="0" y="342953"/>
                </a:lnTo>
              </a:path>
            </a:pathLst>
          </a:custGeom>
          <a:ln w="13550" cap="flat">
            <a:solidFill>
              <a:srgbClr val="FFFFFF">
                <a:alpha val="100000"/>
              </a:srgbClr>
            </a:solidFill>
            <a:prstDash val="solid"/>
            <a:round/>
          </a:ln>
        </p:spPr>
        <p:txBody>
          <a:bodyPr/>
          <a:lstStyle/>
          <a:p>
            <a:endParaRPr/>
          </a:p>
        </p:txBody>
      </p:sp>
      <p:sp>
        <p:nvSpPr>
          <p:cNvPr id="90" name="pl91"/>
          <p:cNvSpPr/>
          <p:nvPr/>
        </p:nvSpPr>
        <p:spPr>
          <a:xfrm>
            <a:off x="10992875" y="4376402"/>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91" name="pl92"/>
          <p:cNvSpPr/>
          <p:nvPr/>
        </p:nvSpPr>
        <p:spPr>
          <a:xfrm>
            <a:off x="10299627" y="4403718"/>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92" name="pl93"/>
          <p:cNvSpPr/>
          <p:nvPr/>
        </p:nvSpPr>
        <p:spPr>
          <a:xfrm>
            <a:off x="10334289" y="4403718"/>
            <a:ext cx="0" cy="315477"/>
          </a:xfrm>
          <a:custGeom>
            <a:avLst/>
            <a:gdLst/>
            <a:ahLst/>
            <a:cxnLst/>
            <a:rect l="0" t="0" r="0" b="0"/>
            <a:pathLst>
              <a:path h="315477">
                <a:moveTo>
                  <a:pt x="0" y="0"/>
                </a:moveTo>
                <a:lnTo>
                  <a:pt x="0" y="315477"/>
                </a:lnTo>
              </a:path>
            </a:pathLst>
          </a:custGeom>
          <a:ln w="13550" cap="flat">
            <a:solidFill>
              <a:srgbClr val="FFFFFF">
                <a:alpha val="100000"/>
              </a:srgbClr>
            </a:solidFill>
            <a:prstDash val="solid"/>
            <a:round/>
          </a:ln>
        </p:spPr>
        <p:txBody>
          <a:bodyPr/>
          <a:lstStyle/>
          <a:p>
            <a:endParaRPr/>
          </a:p>
        </p:txBody>
      </p:sp>
      <p:sp>
        <p:nvSpPr>
          <p:cNvPr id="93" name="pl94"/>
          <p:cNvSpPr/>
          <p:nvPr/>
        </p:nvSpPr>
        <p:spPr>
          <a:xfrm>
            <a:off x="10299627" y="4719195"/>
            <a:ext cx="69324" cy="0"/>
          </a:xfrm>
          <a:custGeom>
            <a:avLst/>
            <a:gdLst/>
            <a:ahLst/>
            <a:cxnLst/>
            <a:rect l="0" t="0" r="0" b="0"/>
            <a:pathLst>
              <a:path w="69324">
                <a:moveTo>
                  <a:pt x="0" y="0"/>
                </a:moveTo>
                <a:lnTo>
                  <a:pt x="69324" y="0"/>
                </a:lnTo>
              </a:path>
            </a:pathLst>
          </a:custGeom>
          <a:ln w="13550" cap="flat">
            <a:solidFill>
              <a:srgbClr val="FFFFFF">
                <a:alpha val="100000"/>
              </a:srgbClr>
            </a:solidFill>
            <a:prstDash val="solid"/>
            <a:round/>
          </a:ln>
        </p:spPr>
        <p:txBody>
          <a:bodyPr/>
          <a:lstStyle/>
          <a:p>
            <a:endParaRPr/>
          </a:p>
        </p:txBody>
      </p:sp>
      <p:sp>
        <p:nvSpPr>
          <p:cNvPr id="94" name="tx95"/>
          <p:cNvSpPr/>
          <p:nvPr/>
        </p:nvSpPr>
        <p:spPr>
          <a:xfrm>
            <a:off x="4403174" y="1263544"/>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sp>
        <p:nvSpPr>
          <p:cNvPr id="95" name="tx96"/>
          <p:cNvSpPr/>
          <p:nvPr/>
        </p:nvSpPr>
        <p:spPr>
          <a:xfrm>
            <a:off x="8895205" y="1304025"/>
            <a:ext cx="798425"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Violent</a:t>
            </a:r>
          </a:p>
        </p:txBody>
      </p:sp>
      <p:sp>
        <p:nvSpPr>
          <p:cNvPr id="96" name="tx97"/>
          <p:cNvSpPr/>
          <p:nvPr/>
        </p:nvSpPr>
        <p:spPr>
          <a:xfrm>
            <a:off x="2921131" y="5728618"/>
            <a:ext cx="960834" cy="135731"/>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Low (0-33%)</a:t>
            </a:r>
          </a:p>
        </p:txBody>
      </p:sp>
      <p:sp>
        <p:nvSpPr>
          <p:cNvPr id="97" name="tx98"/>
          <p:cNvSpPr/>
          <p:nvPr/>
        </p:nvSpPr>
        <p:spPr>
          <a:xfrm>
            <a:off x="4048144" y="5728420"/>
            <a:ext cx="1479798" cy="13592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Moderate (33-66%)</a:t>
            </a:r>
          </a:p>
        </p:txBody>
      </p:sp>
      <p:sp>
        <p:nvSpPr>
          <p:cNvPr id="98" name="tx99"/>
          <p:cNvSpPr/>
          <p:nvPr/>
        </p:nvSpPr>
        <p:spPr>
          <a:xfrm>
            <a:off x="5621903" y="5716712"/>
            <a:ext cx="1105272" cy="1476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High (66-99%)</a:t>
            </a:r>
          </a:p>
        </p:txBody>
      </p:sp>
      <p:sp>
        <p:nvSpPr>
          <p:cNvPr id="99" name="tx100"/>
          <p:cNvSpPr/>
          <p:nvPr/>
        </p:nvSpPr>
        <p:spPr>
          <a:xfrm>
            <a:off x="7427505" y="5728618"/>
            <a:ext cx="960834" cy="135731"/>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Low (0-33%)</a:t>
            </a:r>
          </a:p>
        </p:txBody>
      </p:sp>
      <p:sp>
        <p:nvSpPr>
          <p:cNvPr id="100" name="tx101"/>
          <p:cNvSpPr/>
          <p:nvPr/>
        </p:nvSpPr>
        <p:spPr>
          <a:xfrm>
            <a:off x="8554519" y="5728420"/>
            <a:ext cx="1479798" cy="135929"/>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Moderate (33-66%)</a:t>
            </a:r>
          </a:p>
        </p:txBody>
      </p:sp>
      <p:sp>
        <p:nvSpPr>
          <p:cNvPr id="101" name="tx102"/>
          <p:cNvSpPr/>
          <p:nvPr/>
        </p:nvSpPr>
        <p:spPr>
          <a:xfrm>
            <a:off x="10128277" y="5716712"/>
            <a:ext cx="1105272" cy="147637"/>
          </a:xfrm>
          <a:prstGeom prst="rect">
            <a:avLst/>
          </a:prstGeom>
          <a:noFill/>
        </p:spPr>
        <p:txBody>
          <a:bodyPr wrap="none" lIns="0" tIns="0" rIns="0" bIns="0" anchor="ctr" anchorCtr="1"/>
          <a:lstStyle/>
          <a:p>
            <a:pPr marL="0" marR="0" indent="0" algn="l">
              <a:lnSpc>
                <a:spcPts val="1200"/>
              </a:lnSpc>
              <a:spcBef>
                <a:spcPts val="0"/>
              </a:spcBef>
              <a:spcAft>
                <a:spcPts val="0"/>
              </a:spcAft>
            </a:pPr>
            <a:r>
              <a:rPr sz="1200">
                <a:solidFill>
                  <a:srgbClr val="FFFFFF">
                    <a:alpha val="100000"/>
                  </a:srgbClr>
                </a:solidFill>
                <a:latin typeface="Bitstream Vera Sans"/>
                <a:cs typeface="Bitstream Vera Sans"/>
              </a:rPr>
              <a:t>High (66-99%)</a:t>
            </a:r>
          </a:p>
        </p:txBody>
      </p:sp>
      <p:sp>
        <p:nvSpPr>
          <p:cNvPr id="102" name="tx103"/>
          <p:cNvSpPr/>
          <p:nvPr/>
        </p:nvSpPr>
        <p:spPr>
          <a:xfrm>
            <a:off x="1067890" y="5381953"/>
            <a:ext cx="1439130" cy="203795"/>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Not at all (0)</a:t>
            </a:r>
          </a:p>
        </p:txBody>
      </p:sp>
      <p:sp>
        <p:nvSpPr>
          <p:cNvPr id="103" name="tx104"/>
          <p:cNvSpPr/>
          <p:nvPr/>
        </p:nvSpPr>
        <p:spPr>
          <a:xfrm>
            <a:off x="2361578" y="4948587"/>
            <a:ext cx="145442" cy="16668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1</a:t>
            </a:r>
          </a:p>
        </p:txBody>
      </p:sp>
      <p:sp>
        <p:nvSpPr>
          <p:cNvPr id="104" name="tx105"/>
          <p:cNvSpPr/>
          <p:nvPr/>
        </p:nvSpPr>
        <p:spPr>
          <a:xfrm>
            <a:off x="2361578" y="4475136"/>
            <a:ext cx="145442" cy="169664"/>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2</a:t>
            </a:r>
          </a:p>
        </p:txBody>
      </p:sp>
      <p:sp>
        <p:nvSpPr>
          <p:cNvPr id="105" name="tx106"/>
          <p:cNvSpPr/>
          <p:nvPr/>
        </p:nvSpPr>
        <p:spPr>
          <a:xfrm>
            <a:off x="2361578" y="4001487"/>
            <a:ext cx="145442" cy="17283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3</a:t>
            </a:r>
          </a:p>
        </p:txBody>
      </p:sp>
      <p:sp>
        <p:nvSpPr>
          <p:cNvPr id="106" name="tx107"/>
          <p:cNvSpPr/>
          <p:nvPr/>
        </p:nvSpPr>
        <p:spPr>
          <a:xfrm>
            <a:off x="2361578" y="3537165"/>
            <a:ext cx="145442" cy="16668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4</a:t>
            </a:r>
          </a:p>
        </p:txBody>
      </p:sp>
      <p:sp>
        <p:nvSpPr>
          <p:cNvPr id="107" name="tx108"/>
          <p:cNvSpPr/>
          <p:nvPr/>
        </p:nvSpPr>
        <p:spPr>
          <a:xfrm>
            <a:off x="2361578" y="3063515"/>
            <a:ext cx="145442" cy="16986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5</a:t>
            </a:r>
          </a:p>
        </p:txBody>
      </p:sp>
      <p:sp>
        <p:nvSpPr>
          <p:cNvPr id="108" name="tx109"/>
          <p:cNvSpPr/>
          <p:nvPr/>
        </p:nvSpPr>
        <p:spPr>
          <a:xfrm>
            <a:off x="2361578" y="2590065"/>
            <a:ext cx="145442" cy="17283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6</a:t>
            </a:r>
          </a:p>
        </p:txBody>
      </p:sp>
      <p:sp>
        <p:nvSpPr>
          <p:cNvPr id="109" name="tx110"/>
          <p:cNvSpPr/>
          <p:nvPr/>
        </p:nvSpPr>
        <p:spPr>
          <a:xfrm>
            <a:off x="2361578" y="2125742"/>
            <a:ext cx="145442" cy="16668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7</a:t>
            </a:r>
          </a:p>
        </p:txBody>
      </p:sp>
      <p:sp>
        <p:nvSpPr>
          <p:cNvPr id="110" name="tx111"/>
          <p:cNvSpPr/>
          <p:nvPr/>
        </p:nvSpPr>
        <p:spPr>
          <a:xfrm>
            <a:off x="944437" y="1600698"/>
            <a:ext cx="1562583"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Extremely (8)</a:t>
            </a:r>
          </a:p>
        </p:txBody>
      </p:sp>
      <p:sp>
        <p:nvSpPr>
          <p:cNvPr id="111" name="tx112"/>
          <p:cNvSpPr/>
          <p:nvPr/>
        </p:nvSpPr>
        <p:spPr>
          <a:xfrm>
            <a:off x="5041874" y="5923818"/>
            <a:ext cx="3998714"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Percentiles of Individual Difference</a:t>
            </a:r>
          </a:p>
        </p:txBody>
      </p:sp>
      <p:sp>
        <p:nvSpPr>
          <p:cNvPr id="112" name="tx113"/>
          <p:cNvSpPr/>
          <p:nvPr/>
        </p:nvSpPr>
        <p:spPr>
          <a:xfrm rot="16200000">
            <a:off x="352362" y="3511864"/>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sp>
        <p:nvSpPr>
          <p:cNvPr id="113" name="tx114"/>
          <p:cNvSpPr/>
          <p:nvPr/>
        </p:nvSpPr>
        <p:spPr>
          <a:xfrm>
            <a:off x="6220487" y="873105"/>
            <a:ext cx="138745" cy="105767"/>
          </a:xfrm>
          <a:prstGeom prst="rect">
            <a:avLst/>
          </a:prstGeom>
          <a:noFill/>
        </p:spPr>
        <p:txBody>
          <a:bodyPr wrap="none" lIns="0" tIns="0" rIns="0" bIns="0" anchor="ctr" anchorCtr="1"/>
          <a:lstStyle/>
          <a:p>
            <a:pPr marL="0" marR="0" indent="0" algn="l">
              <a:lnSpc>
                <a:spcPts val="1100"/>
              </a:lnSpc>
              <a:spcBef>
                <a:spcPts val="0"/>
              </a:spcBef>
              <a:spcAft>
                <a:spcPts val="0"/>
              </a:spcAft>
            </a:pPr>
            <a:r>
              <a:rPr sz="1100">
                <a:solidFill>
                  <a:srgbClr val="000000">
                    <a:alpha val="100000"/>
                  </a:srgbClr>
                </a:solidFill>
                <a:latin typeface="Bitstream Vera Sans"/>
                <a:cs typeface="Bitstream Vera Sans"/>
              </a:rPr>
              <a:t>CI</a:t>
            </a:r>
          </a:p>
        </p:txBody>
      </p:sp>
      <p:sp>
        <p:nvSpPr>
          <p:cNvPr id="114" name="rc115"/>
          <p:cNvSpPr/>
          <p:nvPr/>
        </p:nvSpPr>
        <p:spPr>
          <a:xfrm>
            <a:off x="6418524" y="836389"/>
            <a:ext cx="183168" cy="183167"/>
          </a:xfrm>
          <a:prstGeom prst="rect">
            <a:avLst/>
          </a:prstGeom>
          <a:solidFill>
            <a:srgbClr val="ABD9E9">
              <a:alpha val="100000"/>
            </a:srgbClr>
          </a:solidFill>
        </p:spPr>
        <p:txBody>
          <a:bodyPr/>
          <a:lstStyle/>
          <a:p>
            <a:endParaRPr/>
          </a:p>
        </p:txBody>
      </p:sp>
      <p:sp>
        <p:nvSpPr>
          <p:cNvPr id="115" name="rc116"/>
          <p:cNvSpPr/>
          <p:nvPr/>
        </p:nvSpPr>
        <p:spPr>
          <a:xfrm>
            <a:off x="7417623" y="836389"/>
            <a:ext cx="183168" cy="183167"/>
          </a:xfrm>
          <a:prstGeom prst="rect">
            <a:avLst/>
          </a:prstGeom>
          <a:solidFill>
            <a:srgbClr val="EA484B">
              <a:alpha val="100000"/>
            </a:srgbClr>
          </a:solidFill>
        </p:spPr>
        <p:txBody>
          <a:bodyPr/>
          <a:lstStyle/>
          <a:p>
            <a:endParaRPr/>
          </a:p>
        </p:txBody>
      </p:sp>
      <p:sp>
        <p:nvSpPr>
          <p:cNvPr id="116" name="tx117"/>
          <p:cNvSpPr/>
          <p:nvPr/>
        </p:nvSpPr>
        <p:spPr>
          <a:xfrm>
            <a:off x="6635838" y="834508"/>
            <a:ext cx="747638"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anti-CI</a:t>
            </a:r>
          </a:p>
        </p:txBody>
      </p:sp>
      <p:sp>
        <p:nvSpPr>
          <p:cNvPr id="117" name="tx118"/>
          <p:cNvSpPr/>
          <p:nvPr/>
        </p:nvSpPr>
        <p:spPr>
          <a:xfrm>
            <a:off x="7634937" y="838477"/>
            <a:ext cx="227037" cy="17283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CI</a:t>
            </a:r>
          </a:p>
        </p:txBody>
      </p:sp>
      <p:sp>
        <p:nvSpPr>
          <p:cNvPr id="118" name="TextBox 117"/>
          <p:cNvSpPr txBox="1"/>
          <p:nvPr/>
        </p:nvSpPr>
        <p:spPr>
          <a:xfrm>
            <a:off x="1764269" y="6193551"/>
            <a:ext cx="8663462" cy="307777"/>
          </a:xfrm>
          <a:prstGeom prst="rect">
            <a:avLst/>
          </a:prstGeom>
          <a:noFill/>
        </p:spPr>
        <p:txBody>
          <a:bodyPr wrap="none" rtlCol="0">
            <a:spAutoFit/>
          </a:bodyPr>
          <a:lstStyle/>
          <a:p>
            <a:r>
              <a:rPr lang="en-US" sz="1400" dirty="0" smtClean="0">
                <a:latin typeface="MS Reference Sans Serif" charset="0"/>
                <a:ea typeface="MS Reference Sans Serif" charset="0"/>
                <a:cs typeface="MS Reference Sans Serif" charset="0"/>
              </a:rPr>
              <a:t>CI (anti-CI vs. CI) x Trait (Germy vs. Violent) x </a:t>
            </a:r>
            <a:r>
              <a:rPr lang="en-US" sz="1400" dirty="0" smtClean="0">
                <a:solidFill>
                  <a:srgbClr val="FFFF00"/>
                </a:solidFill>
                <a:latin typeface="MS Reference Sans Serif" charset="0"/>
                <a:ea typeface="MS Reference Sans Serif" charset="0"/>
                <a:cs typeface="MS Reference Sans Serif" charset="0"/>
              </a:rPr>
              <a:t>Linear Trend</a:t>
            </a:r>
            <a:r>
              <a:rPr lang="en-US" sz="1400" dirty="0" smtClean="0">
                <a:latin typeface="MS Reference Sans Serif" charset="0"/>
                <a:ea typeface="MS Reference Sans Serif" charset="0"/>
                <a:cs typeface="MS Reference Sans Serif" charset="0"/>
              </a:rPr>
              <a:t>, </a:t>
            </a:r>
            <a:r>
              <a:rPr lang="en-US" sz="1400" i="1" dirty="0" smtClean="0">
                <a:latin typeface="MS Reference Sans Serif" charset="0"/>
                <a:ea typeface="MS Reference Sans Serif" charset="0"/>
                <a:cs typeface="MS Reference Sans Serif" charset="0"/>
              </a:rPr>
              <a:t>t</a:t>
            </a:r>
            <a:r>
              <a:rPr lang="en-US" sz="1400" dirty="0" smtClean="0">
                <a:latin typeface="MS Reference Sans Serif" charset="0"/>
                <a:ea typeface="MS Reference Sans Serif" charset="0"/>
                <a:cs typeface="MS Reference Sans Serif" charset="0"/>
              </a:rPr>
              <a:t>(419.68) = -3.37, </a:t>
            </a:r>
            <a:r>
              <a:rPr lang="en-US" sz="1400" i="1" dirty="0" smtClean="0">
                <a:latin typeface="MS Reference Sans Serif" charset="0"/>
                <a:ea typeface="MS Reference Sans Serif" charset="0"/>
                <a:cs typeface="MS Reference Sans Serif" charset="0"/>
              </a:rPr>
              <a:t>p</a:t>
            </a:r>
            <a:r>
              <a:rPr lang="en-US" sz="1400" dirty="0" smtClean="0">
                <a:latin typeface="MS Reference Sans Serif" charset="0"/>
                <a:ea typeface="MS Reference Sans Serif" charset="0"/>
                <a:cs typeface="MS Reference Sans Serif" charset="0"/>
              </a:rPr>
              <a:t> = .000825</a:t>
            </a:r>
            <a:endParaRPr lang="en-US" sz="1400" dirty="0">
              <a:latin typeface="MS Reference Sans Serif" charset="0"/>
              <a:ea typeface="MS Reference Sans Serif" charset="0"/>
              <a:cs typeface="MS Reference Sans Serif" charset="0"/>
            </a:endParaRPr>
          </a:p>
        </p:txBody>
      </p:sp>
      <p:pic>
        <p:nvPicPr>
          <p:cNvPr id="119" name="Picture 1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785" y="656545"/>
            <a:ext cx="457200" cy="457200"/>
          </a:xfrm>
          <a:prstGeom prst="rect">
            <a:avLst/>
          </a:prstGeom>
          <a:ln w="38100">
            <a:solidFill>
              <a:srgbClr val="ABD9E9"/>
            </a:solidFill>
          </a:ln>
        </p:spPr>
      </p:pic>
      <p:pic>
        <p:nvPicPr>
          <p:cNvPr id="120" name="Picture 1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2254" y="656545"/>
            <a:ext cx="457200" cy="457200"/>
          </a:xfrm>
          <a:prstGeom prst="rect">
            <a:avLst/>
          </a:prstGeom>
          <a:ln w="38100">
            <a:solidFill>
              <a:srgbClr val="EA484B"/>
            </a:solidFill>
          </a:ln>
        </p:spPr>
      </p:pic>
      <p:sp>
        <p:nvSpPr>
          <p:cNvPr id="121" name="TextBox 120"/>
          <p:cNvSpPr txBox="1"/>
          <p:nvPr/>
        </p:nvSpPr>
        <p:spPr>
          <a:xfrm>
            <a:off x="4133021" y="228948"/>
            <a:ext cx="644728" cy="369332"/>
          </a:xfrm>
          <a:prstGeom prst="rect">
            <a:avLst/>
          </a:prstGeom>
          <a:noFill/>
        </p:spPr>
        <p:txBody>
          <a:bodyPr wrap="none" rtlCol="0">
            <a:spAutoFit/>
          </a:bodyPr>
          <a:lstStyle/>
          <a:p>
            <a:r>
              <a:rPr lang="en-US"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122" name="TextBox 121"/>
          <p:cNvSpPr txBox="1"/>
          <p:nvPr/>
        </p:nvSpPr>
        <p:spPr>
          <a:xfrm>
            <a:off x="4849199" y="232497"/>
            <a:ext cx="540533" cy="369332"/>
          </a:xfrm>
          <a:prstGeom prst="rect">
            <a:avLst/>
          </a:prstGeom>
          <a:noFill/>
        </p:spPr>
        <p:txBody>
          <a:bodyPr wrap="none" rtlCol="0">
            <a:spAutoFit/>
          </a:bodyPr>
          <a:lstStyle/>
          <a:p>
            <a:r>
              <a:rPr lang="en-US"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pic>
        <p:nvPicPr>
          <p:cNvPr id="123" name="Picture 1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2929" y="656935"/>
            <a:ext cx="457200" cy="457200"/>
          </a:xfrm>
          <a:prstGeom prst="rect">
            <a:avLst/>
          </a:prstGeom>
          <a:ln w="38100">
            <a:solidFill>
              <a:srgbClr val="ABD9E9"/>
            </a:solidFill>
          </a:ln>
        </p:spPr>
      </p:pic>
      <p:pic>
        <p:nvPicPr>
          <p:cNvPr id="124" name="Picture 1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2442" y="656545"/>
            <a:ext cx="457200" cy="457200"/>
          </a:xfrm>
          <a:prstGeom prst="rect">
            <a:avLst/>
          </a:prstGeom>
          <a:ln w="38100">
            <a:solidFill>
              <a:srgbClr val="EA484B"/>
            </a:solidFill>
          </a:ln>
        </p:spPr>
      </p:pic>
      <p:sp>
        <p:nvSpPr>
          <p:cNvPr id="125" name="TextBox 124"/>
          <p:cNvSpPr txBox="1"/>
          <p:nvPr/>
        </p:nvSpPr>
        <p:spPr>
          <a:xfrm>
            <a:off x="8653221" y="242763"/>
            <a:ext cx="644728" cy="369332"/>
          </a:xfrm>
          <a:prstGeom prst="rect">
            <a:avLst/>
          </a:prstGeom>
          <a:noFill/>
        </p:spPr>
        <p:txBody>
          <a:bodyPr wrap="none" rtlCol="0">
            <a:spAutoFit/>
          </a:bodyPr>
          <a:lstStyle/>
          <a:p>
            <a:r>
              <a:rPr lang="en-US" dirty="0"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126" name="TextBox 125"/>
          <p:cNvSpPr txBox="1"/>
          <p:nvPr/>
        </p:nvSpPr>
        <p:spPr>
          <a:xfrm>
            <a:off x="9391571" y="242763"/>
            <a:ext cx="540533" cy="369332"/>
          </a:xfrm>
          <a:prstGeom prst="rect">
            <a:avLst/>
          </a:prstGeom>
          <a:noFill/>
        </p:spPr>
        <p:txBody>
          <a:bodyPr wrap="none" rtlCol="0">
            <a:spAutoFit/>
          </a:bodyPr>
          <a:lstStyle/>
          <a:p>
            <a:r>
              <a:rPr lang="en-US" dirty="0"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85614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7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8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9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1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11200"/>
            <a:ext cx="12192000" cy="5417378"/>
          </a:xfrm>
          <a:prstGeom prst="rect">
            <a:avLst/>
          </a:prstGeom>
        </p:spPr>
      </p:pic>
      <p:pic>
        <p:nvPicPr>
          <p:cNvPr id="120" name="Picture 1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2254" y="656545"/>
            <a:ext cx="457200" cy="457200"/>
          </a:xfrm>
          <a:prstGeom prst="rect">
            <a:avLst/>
          </a:prstGeom>
          <a:ln w="38100">
            <a:solidFill>
              <a:srgbClr val="EA484B"/>
            </a:solidFill>
          </a:ln>
        </p:spPr>
      </p:pic>
      <p:pic>
        <p:nvPicPr>
          <p:cNvPr id="119" name="Picture 1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6785" y="656545"/>
            <a:ext cx="457200" cy="457200"/>
          </a:xfrm>
          <a:prstGeom prst="rect">
            <a:avLst/>
          </a:prstGeom>
          <a:ln w="38100">
            <a:solidFill>
              <a:srgbClr val="ABD9E9"/>
            </a:solidFill>
          </a:ln>
        </p:spPr>
      </p:pic>
      <p:sp>
        <p:nvSpPr>
          <p:cNvPr id="122" name="TextBox 121"/>
          <p:cNvSpPr txBox="1"/>
          <p:nvPr/>
        </p:nvSpPr>
        <p:spPr>
          <a:xfrm>
            <a:off x="4849199" y="232497"/>
            <a:ext cx="540533" cy="369332"/>
          </a:xfrm>
          <a:prstGeom prst="rect">
            <a:avLst/>
          </a:prstGeom>
          <a:noFill/>
        </p:spPr>
        <p:txBody>
          <a:bodyPr wrap="none" rtlCol="0">
            <a:spAutoFit/>
          </a:bodyPr>
          <a:lstStyle/>
          <a:p>
            <a:r>
              <a:rPr lang="en-US"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121" name="TextBox 120"/>
          <p:cNvSpPr txBox="1"/>
          <p:nvPr/>
        </p:nvSpPr>
        <p:spPr>
          <a:xfrm>
            <a:off x="4133021" y="228948"/>
            <a:ext cx="644728" cy="369332"/>
          </a:xfrm>
          <a:prstGeom prst="rect">
            <a:avLst/>
          </a:prstGeom>
          <a:noFill/>
        </p:spPr>
        <p:txBody>
          <a:bodyPr wrap="none" rtlCol="0">
            <a:spAutoFit/>
          </a:bodyPr>
          <a:lstStyle/>
          <a:p>
            <a:r>
              <a:rPr lang="en-US"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118" name="TextBox 117"/>
          <p:cNvSpPr txBox="1"/>
          <p:nvPr/>
        </p:nvSpPr>
        <p:spPr>
          <a:xfrm>
            <a:off x="1764269" y="6193551"/>
            <a:ext cx="8663462" cy="307777"/>
          </a:xfrm>
          <a:prstGeom prst="rect">
            <a:avLst/>
          </a:prstGeom>
          <a:noFill/>
        </p:spPr>
        <p:txBody>
          <a:bodyPr wrap="none" rtlCol="0">
            <a:spAutoFit/>
          </a:bodyPr>
          <a:lstStyle/>
          <a:p>
            <a:r>
              <a:rPr lang="en-US" sz="1400" dirty="0" smtClean="0">
                <a:latin typeface="MS Reference Sans Serif" charset="0"/>
                <a:ea typeface="MS Reference Sans Serif" charset="0"/>
                <a:cs typeface="MS Reference Sans Serif" charset="0"/>
              </a:rPr>
              <a:t>CI (anti-CI vs. CI) x Trait (Germy vs. Violent) x </a:t>
            </a:r>
            <a:r>
              <a:rPr lang="en-US" sz="1400" dirty="0" smtClean="0">
                <a:solidFill>
                  <a:srgbClr val="FFFF00"/>
                </a:solidFill>
                <a:latin typeface="MS Reference Sans Serif" charset="0"/>
                <a:ea typeface="MS Reference Sans Serif" charset="0"/>
                <a:cs typeface="MS Reference Sans Serif" charset="0"/>
              </a:rPr>
              <a:t>Linear Trend</a:t>
            </a:r>
            <a:r>
              <a:rPr lang="en-US" sz="1400" dirty="0" smtClean="0">
                <a:latin typeface="MS Reference Sans Serif" charset="0"/>
                <a:ea typeface="MS Reference Sans Serif" charset="0"/>
                <a:cs typeface="MS Reference Sans Serif" charset="0"/>
              </a:rPr>
              <a:t>, </a:t>
            </a:r>
            <a:r>
              <a:rPr lang="en-US" sz="1400" i="1" dirty="0" smtClean="0">
                <a:latin typeface="MS Reference Sans Serif" charset="0"/>
                <a:ea typeface="MS Reference Sans Serif" charset="0"/>
                <a:cs typeface="MS Reference Sans Serif" charset="0"/>
              </a:rPr>
              <a:t>t</a:t>
            </a:r>
            <a:r>
              <a:rPr lang="en-US" sz="1400" dirty="0" smtClean="0">
                <a:latin typeface="MS Reference Sans Serif" charset="0"/>
                <a:ea typeface="MS Reference Sans Serif" charset="0"/>
                <a:cs typeface="MS Reference Sans Serif" charset="0"/>
              </a:rPr>
              <a:t>(419.68) = -3.37, </a:t>
            </a:r>
            <a:r>
              <a:rPr lang="en-US" sz="1400" i="1" dirty="0" smtClean="0">
                <a:latin typeface="MS Reference Sans Serif" charset="0"/>
                <a:ea typeface="MS Reference Sans Serif" charset="0"/>
                <a:cs typeface="MS Reference Sans Serif" charset="0"/>
              </a:rPr>
              <a:t>p</a:t>
            </a:r>
            <a:r>
              <a:rPr lang="en-US" sz="1400" dirty="0" smtClean="0">
                <a:latin typeface="MS Reference Sans Serif" charset="0"/>
                <a:ea typeface="MS Reference Sans Serif" charset="0"/>
                <a:cs typeface="MS Reference Sans Serif" charset="0"/>
              </a:rPr>
              <a:t> = .000825</a:t>
            </a:r>
            <a:endParaRPr lang="en-US" sz="1400" dirty="0">
              <a:latin typeface="MS Reference Sans Serif" charset="0"/>
              <a:ea typeface="MS Reference Sans Serif" charset="0"/>
              <a:cs typeface="MS Reference Sans Serif" charset="0"/>
            </a:endParaRPr>
          </a:p>
        </p:txBody>
      </p:sp>
      <p:sp>
        <p:nvSpPr>
          <p:cNvPr id="113" name="tx114"/>
          <p:cNvSpPr/>
          <p:nvPr/>
        </p:nvSpPr>
        <p:spPr>
          <a:xfrm>
            <a:off x="6220487" y="873105"/>
            <a:ext cx="138745" cy="105767"/>
          </a:xfrm>
          <a:prstGeom prst="rect">
            <a:avLst/>
          </a:prstGeom>
          <a:noFill/>
        </p:spPr>
        <p:txBody>
          <a:bodyPr wrap="none" lIns="0" tIns="0" rIns="0" bIns="0" anchor="ctr" anchorCtr="1"/>
          <a:lstStyle/>
          <a:p>
            <a:pPr marL="0" marR="0" indent="0" algn="l">
              <a:lnSpc>
                <a:spcPts val="1100"/>
              </a:lnSpc>
              <a:spcBef>
                <a:spcPts val="0"/>
              </a:spcBef>
              <a:spcAft>
                <a:spcPts val="0"/>
              </a:spcAft>
            </a:pPr>
            <a:r>
              <a:rPr sz="1100">
                <a:solidFill>
                  <a:srgbClr val="000000">
                    <a:alpha val="100000"/>
                  </a:srgbClr>
                </a:solidFill>
                <a:latin typeface="Bitstream Vera Sans"/>
                <a:cs typeface="Bitstream Vera Sans"/>
              </a:rPr>
              <a:t>CI</a:t>
            </a:r>
          </a:p>
        </p:txBody>
      </p:sp>
      <p:sp>
        <p:nvSpPr>
          <p:cNvPr id="94" name="tx95"/>
          <p:cNvSpPr/>
          <p:nvPr/>
        </p:nvSpPr>
        <p:spPr>
          <a:xfrm>
            <a:off x="4403174" y="1263544"/>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spTree>
    <p:extLst>
      <p:ext uri="{BB962C8B-B14F-4D97-AF65-F5344CB8AC3E}">
        <p14:creationId xmlns:p14="http://schemas.microsoft.com/office/powerpoint/2010/main" val="6690543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3362" y="4583162"/>
            <a:ext cx="4653838" cy="369332"/>
          </a:xfrm>
          <a:prstGeom prst="rect">
            <a:avLst/>
          </a:prstGeom>
          <a:noFill/>
        </p:spPr>
        <p:txBody>
          <a:bodyPr wrap="none" rtlCol="0">
            <a:spAutoFit/>
          </a:bodyPr>
          <a:lstStyle/>
          <a:p>
            <a:r>
              <a:rPr lang="en-US" b="1" dirty="0" smtClean="0">
                <a:solidFill>
                  <a:srgbClr val="00B0F0"/>
                </a:solidFill>
                <a:latin typeface="MS Reference Sans Serif" charset="0"/>
                <a:ea typeface="MS Reference Sans Serif" charset="0"/>
                <a:cs typeface="MS Reference Sans Serif" charset="0"/>
              </a:rPr>
              <a:t>Gibson,1979;</a:t>
            </a:r>
            <a:r>
              <a:rPr lang="it-IT" b="1" dirty="0">
                <a:solidFill>
                  <a:srgbClr val="00B0F0"/>
                </a:solidFill>
                <a:latin typeface="MS Reference Sans Serif" charset="0"/>
                <a:ea typeface="MS Reference Sans Serif" charset="0"/>
                <a:cs typeface="MS Reference Sans Serif" charset="0"/>
              </a:rPr>
              <a:t> </a:t>
            </a:r>
            <a:r>
              <a:rPr lang="it-IT" b="1" dirty="0" err="1" smtClean="0">
                <a:solidFill>
                  <a:srgbClr val="00B0F0"/>
                </a:solidFill>
                <a:latin typeface="MS Reference Sans Serif" charset="0"/>
                <a:ea typeface="MS Reference Sans Serif" charset="0"/>
                <a:cs typeface="MS Reference Sans Serif" charset="0"/>
              </a:rPr>
              <a:t>McArthur</a:t>
            </a:r>
            <a:r>
              <a:rPr lang="it-IT" b="1" dirty="0">
                <a:solidFill>
                  <a:srgbClr val="00B0F0"/>
                </a:solidFill>
                <a:latin typeface="MS Reference Sans Serif" charset="0"/>
                <a:ea typeface="MS Reference Sans Serif" charset="0"/>
                <a:cs typeface="MS Reference Sans Serif" charset="0"/>
              </a:rPr>
              <a:t> </a:t>
            </a:r>
            <a:r>
              <a:rPr lang="it-IT" b="1" dirty="0" smtClean="0">
                <a:solidFill>
                  <a:srgbClr val="00B0F0"/>
                </a:solidFill>
                <a:latin typeface="MS Reference Sans Serif" charset="0"/>
                <a:ea typeface="MS Reference Sans Serif" charset="0"/>
                <a:cs typeface="MS Reference Sans Serif" charset="0"/>
              </a:rPr>
              <a:t>&amp; Baron,1983</a:t>
            </a:r>
            <a:endParaRPr lang="en-US" b="1" dirty="0">
              <a:solidFill>
                <a:schemeClr val="bg1"/>
              </a:solidFill>
              <a:latin typeface="MS Reference Sans Serif" charset="0"/>
              <a:ea typeface="MS Reference Sans Serif" charset="0"/>
              <a:cs typeface="MS Reference Sans Serif" charset="0"/>
            </a:endParaRPr>
          </a:p>
        </p:txBody>
      </p:sp>
      <p:sp>
        <p:nvSpPr>
          <p:cNvPr id="7" name="Rectangle 6"/>
          <p:cNvSpPr/>
          <p:nvPr/>
        </p:nvSpPr>
        <p:spPr>
          <a:xfrm>
            <a:off x="1943362" y="2274838"/>
            <a:ext cx="8305277" cy="2308324"/>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The </a:t>
            </a:r>
            <a:r>
              <a:rPr lang="en-US" sz="3600" b="1" dirty="0">
                <a:latin typeface="MS Reference Sans Serif" charset="0"/>
                <a:ea typeface="MS Reference Sans Serif" charset="0"/>
                <a:cs typeface="MS Reference Sans Serif" charset="0"/>
              </a:rPr>
              <a:t>social and physical world is rich with information that guides biologically and socially functional behavior.</a:t>
            </a:r>
          </a:p>
        </p:txBody>
      </p:sp>
    </p:spTree>
    <p:extLst>
      <p:ext uri="{BB962C8B-B14F-4D97-AF65-F5344CB8AC3E}">
        <p14:creationId xmlns:p14="http://schemas.microsoft.com/office/powerpoint/2010/main" val="20636890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47234" y="259686"/>
            <a:ext cx="1611339"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anti-CI</a:t>
            </a:r>
            <a:endParaRPr lang="en-US" sz="3200" b="1" dirty="0">
              <a:latin typeface="MS Reference Sans Serif" charset="0"/>
              <a:ea typeface="MS Reference Sans Serif" charset="0"/>
              <a:cs typeface="MS Reference Sans Serif" charset="0"/>
            </a:endParaRPr>
          </a:p>
        </p:txBody>
      </p:sp>
      <p:sp>
        <p:nvSpPr>
          <p:cNvPr id="5" name="TextBox 4"/>
          <p:cNvSpPr txBox="1"/>
          <p:nvPr/>
        </p:nvSpPr>
        <p:spPr>
          <a:xfrm>
            <a:off x="7103547" y="259686"/>
            <a:ext cx="644728"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CI</a:t>
            </a:r>
            <a:endParaRPr lang="en-US" sz="3200" b="1" dirty="0">
              <a:latin typeface="MS Reference Sans Serif" charset="0"/>
              <a:ea typeface="MS Reference Sans Serif" charset="0"/>
              <a:cs typeface="MS Reference Sans Serif" charset="0"/>
            </a:endParaRPr>
          </a:p>
        </p:txBody>
      </p:sp>
      <p:sp>
        <p:nvSpPr>
          <p:cNvPr id="6" name="TextBox 5"/>
          <p:cNvSpPr txBox="1"/>
          <p:nvPr/>
        </p:nvSpPr>
        <p:spPr>
          <a:xfrm>
            <a:off x="1697617" y="1833859"/>
            <a:ext cx="1562735" cy="1077218"/>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p>
          <a:p>
            <a:r>
              <a:rPr lang="en-US" sz="3200" b="1" dirty="0" smtClean="0">
                <a:latin typeface="MS Reference Sans Serif" charset="0"/>
                <a:ea typeface="MS Reference Sans Serif" charset="0"/>
                <a:cs typeface="MS Reference Sans Serif" charset="0"/>
              </a:rPr>
              <a:t>(UM)</a:t>
            </a:r>
            <a:endParaRPr lang="en-US" sz="3200" b="1" dirty="0">
              <a:latin typeface="MS Reference Sans Serif" charset="0"/>
              <a:ea typeface="MS Reference Sans Serif" charset="0"/>
              <a:cs typeface="MS Reference Sans Serif" charset="0"/>
            </a:endParaRPr>
          </a:p>
        </p:txBody>
      </p:sp>
      <p:sp>
        <p:nvSpPr>
          <p:cNvPr id="7" name="TextBox 6"/>
          <p:cNvSpPr txBox="1"/>
          <p:nvPr/>
        </p:nvSpPr>
        <p:spPr>
          <a:xfrm>
            <a:off x="1739809" y="4489481"/>
            <a:ext cx="1794337" cy="1077218"/>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Germy</a:t>
            </a:r>
          </a:p>
          <a:p>
            <a:r>
              <a:rPr lang="en-US" sz="3200" b="1" dirty="0" smtClean="0">
                <a:latin typeface="MS Reference Sans Serif" charset="0"/>
                <a:ea typeface="MS Reference Sans Serif" charset="0"/>
                <a:cs typeface="MS Reference Sans Serif" charset="0"/>
              </a:rPr>
              <a:t>(</a:t>
            </a:r>
            <a:r>
              <a:rPr lang="en-US" sz="3200" b="1" dirty="0" err="1" smtClean="0">
                <a:latin typeface="MS Reference Sans Serif" charset="0"/>
                <a:ea typeface="MS Reference Sans Serif" charset="0"/>
                <a:cs typeface="MS Reference Sans Serif" charset="0"/>
              </a:rPr>
              <a:t>MTurk</a:t>
            </a:r>
            <a:r>
              <a:rPr lang="en-US" sz="3200" b="1" dirty="0" smtClean="0">
                <a:latin typeface="MS Reference Sans Serif" charset="0"/>
                <a:ea typeface="MS Reference Sans Serif" charset="0"/>
                <a:cs typeface="MS Reference Sans Serif" charset="0"/>
              </a:rPr>
              <a:t>)</a:t>
            </a:r>
            <a:endParaRPr lang="en-US" sz="3200" b="1" dirty="0">
              <a:latin typeface="MS Reference Sans Serif" charset="0"/>
              <a:ea typeface="MS Reference Sans Serif" charset="0"/>
              <a:cs typeface="MS Reference Sans Serif"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904" y="3638870"/>
            <a:ext cx="2286000" cy="2286000"/>
          </a:xfrm>
          <a:prstGeom prst="rect">
            <a:avLst/>
          </a:prstGeom>
          <a:ln w="76200">
            <a:solidFill>
              <a:srgbClr val="ABD9E9"/>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911" y="3638869"/>
            <a:ext cx="2286000" cy="2286000"/>
          </a:xfrm>
          <a:prstGeom prst="rect">
            <a:avLst/>
          </a:prstGeom>
          <a:ln w="76200">
            <a:solidFill>
              <a:srgbClr val="EA484B"/>
            </a:solidFill>
          </a:ln>
        </p:spPr>
      </p:pic>
      <p:sp>
        <p:nvSpPr>
          <p:cNvPr id="10" name="Rectangle 9"/>
          <p:cNvSpPr/>
          <p:nvPr/>
        </p:nvSpPr>
        <p:spPr>
          <a:xfrm>
            <a:off x="8955918" y="1587637"/>
            <a:ext cx="1874007" cy="1077218"/>
          </a:xfrm>
          <a:prstGeom prst="rect">
            <a:avLst/>
          </a:prstGeom>
        </p:spPr>
        <p:txBody>
          <a:bodyPr wrap="square">
            <a:spAutoFit/>
          </a:bodyPr>
          <a:lstStyle/>
          <a:p>
            <a:r>
              <a:rPr lang="en-US" sz="3200" b="1" dirty="0" smtClean="0">
                <a:latin typeface="MS Reference Sans Serif" charset="0"/>
                <a:ea typeface="MS Reference Sans Serif" charset="0"/>
                <a:cs typeface="MS Reference Sans Serif" charset="0"/>
              </a:rPr>
              <a:t>Study 1</a:t>
            </a:r>
          </a:p>
          <a:p>
            <a:r>
              <a:rPr lang="en-US" sz="3200" b="1" dirty="0">
                <a:latin typeface="MS Reference Sans Serif" charset="0"/>
                <a:ea typeface="MS Reference Sans Serif" charset="0"/>
                <a:cs typeface="MS Reference Sans Serif" charset="0"/>
              </a:rPr>
              <a:t>N</a:t>
            </a:r>
            <a:r>
              <a:rPr lang="en-US" sz="3200" b="1" dirty="0" smtClean="0">
                <a:latin typeface="MS Reference Sans Serif" charset="0"/>
                <a:ea typeface="MS Reference Sans Serif" charset="0"/>
                <a:cs typeface="MS Reference Sans Serif" charset="0"/>
              </a:rPr>
              <a:t> = 94</a:t>
            </a:r>
            <a:endParaRPr lang="en-US" sz="3200" b="1" dirty="0">
              <a:latin typeface="MS Reference Sans Serif" charset="0"/>
              <a:ea typeface="MS Reference Sans Serif" charset="0"/>
              <a:cs typeface="MS Reference Sans Serif" charset="0"/>
            </a:endParaRPr>
          </a:p>
        </p:txBody>
      </p:sp>
      <p:sp>
        <p:nvSpPr>
          <p:cNvPr id="11" name="Rectangle 10"/>
          <p:cNvSpPr/>
          <p:nvPr/>
        </p:nvSpPr>
        <p:spPr>
          <a:xfrm>
            <a:off x="8955918" y="4243259"/>
            <a:ext cx="2005008" cy="1077218"/>
          </a:xfrm>
          <a:prstGeom prst="rect">
            <a:avLst/>
          </a:prstGeom>
        </p:spPr>
        <p:txBody>
          <a:bodyPr wrap="square">
            <a:spAutoFit/>
          </a:bodyPr>
          <a:lstStyle/>
          <a:p>
            <a:r>
              <a:rPr lang="en-US" sz="3200" b="1" dirty="0" smtClean="0">
                <a:latin typeface="MS Reference Sans Serif" charset="0"/>
                <a:ea typeface="MS Reference Sans Serif" charset="0"/>
                <a:cs typeface="MS Reference Sans Serif" charset="0"/>
              </a:rPr>
              <a:t>Study 2</a:t>
            </a:r>
          </a:p>
          <a:p>
            <a:r>
              <a:rPr lang="en-US" sz="3200" b="1" dirty="0" smtClean="0">
                <a:latin typeface="MS Reference Sans Serif" charset="0"/>
                <a:ea typeface="MS Reference Sans Serif" charset="0"/>
                <a:cs typeface="MS Reference Sans Serif" charset="0"/>
              </a:rPr>
              <a:t>n = 102</a:t>
            </a:r>
            <a:endParaRPr lang="en-US" sz="3200" b="1" dirty="0">
              <a:latin typeface="MS Reference Sans Serif" charset="0"/>
              <a:ea typeface="MS Reference Sans Serif" charset="0"/>
              <a:cs typeface="MS Reference Sans Serif"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903" y="983248"/>
            <a:ext cx="2286000" cy="2286000"/>
          </a:xfrm>
          <a:prstGeom prst="rect">
            <a:avLst/>
          </a:prstGeom>
          <a:ln w="76200">
            <a:solidFill>
              <a:srgbClr val="ABD9E9"/>
            </a:solidFill>
          </a:ln>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2910" y="981279"/>
            <a:ext cx="2286000" cy="2286000"/>
          </a:xfrm>
          <a:prstGeom prst="rect">
            <a:avLst/>
          </a:prstGeom>
          <a:ln w="76200">
            <a:solidFill>
              <a:srgbClr val="EA484B"/>
            </a:solidFill>
          </a:ln>
        </p:spPr>
      </p:pic>
    </p:spTree>
    <p:extLst>
      <p:ext uri="{BB962C8B-B14F-4D97-AF65-F5344CB8AC3E}">
        <p14:creationId xmlns:p14="http://schemas.microsoft.com/office/powerpoint/2010/main" val="17128257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52874" y="2069621"/>
            <a:ext cx="6286252" cy="2718759"/>
          </a:xfrm>
        </p:spPr>
        <p:txBody>
          <a:bodyPr>
            <a:noAutofit/>
          </a:bodyPr>
          <a:lstStyle/>
          <a:p>
            <a:pPr marL="0" indent="0">
              <a:buNone/>
            </a:pPr>
            <a:r>
              <a:rPr lang="en-US" sz="3600" b="1" dirty="0" smtClean="0">
                <a:latin typeface="MS Reference Sans Serif" charset="0"/>
                <a:ea typeface="MS Reference Sans Serif" charset="0"/>
                <a:cs typeface="MS Reference Sans Serif" charset="0"/>
              </a:rPr>
              <a:t>The atypical features associated with infectious disease threat and avoidance are reflected in the germy mental image</a:t>
            </a:r>
            <a:endParaRPr lang="en-US" sz="36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7065256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3263" y="2504382"/>
            <a:ext cx="7485474" cy="1849236"/>
          </a:xfrm>
        </p:spPr>
        <p:txBody>
          <a:bodyPr>
            <a:noAutofit/>
          </a:bodyPr>
          <a:lstStyle/>
          <a:p>
            <a:pPr marL="0" indent="0">
              <a:buNone/>
            </a:pPr>
            <a:r>
              <a:rPr lang="en-US" sz="3600" b="1" dirty="0" smtClean="0">
                <a:latin typeface="MS Reference Sans Serif" charset="0"/>
                <a:ea typeface="MS Reference Sans Serif" charset="0"/>
                <a:cs typeface="MS Reference Sans Serif" charset="0"/>
              </a:rPr>
              <a:t>We </a:t>
            </a:r>
            <a:r>
              <a:rPr lang="en-US" sz="3600" b="1" smtClean="0">
                <a:latin typeface="MS Reference Sans Serif" charset="0"/>
                <a:ea typeface="MS Reference Sans Serif" charset="0"/>
                <a:cs typeface="MS Reference Sans Serif" charset="0"/>
              </a:rPr>
              <a:t>found some evidence </a:t>
            </a:r>
            <a:r>
              <a:rPr lang="en-US" sz="3600" b="1" dirty="0" smtClean="0">
                <a:latin typeface="MS Reference Sans Serif" charset="0"/>
                <a:ea typeface="MS Reference Sans Serif" charset="0"/>
                <a:cs typeface="MS Reference Sans Serif" charset="0"/>
              </a:rPr>
              <a:t>that these features have an indirect effect on avoidance intentions</a:t>
            </a:r>
            <a:endParaRPr lang="en-US" sz="36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7611175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7616" y="2504382"/>
            <a:ext cx="9076768" cy="1849236"/>
          </a:xfrm>
        </p:spPr>
        <p:txBody>
          <a:bodyPr>
            <a:noAutofit/>
          </a:bodyPr>
          <a:lstStyle/>
          <a:p>
            <a:pPr marL="0" indent="0">
              <a:buNone/>
            </a:pPr>
            <a:r>
              <a:rPr lang="en-US" sz="3600" b="1" dirty="0" smtClean="0">
                <a:latin typeface="MS Reference Sans Serif" charset="0"/>
                <a:ea typeface="MS Reference Sans Serif" charset="0"/>
                <a:cs typeface="MS Reference Sans Serif" charset="0"/>
              </a:rPr>
              <a:t>We found some evidence that trait-level pathogen avoidance exaggerates (or attenuates) these features</a:t>
            </a:r>
            <a:endParaRPr lang="en-US" sz="3600"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2060205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MS Reference Sans Serif" charset="0"/>
                <a:ea typeface="MS Reference Sans Serif" charset="0"/>
                <a:cs typeface="MS Reference Sans Serif" charset="0"/>
              </a:rPr>
              <a:t>Surprises</a:t>
            </a:r>
            <a:endParaRPr lang="en-US" b="1" dirty="0">
              <a:latin typeface="MS Reference Sans Serif" charset="0"/>
              <a:ea typeface="MS Reference Sans Serif" charset="0"/>
              <a:cs typeface="MS Reference Sans Serif" charset="0"/>
            </a:endParaRPr>
          </a:p>
        </p:txBody>
      </p:sp>
      <p:sp>
        <p:nvSpPr>
          <p:cNvPr id="3" name="Content Placeholder 2"/>
          <p:cNvSpPr>
            <a:spLocks noGrp="1"/>
          </p:cNvSpPr>
          <p:nvPr>
            <p:ph idx="1"/>
          </p:nvPr>
        </p:nvSpPr>
        <p:spPr/>
        <p:txBody>
          <a:bodyPr/>
          <a:lstStyle/>
          <a:p>
            <a:r>
              <a:rPr lang="en-US" b="1" dirty="0" smtClean="0">
                <a:latin typeface="MS Reference Sans Serif" charset="0"/>
                <a:ea typeface="MS Reference Sans Serif" charset="0"/>
                <a:cs typeface="MS Reference Sans Serif" charset="0"/>
              </a:rPr>
              <a:t>Germy mental images appeared angry and violent</a:t>
            </a:r>
          </a:p>
          <a:p>
            <a:r>
              <a:rPr lang="en-US" b="1" dirty="0" smtClean="0">
                <a:latin typeface="MS Reference Sans Serif" charset="0"/>
                <a:ea typeface="MS Reference Sans Serif" charset="0"/>
                <a:cs typeface="MS Reference Sans Serif" charset="0"/>
              </a:rPr>
              <a:t>Weak evidence for dominant and foreign appearance</a:t>
            </a:r>
          </a:p>
          <a:p>
            <a:r>
              <a:rPr lang="en-US" b="1" dirty="0" smtClean="0">
                <a:latin typeface="MS Reference Sans Serif" charset="0"/>
                <a:ea typeface="MS Reference Sans Serif" charset="0"/>
                <a:cs typeface="MS Reference Sans Serif" charset="0"/>
              </a:rPr>
              <a:t>Violent mental images shared all features with the germy mental images</a:t>
            </a:r>
          </a:p>
          <a:p>
            <a:r>
              <a:rPr lang="en-US" b="1" dirty="0" smtClean="0">
                <a:latin typeface="MS Reference Sans Serif" charset="0"/>
                <a:ea typeface="MS Reference Sans Serif" charset="0"/>
                <a:cs typeface="MS Reference Sans Serif" charset="0"/>
              </a:rPr>
              <a:t>Physical safety motivation didn’t exaggerate (or attenuate) features in either mental image</a:t>
            </a:r>
          </a:p>
          <a:p>
            <a:endParaRPr lang="en-US" b="1"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77152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50859" y="223619"/>
            <a:ext cx="7414081" cy="584775"/>
          </a:xfrm>
          <a:prstGeom prst="rect">
            <a:avLst/>
          </a:prstGeom>
          <a:noFill/>
        </p:spPr>
        <p:txBody>
          <a:bodyPr wrap="none" rtlCol="0">
            <a:spAutoFit/>
          </a:bodyPr>
          <a:lstStyle/>
          <a:p>
            <a:r>
              <a:rPr lang="en-US" sz="3200" b="1" dirty="0" smtClean="0">
                <a:solidFill>
                  <a:srgbClr val="FFFF00"/>
                </a:solidFill>
                <a:latin typeface="MS Reference Sans Serif" charset="0"/>
                <a:ea typeface="MS Reference Sans Serif" charset="0"/>
                <a:cs typeface="MS Reference Sans Serif" charset="0"/>
              </a:rPr>
              <a:t>Evolutionary Social </a:t>
            </a:r>
            <a:r>
              <a:rPr lang="en-US" sz="3200" b="1" smtClean="0">
                <a:solidFill>
                  <a:srgbClr val="FFFF00"/>
                </a:solidFill>
                <a:latin typeface="MS Reference Sans Serif" charset="0"/>
                <a:ea typeface="MS Reference Sans Serif" charset="0"/>
                <a:cs typeface="MS Reference Sans Serif" charset="0"/>
              </a:rPr>
              <a:t>Psychology Lab</a:t>
            </a:r>
            <a:endParaRPr lang="en-US" sz="3200" b="1" dirty="0" smtClean="0">
              <a:solidFill>
                <a:srgbClr val="FFFF00"/>
              </a:solidFill>
              <a:latin typeface="MS Reference Sans Serif" charset="0"/>
              <a:ea typeface="MS Reference Sans Serif" charset="0"/>
              <a:cs typeface="MS Reference Sans Serif" charset="0"/>
            </a:endParaRPr>
          </a:p>
        </p:txBody>
      </p:sp>
      <p:sp>
        <p:nvSpPr>
          <p:cNvPr id="6" name="TextBox 5"/>
          <p:cNvSpPr txBox="1"/>
          <p:nvPr/>
        </p:nvSpPr>
        <p:spPr>
          <a:xfrm>
            <a:off x="671488" y="1271531"/>
            <a:ext cx="5222455" cy="2554545"/>
          </a:xfrm>
          <a:prstGeom prst="rect">
            <a:avLst/>
          </a:prstGeom>
          <a:noFill/>
        </p:spPr>
        <p:txBody>
          <a:bodyPr wrap="none" rtlCol="0">
            <a:spAutoFit/>
          </a:bodyPr>
          <a:lstStyle/>
          <a:p>
            <a:r>
              <a:rPr lang="en-US" sz="3200" b="1" u="sng" dirty="0" smtClean="0">
                <a:latin typeface="MS Reference Sans Serif" charset="0"/>
                <a:ea typeface="MS Reference Sans Serif" charset="0"/>
                <a:cs typeface="MS Reference Sans Serif" charset="0"/>
              </a:rPr>
              <a:t>Lab mates</a:t>
            </a:r>
          </a:p>
          <a:p>
            <a:r>
              <a:rPr lang="en-US" sz="3200" b="1" dirty="0" smtClean="0">
                <a:latin typeface="MS Reference Sans Serif" charset="0"/>
                <a:ea typeface="MS Reference Sans Serif" charset="0"/>
                <a:cs typeface="MS Reference Sans Serif" charset="0"/>
              </a:rPr>
              <a:t>Iris Wang, co-Data maid</a:t>
            </a:r>
          </a:p>
          <a:p>
            <a:r>
              <a:rPr lang="en-US" sz="3200" b="1" dirty="0" smtClean="0">
                <a:latin typeface="MS Reference Sans Serif" charset="0"/>
                <a:ea typeface="MS Reference Sans Serif" charset="0"/>
                <a:cs typeface="MS Reference Sans Serif" charset="0"/>
              </a:rPr>
              <a:t>‘Badass’ </a:t>
            </a:r>
            <a:r>
              <a:rPr lang="en-US" sz="3200" b="1" dirty="0" err="1" smtClean="0">
                <a:latin typeface="MS Reference Sans Serif" charset="0"/>
                <a:ea typeface="MS Reference Sans Serif" charset="0"/>
                <a:cs typeface="MS Reference Sans Serif" charset="0"/>
              </a:rPr>
              <a:t>Yuching</a:t>
            </a:r>
            <a:r>
              <a:rPr lang="en-US" sz="3200" b="1" dirty="0" smtClean="0">
                <a:latin typeface="MS Reference Sans Serif" charset="0"/>
                <a:ea typeface="MS Reference Sans Serif" charset="0"/>
                <a:cs typeface="MS Reference Sans Serif" charset="0"/>
              </a:rPr>
              <a:t> Lin</a:t>
            </a:r>
          </a:p>
          <a:p>
            <a:r>
              <a:rPr lang="en-US" sz="3200" b="1" dirty="0" smtClean="0">
                <a:latin typeface="MS Reference Sans Serif" charset="0"/>
                <a:ea typeface="MS Reference Sans Serif" charset="0"/>
                <a:cs typeface="MS Reference Sans Serif" charset="0"/>
              </a:rPr>
              <a:t>Oliver </a:t>
            </a:r>
            <a:r>
              <a:rPr lang="en-US" sz="3200" b="1" dirty="0" err="1" smtClean="0">
                <a:latin typeface="MS Reference Sans Serif" charset="0"/>
                <a:ea typeface="MS Reference Sans Serif" charset="0"/>
                <a:cs typeface="MS Reference Sans Serif" charset="0"/>
              </a:rPr>
              <a:t>Sng</a:t>
            </a:r>
            <a:endParaRPr lang="en-US" sz="3200" b="1" dirty="0">
              <a:latin typeface="MS Reference Sans Serif" charset="0"/>
              <a:ea typeface="MS Reference Sans Serif" charset="0"/>
              <a:cs typeface="MS Reference Sans Serif" charset="0"/>
            </a:endParaRPr>
          </a:p>
          <a:p>
            <a:r>
              <a:rPr lang="en-US" sz="3200" b="1" dirty="0" smtClean="0">
                <a:latin typeface="MS Reference Sans Serif" charset="0"/>
                <a:ea typeface="MS Reference Sans Serif" charset="0"/>
                <a:cs typeface="MS Reference Sans Serif" charset="0"/>
              </a:rPr>
              <a:t>(pronounced All-</a:t>
            </a:r>
            <a:r>
              <a:rPr lang="en-US" sz="3200" b="1" dirty="0" err="1" smtClean="0">
                <a:latin typeface="MS Reference Sans Serif" charset="0"/>
                <a:ea typeface="MS Reference Sans Serif" charset="0"/>
                <a:cs typeface="MS Reference Sans Serif" charset="0"/>
              </a:rPr>
              <a:t>i</a:t>
            </a:r>
            <a:r>
              <a:rPr lang="en-US" sz="3200" b="1" dirty="0" smtClean="0">
                <a:latin typeface="MS Reference Sans Serif" charset="0"/>
                <a:ea typeface="MS Reference Sans Serif" charset="0"/>
                <a:cs typeface="MS Reference Sans Serif" charset="0"/>
              </a:rPr>
              <a:t>-</a:t>
            </a:r>
            <a:r>
              <a:rPr lang="en-US" sz="3200" b="1" dirty="0" err="1" smtClean="0">
                <a:latin typeface="MS Reference Sans Serif" charset="0"/>
                <a:ea typeface="MS Reference Sans Serif" charset="0"/>
                <a:cs typeface="MS Reference Sans Serif" charset="0"/>
              </a:rPr>
              <a:t>ver</a:t>
            </a:r>
            <a:r>
              <a:rPr lang="en-US" sz="3200" b="1" dirty="0" smtClean="0">
                <a:latin typeface="MS Reference Sans Serif" charset="0"/>
                <a:ea typeface="MS Reference Sans Serif" charset="0"/>
                <a:cs typeface="MS Reference Sans Serif" charset="0"/>
              </a:rPr>
              <a:t>)</a:t>
            </a:r>
          </a:p>
        </p:txBody>
      </p:sp>
      <p:sp>
        <p:nvSpPr>
          <p:cNvPr id="7" name="TextBox 6"/>
          <p:cNvSpPr txBox="1"/>
          <p:nvPr/>
        </p:nvSpPr>
        <p:spPr>
          <a:xfrm>
            <a:off x="7729895" y="1271531"/>
            <a:ext cx="4070089" cy="4031873"/>
          </a:xfrm>
          <a:prstGeom prst="rect">
            <a:avLst/>
          </a:prstGeom>
          <a:noFill/>
        </p:spPr>
        <p:txBody>
          <a:bodyPr wrap="none" rtlCol="0">
            <a:spAutoFit/>
          </a:bodyPr>
          <a:lstStyle/>
          <a:p>
            <a:r>
              <a:rPr lang="en-US" sz="3200" b="1" u="sng" dirty="0" err="1" smtClean="0">
                <a:latin typeface="MS Reference Sans Serif" charset="0"/>
                <a:ea typeface="MS Reference Sans Serif" charset="0"/>
                <a:cs typeface="MS Reference Sans Serif" charset="0"/>
              </a:rPr>
              <a:t>Reseach</a:t>
            </a:r>
            <a:r>
              <a:rPr lang="en-US" sz="3200" b="1" u="sng" dirty="0" smtClean="0">
                <a:latin typeface="MS Reference Sans Serif" charset="0"/>
                <a:ea typeface="MS Reference Sans Serif" charset="0"/>
                <a:cs typeface="MS Reference Sans Serif" charset="0"/>
              </a:rPr>
              <a:t> assistants</a:t>
            </a:r>
          </a:p>
          <a:p>
            <a:r>
              <a:rPr lang="en-US" sz="3200" b="1" dirty="0" smtClean="0">
                <a:latin typeface="MS Reference Sans Serif" charset="0"/>
                <a:ea typeface="MS Reference Sans Serif" charset="0"/>
                <a:cs typeface="MS Reference Sans Serif" charset="0"/>
              </a:rPr>
              <a:t>Emily Jones</a:t>
            </a:r>
          </a:p>
          <a:p>
            <a:r>
              <a:rPr lang="en-US" sz="3200" b="1" dirty="0" smtClean="0">
                <a:latin typeface="MS Reference Sans Serif" charset="0"/>
                <a:ea typeface="MS Reference Sans Serif" charset="0"/>
                <a:cs typeface="MS Reference Sans Serif" charset="0"/>
              </a:rPr>
              <a:t>Isabel Osgood</a:t>
            </a:r>
            <a:endParaRPr lang="en-US" sz="3200" b="1" dirty="0">
              <a:latin typeface="MS Reference Sans Serif" charset="0"/>
              <a:ea typeface="MS Reference Sans Serif" charset="0"/>
              <a:cs typeface="MS Reference Sans Serif" charset="0"/>
            </a:endParaRPr>
          </a:p>
          <a:p>
            <a:r>
              <a:rPr lang="en-US" sz="3200" b="1" dirty="0" smtClean="0">
                <a:latin typeface="MS Reference Sans Serif" charset="0"/>
                <a:ea typeface="MS Reference Sans Serif" charset="0"/>
                <a:cs typeface="MS Reference Sans Serif" charset="0"/>
              </a:rPr>
              <a:t>Tyler </a:t>
            </a:r>
            <a:r>
              <a:rPr lang="en-US" sz="3200" b="1" dirty="0" err="1" smtClean="0">
                <a:latin typeface="MS Reference Sans Serif" charset="0"/>
                <a:ea typeface="MS Reference Sans Serif" charset="0"/>
                <a:cs typeface="MS Reference Sans Serif" charset="0"/>
              </a:rPr>
              <a:t>Aman</a:t>
            </a:r>
            <a:endParaRPr lang="en-US" sz="3200" b="1" dirty="0" smtClean="0">
              <a:latin typeface="MS Reference Sans Serif" charset="0"/>
              <a:ea typeface="MS Reference Sans Serif" charset="0"/>
              <a:cs typeface="MS Reference Sans Serif" charset="0"/>
            </a:endParaRPr>
          </a:p>
          <a:p>
            <a:r>
              <a:rPr lang="en-US" sz="3200" b="1" dirty="0" smtClean="0">
                <a:latin typeface="MS Reference Sans Serif" charset="0"/>
                <a:ea typeface="MS Reference Sans Serif" charset="0"/>
                <a:cs typeface="MS Reference Sans Serif" charset="0"/>
              </a:rPr>
              <a:t>Megan </a:t>
            </a:r>
            <a:r>
              <a:rPr lang="en-US" sz="3200" b="1" dirty="0" err="1" smtClean="0">
                <a:latin typeface="MS Reference Sans Serif" charset="0"/>
                <a:ea typeface="MS Reference Sans Serif" charset="0"/>
                <a:cs typeface="MS Reference Sans Serif" charset="0"/>
              </a:rPr>
              <a:t>Mulhinch</a:t>
            </a:r>
            <a:endParaRPr lang="en-US" sz="3200" b="1" dirty="0" smtClean="0">
              <a:latin typeface="MS Reference Sans Serif" charset="0"/>
              <a:ea typeface="MS Reference Sans Serif" charset="0"/>
              <a:cs typeface="MS Reference Sans Serif" charset="0"/>
            </a:endParaRPr>
          </a:p>
          <a:p>
            <a:r>
              <a:rPr lang="en-US" sz="3200" b="1" dirty="0" smtClean="0">
                <a:latin typeface="MS Reference Sans Serif" charset="0"/>
                <a:ea typeface="MS Reference Sans Serif" charset="0"/>
                <a:cs typeface="MS Reference Sans Serif" charset="0"/>
              </a:rPr>
              <a:t>Emily Dyke</a:t>
            </a:r>
          </a:p>
          <a:p>
            <a:r>
              <a:rPr lang="en-US" sz="3200" b="1" dirty="0" err="1" smtClean="0">
                <a:latin typeface="MS Reference Sans Serif" charset="0"/>
                <a:ea typeface="MS Reference Sans Serif" charset="0"/>
                <a:cs typeface="MS Reference Sans Serif" charset="0"/>
              </a:rPr>
              <a:t>Shyryn</a:t>
            </a:r>
            <a:r>
              <a:rPr lang="en-US" sz="3200" b="1" dirty="0" smtClean="0">
                <a:latin typeface="MS Reference Sans Serif" charset="0"/>
                <a:ea typeface="MS Reference Sans Serif" charset="0"/>
                <a:cs typeface="MS Reference Sans Serif" charset="0"/>
              </a:rPr>
              <a:t> </a:t>
            </a:r>
            <a:r>
              <a:rPr lang="en-US" sz="3200" b="1" dirty="0" err="1" smtClean="0">
                <a:latin typeface="MS Reference Sans Serif" charset="0"/>
                <a:ea typeface="MS Reference Sans Serif" charset="0"/>
                <a:cs typeface="MS Reference Sans Serif" charset="0"/>
              </a:rPr>
              <a:t>Borgol</a:t>
            </a:r>
            <a:endParaRPr lang="en-US" sz="3200" b="1" dirty="0" smtClean="0">
              <a:latin typeface="MS Reference Sans Serif" charset="0"/>
              <a:ea typeface="MS Reference Sans Serif" charset="0"/>
              <a:cs typeface="MS Reference Sans Serif" charset="0"/>
            </a:endParaRPr>
          </a:p>
          <a:p>
            <a:r>
              <a:rPr lang="en-US" sz="3200" b="1" dirty="0">
                <a:latin typeface="MS Reference Sans Serif" charset="0"/>
                <a:ea typeface="MS Reference Sans Serif" charset="0"/>
                <a:cs typeface="MS Reference Sans Serif" charset="0"/>
              </a:rPr>
              <a:t>Michelle Conklin</a:t>
            </a:r>
            <a:endParaRPr lang="en-US" sz="3200" b="1" dirty="0" smtClean="0">
              <a:latin typeface="MS Reference Sans Serif" charset="0"/>
              <a:ea typeface="MS Reference Sans Serif" charset="0"/>
              <a:cs typeface="MS Reference Sans Serif" charset="0"/>
            </a:endParaRPr>
          </a:p>
        </p:txBody>
      </p:sp>
      <p:sp>
        <p:nvSpPr>
          <p:cNvPr id="8" name="TextBox 7"/>
          <p:cNvSpPr txBox="1"/>
          <p:nvPr/>
        </p:nvSpPr>
        <p:spPr>
          <a:xfrm>
            <a:off x="671488" y="5192306"/>
            <a:ext cx="7525265" cy="1077218"/>
          </a:xfrm>
          <a:prstGeom prst="rect">
            <a:avLst/>
          </a:prstGeom>
          <a:noFill/>
        </p:spPr>
        <p:txBody>
          <a:bodyPr wrap="none" rtlCol="0">
            <a:spAutoFit/>
          </a:bodyPr>
          <a:lstStyle/>
          <a:p>
            <a:r>
              <a:rPr lang="en-US" sz="3200" b="1" u="sng" dirty="0" smtClean="0">
                <a:latin typeface="MS Reference Sans Serif" charset="0"/>
                <a:ea typeface="MS Reference Sans Serif" charset="0"/>
                <a:cs typeface="MS Reference Sans Serif" charset="0"/>
              </a:rPr>
              <a:t>Advisor</a:t>
            </a:r>
          </a:p>
          <a:p>
            <a:r>
              <a:rPr lang="en-US" sz="3200" b="1" dirty="0" smtClean="0">
                <a:latin typeface="MS Reference Sans Serif" charset="0"/>
                <a:ea typeface="MS Reference Sans Serif" charset="0"/>
                <a:cs typeface="MS Reference Sans Serif" charset="0"/>
              </a:rPr>
              <a:t>(Tenured) Professor Josh Ackerman</a:t>
            </a:r>
          </a:p>
        </p:txBody>
      </p:sp>
    </p:spTree>
    <p:extLst>
      <p:ext uri="{BB962C8B-B14F-4D97-AF65-F5344CB8AC3E}">
        <p14:creationId xmlns:p14="http://schemas.microsoft.com/office/powerpoint/2010/main" val="12272605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22332" y="3044280"/>
            <a:ext cx="3147336" cy="769441"/>
          </a:xfrm>
          <a:prstGeom prst="rect">
            <a:avLst/>
          </a:prstGeom>
          <a:noFill/>
        </p:spPr>
        <p:txBody>
          <a:bodyPr wrap="none" rtlCol="0">
            <a:spAutoFit/>
          </a:bodyPr>
          <a:lstStyle/>
          <a:p>
            <a:r>
              <a:rPr lang="en-US" sz="4400" b="1" smtClean="0">
                <a:latin typeface="MS Reference Sans Serif" charset="0"/>
                <a:ea typeface="MS Reference Sans Serif" charset="0"/>
                <a:cs typeface="MS Reference Sans Serif" charset="0"/>
              </a:rPr>
              <a:t>Thank you</a:t>
            </a:r>
            <a:endParaRPr lang="en-US" sz="4400" b="1" dirty="0">
              <a:latin typeface="MS Reference Sans Serif" charset="0"/>
              <a:ea typeface="MS Reference Sans Serif" charset="0"/>
              <a:cs typeface="MS Reference Sans Serif" charset="0"/>
            </a:endParaRPr>
          </a:p>
        </p:txBody>
      </p:sp>
      <p:sp>
        <p:nvSpPr>
          <p:cNvPr id="3" name="TextBox 2"/>
          <p:cNvSpPr txBox="1"/>
          <p:nvPr/>
        </p:nvSpPr>
        <p:spPr>
          <a:xfrm>
            <a:off x="144523" y="6159659"/>
            <a:ext cx="9339673" cy="584775"/>
          </a:xfrm>
          <a:prstGeom prst="rect">
            <a:avLst/>
          </a:prstGeom>
          <a:noFill/>
        </p:spPr>
        <p:txBody>
          <a:bodyPr wrap="none" rtlCol="0">
            <a:spAutoFit/>
          </a:bodyPr>
          <a:lstStyle/>
          <a:p>
            <a:r>
              <a:rPr lang="en-US" sz="3200" dirty="0" smtClean="0">
                <a:latin typeface="MS Reference Sans Serif" charset="0"/>
                <a:ea typeface="MS Reference Sans Serif" charset="0"/>
                <a:cs typeface="MS Reference Sans Serif" charset="0"/>
              </a:rPr>
              <a:t>Download </a:t>
            </a:r>
            <a:r>
              <a:rPr lang="en-US" sz="3200" smtClean="0">
                <a:latin typeface="MS Reference Sans Serif" charset="0"/>
                <a:ea typeface="MS Reference Sans Serif" charset="0"/>
                <a:cs typeface="MS Reference Sans Serif" charset="0"/>
              </a:rPr>
              <a:t>these slides:</a:t>
            </a:r>
            <a:r>
              <a:rPr lang="en-US" sz="3200" dirty="0">
                <a:latin typeface="MS Reference Sans Serif" charset="0"/>
                <a:ea typeface="MS Reference Sans Serif" charset="0"/>
                <a:cs typeface="MS Reference Sans Serif" charset="0"/>
              </a:rPr>
              <a:t> </a:t>
            </a:r>
            <a:r>
              <a:rPr lang="en-US" sz="3200" smtClean="0">
                <a:latin typeface="MS Reference Sans Serif" charset="0"/>
                <a:ea typeface="MS Reference Sans Serif" charset="0"/>
                <a:cs typeface="MS Reference Sans Serif" charset="0"/>
              </a:rPr>
              <a:t>https</a:t>
            </a:r>
            <a:r>
              <a:rPr lang="en-US" sz="3200" dirty="0" smtClean="0">
                <a:latin typeface="MS Reference Sans Serif" charset="0"/>
                <a:ea typeface="MS Reference Sans Serif" charset="0"/>
                <a:cs typeface="MS Reference Sans Serif" charset="0"/>
              </a:rPr>
              <a:t>://</a:t>
            </a:r>
            <a:r>
              <a:rPr lang="en-US" sz="3200" dirty="0" err="1" smtClean="0">
                <a:latin typeface="MS Reference Sans Serif" charset="0"/>
                <a:ea typeface="MS Reference Sans Serif" charset="0"/>
                <a:cs typeface="MS Reference Sans Serif" charset="0"/>
              </a:rPr>
              <a:t>osf.io</a:t>
            </a:r>
            <a:r>
              <a:rPr lang="en-US" sz="3200" dirty="0" smtClean="0">
                <a:latin typeface="MS Reference Sans Serif" charset="0"/>
                <a:ea typeface="MS Reference Sans Serif" charset="0"/>
                <a:cs typeface="MS Reference Sans Serif" charset="0"/>
              </a:rPr>
              <a:t>/gb5xj/</a:t>
            </a:r>
            <a:endParaRPr lang="en-US" sz="3200" dirty="0">
              <a:latin typeface="MS Reference Sans Serif" charset="0"/>
              <a:ea typeface="MS Reference Sans Serif" charset="0"/>
              <a:cs typeface="MS Reference Sans Serif" charset="0"/>
            </a:endParaRPr>
          </a:p>
        </p:txBody>
      </p:sp>
    </p:spTree>
    <p:extLst>
      <p:ext uri="{BB962C8B-B14F-4D97-AF65-F5344CB8AC3E}">
        <p14:creationId xmlns:p14="http://schemas.microsoft.com/office/powerpoint/2010/main" val="1229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202568"/>
            <a:ext cx="2743200" cy="3655432"/>
          </a:xfrm>
          <a:prstGeom prst="rect">
            <a:avLst/>
          </a:prstGeom>
        </p:spPr>
      </p:pic>
      <p:sp>
        <p:nvSpPr>
          <p:cNvPr id="3" name="TextBox 2"/>
          <p:cNvSpPr txBox="1"/>
          <p:nvPr/>
        </p:nvSpPr>
        <p:spPr>
          <a:xfrm>
            <a:off x="837569" y="5030284"/>
            <a:ext cx="2082612" cy="954107"/>
          </a:xfrm>
          <a:prstGeom prst="rect">
            <a:avLst/>
          </a:prstGeom>
          <a:noFill/>
        </p:spPr>
        <p:txBody>
          <a:bodyPr wrap="square" rtlCol="0">
            <a:spAutoFit/>
          </a:bodyPr>
          <a:lstStyle/>
          <a:p>
            <a:r>
              <a:rPr lang="en-US" sz="2800" b="1" smtClean="0">
                <a:solidFill>
                  <a:schemeClr val="bg1"/>
                </a:solidFill>
                <a:latin typeface="MS Reference Sans Serif" charset="0"/>
                <a:ea typeface="MS Reference Sans Serif" charset="0"/>
                <a:cs typeface="MS Reference Sans Serif" charset="0"/>
              </a:rPr>
              <a:t>Questions for you</a:t>
            </a:r>
            <a:endParaRPr lang="en-US" sz="2800" b="1">
              <a:solidFill>
                <a:schemeClr val="bg1"/>
              </a:solidFill>
              <a:latin typeface="MS Reference Sans Serif" charset="0"/>
              <a:ea typeface="MS Reference Sans Serif" charset="0"/>
              <a:cs typeface="MS Reference Sans Serif" charset="0"/>
            </a:endParaRPr>
          </a:p>
        </p:txBody>
      </p:sp>
      <p:sp>
        <p:nvSpPr>
          <p:cNvPr id="5" name="TextBox 4"/>
          <p:cNvSpPr txBox="1"/>
          <p:nvPr/>
        </p:nvSpPr>
        <p:spPr>
          <a:xfrm>
            <a:off x="3757750" y="490579"/>
            <a:ext cx="7932607" cy="4031873"/>
          </a:xfrm>
          <a:prstGeom prst="rect">
            <a:avLst/>
          </a:prstGeom>
          <a:noFill/>
        </p:spPr>
        <p:txBody>
          <a:bodyPr wrap="square" rtlCol="0">
            <a:spAutoFit/>
          </a:bodyPr>
          <a:lstStyle/>
          <a:p>
            <a:pPr marL="285750" indent="-285750">
              <a:buFont typeface="Arial" charset="0"/>
              <a:buChar char="•"/>
            </a:pPr>
            <a:r>
              <a:rPr lang="en-US" sz="3200" b="1" dirty="0" smtClean="0">
                <a:latin typeface="MS Reference Sans Serif" charset="0"/>
                <a:ea typeface="MS Reference Sans Serif" charset="0"/>
                <a:cs typeface="MS Reference Sans Serif" charset="0"/>
              </a:rPr>
              <a:t>Are there any tests you’d like to see conducted on these data? Why?</a:t>
            </a:r>
          </a:p>
          <a:p>
            <a:pPr marL="285750" indent="-285750">
              <a:buFont typeface="Arial" charset="0"/>
              <a:buChar char="•"/>
            </a:pPr>
            <a:r>
              <a:rPr lang="en-US" sz="3200" b="1" dirty="0" smtClean="0">
                <a:latin typeface="MS Reference Sans Serif" charset="0"/>
                <a:ea typeface="MS Reference Sans Serif" charset="0"/>
                <a:cs typeface="MS Reference Sans Serif" charset="0"/>
              </a:rPr>
              <a:t>Would </a:t>
            </a:r>
            <a:r>
              <a:rPr lang="en-US" sz="3200" b="1" dirty="0">
                <a:latin typeface="MS Reference Sans Serif" charset="0"/>
                <a:ea typeface="MS Reference Sans Serif" charset="0"/>
                <a:cs typeface="MS Reference Sans Serif" charset="0"/>
              </a:rPr>
              <a:t>you like to see more features measured? For which mental </a:t>
            </a:r>
            <a:r>
              <a:rPr lang="en-US" sz="3200" b="1" dirty="0" smtClean="0">
                <a:latin typeface="MS Reference Sans Serif" charset="0"/>
                <a:ea typeface="MS Reference Sans Serif" charset="0"/>
                <a:cs typeface="MS Reference Sans Serif" charset="0"/>
              </a:rPr>
              <a:t>image? Why?</a:t>
            </a:r>
            <a:endParaRPr lang="en-US" sz="3200" b="1" dirty="0">
              <a:latin typeface="MS Reference Sans Serif" charset="0"/>
              <a:ea typeface="MS Reference Sans Serif" charset="0"/>
              <a:cs typeface="MS Reference Sans Serif" charset="0"/>
            </a:endParaRPr>
          </a:p>
          <a:p>
            <a:pPr marL="285750" indent="-285750">
              <a:buFont typeface="Arial" charset="0"/>
              <a:buChar char="•"/>
            </a:pPr>
            <a:r>
              <a:rPr lang="en-US" sz="3200" b="1" dirty="0" smtClean="0">
                <a:latin typeface="MS Reference Sans Serif" charset="0"/>
                <a:ea typeface="MS Reference Sans Serif" charset="0"/>
                <a:cs typeface="MS Reference Sans Serif" charset="0"/>
              </a:rPr>
              <a:t>Would you like to see a different mental image to compare to the germy image? Why?</a:t>
            </a:r>
          </a:p>
        </p:txBody>
      </p:sp>
    </p:spTree>
    <p:extLst>
      <p:ext uri="{BB962C8B-B14F-4D97-AF65-F5344CB8AC3E}">
        <p14:creationId xmlns:p14="http://schemas.microsoft.com/office/powerpoint/2010/main" val="102346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x201"/>
          <p:cNvSpPr/>
          <p:nvPr/>
        </p:nvSpPr>
        <p:spPr>
          <a:xfrm>
            <a:off x="5739509" y="873249"/>
            <a:ext cx="643111" cy="115292"/>
          </a:xfrm>
          <a:prstGeom prst="rect">
            <a:avLst/>
          </a:prstGeom>
          <a:noFill/>
        </p:spPr>
        <p:txBody>
          <a:bodyPr wrap="none" lIns="0" tIns="0" rIns="0" bIns="0" anchor="ctr" anchorCtr="1"/>
          <a:lstStyle/>
          <a:p>
            <a:pPr marL="0" marR="0" indent="0" algn="l">
              <a:lnSpc>
                <a:spcPts val="1100"/>
              </a:lnSpc>
              <a:spcBef>
                <a:spcPts val="0"/>
              </a:spcBef>
              <a:spcAft>
                <a:spcPts val="0"/>
              </a:spcAft>
            </a:pPr>
            <a:r>
              <a:rPr sz="1100">
                <a:solidFill>
                  <a:srgbClr val="000000">
                    <a:alpha val="100000"/>
                  </a:srgbClr>
                </a:solidFill>
                <a:latin typeface="Calibri"/>
                <a:cs typeface="Calibri"/>
              </a:rPr>
              <a:t>Image Trait</a:t>
            </a:r>
          </a:p>
        </p:txBody>
      </p:sp>
      <p:pic>
        <p:nvPicPr>
          <p:cNvPr id="408" name="Picture 4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957" y="553636"/>
            <a:ext cx="457200" cy="457200"/>
          </a:xfrm>
          <a:prstGeom prst="rect">
            <a:avLst/>
          </a:prstGeom>
          <a:ln w="38100">
            <a:solidFill>
              <a:srgbClr val="EA484B"/>
            </a:solidFill>
          </a:ln>
        </p:spPr>
      </p:pic>
      <p:pic>
        <p:nvPicPr>
          <p:cNvPr id="409" name="Picture 4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473" y="527843"/>
            <a:ext cx="457200" cy="457200"/>
          </a:xfrm>
          <a:prstGeom prst="rect">
            <a:avLst/>
          </a:prstGeom>
          <a:ln w="38100">
            <a:solidFill>
              <a:srgbClr val="7030A0"/>
            </a:solidFill>
          </a:ln>
        </p:spPr>
      </p:pic>
      <p:pic>
        <p:nvPicPr>
          <p:cNvPr id="410" name="Picture 40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426" y="553636"/>
            <a:ext cx="457200" cy="457200"/>
          </a:xfrm>
          <a:prstGeom prst="rect">
            <a:avLst/>
          </a:prstGeom>
          <a:ln w="38100">
            <a:solidFill>
              <a:srgbClr val="EA484B"/>
            </a:solidFill>
          </a:ln>
        </p:spPr>
      </p:pic>
      <p:pic>
        <p:nvPicPr>
          <p:cNvPr id="411" name="Picture 4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0986" y="527453"/>
            <a:ext cx="457200" cy="457200"/>
          </a:xfrm>
          <a:prstGeom prst="rect">
            <a:avLst/>
          </a:prstGeom>
          <a:ln w="38100">
            <a:solidFill>
              <a:srgbClr val="7030A0"/>
            </a:solidFill>
          </a:ln>
        </p:spPr>
      </p:pic>
      <p:sp>
        <p:nvSpPr>
          <p:cNvPr id="412" name="TextBox 411"/>
          <p:cNvSpPr txBox="1"/>
          <p:nvPr/>
        </p:nvSpPr>
        <p:spPr>
          <a:xfrm>
            <a:off x="4107193" y="126039"/>
            <a:ext cx="644728" cy="369332"/>
          </a:xfrm>
          <a:prstGeom prst="rect">
            <a:avLst/>
          </a:prstGeom>
          <a:noFill/>
        </p:spPr>
        <p:txBody>
          <a:bodyPr wrap="none" rtlCol="0">
            <a:spAutoFit/>
          </a:bodyPr>
          <a:lstStyle/>
          <a:p>
            <a:r>
              <a:rPr lang="en-US"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413" name="TextBox 412"/>
          <p:cNvSpPr txBox="1"/>
          <p:nvPr/>
        </p:nvSpPr>
        <p:spPr>
          <a:xfrm>
            <a:off x="4823371" y="129588"/>
            <a:ext cx="540533" cy="369332"/>
          </a:xfrm>
          <a:prstGeom prst="rect">
            <a:avLst/>
          </a:prstGeom>
          <a:noFill/>
        </p:spPr>
        <p:txBody>
          <a:bodyPr wrap="none" rtlCol="0">
            <a:spAutoFit/>
          </a:bodyPr>
          <a:lstStyle/>
          <a:p>
            <a:r>
              <a:rPr lang="en-US"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414" name="TextBox 413"/>
          <p:cNvSpPr txBox="1"/>
          <p:nvPr/>
        </p:nvSpPr>
        <p:spPr>
          <a:xfrm>
            <a:off x="8321765" y="113671"/>
            <a:ext cx="644728" cy="369332"/>
          </a:xfrm>
          <a:prstGeom prst="rect">
            <a:avLst/>
          </a:prstGeom>
          <a:noFill/>
        </p:spPr>
        <p:txBody>
          <a:bodyPr wrap="none" rtlCol="0">
            <a:spAutoFit/>
          </a:bodyPr>
          <a:lstStyle/>
          <a:p>
            <a:r>
              <a:rPr lang="en-US" dirty="0"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415" name="TextBox 414"/>
          <p:cNvSpPr txBox="1"/>
          <p:nvPr/>
        </p:nvSpPr>
        <p:spPr>
          <a:xfrm>
            <a:off x="9060115" y="113671"/>
            <a:ext cx="540533" cy="369332"/>
          </a:xfrm>
          <a:prstGeom prst="rect">
            <a:avLst/>
          </a:prstGeom>
          <a:noFill/>
        </p:spPr>
        <p:txBody>
          <a:bodyPr wrap="none" rtlCol="0">
            <a:spAutoFit/>
          </a:bodyPr>
          <a:lstStyle/>
          <a:p>
            <a:r>
              <a:rPr lang="en-US" dirty="0" smtClean="0">
                <a:latin typeface="MS Reference Sans Serif" charset="0"/>
                <a:ea typeface="MS Reference Sans Serif" charset="0"/>
                <a:cs typeface="MS Reference Sans Serif" charset="0"/>
              </a:rPr>
              <a:t>(1)</a:t>
            </a:r>
            <a:endParaRPr lang="en-US" dirty="0">
              <a:latin typeface="MS Reference Sans Serif" charset="0"/>
              <a:ea typeface="MS Reference Sans Serif" charset="0"/>
              <a:cs typeface="MS Reference Sans Serif" charset="0"/>
            </a:endParaRPr>
          </a:p>
        </p:txBody>
      </p:sp>
      <p:sp>
        <p:nvSpPr>
          <p:cNvPr id="416" name="TextBox 415"/>
          <p:cNvSpPr txBox="1"/>
          <p:nvPr/>
        </p:nvSpPr>
        <p:spPr>
          <a:xfrm>
            <a:off x="88900" y="6388100"/>
            <a:ext cx="4633448" cy="369332"/>
          </a:xfrm>
          <a:prstGeom prst="rect">
            <a:avLst/>
          </a:prstGeom>
          <a:noFill/>
          <a:ln>
            <a:noFill/>
          </a:ln>
        </p:spPr>
        <p:txBody>
          <a:bodyPr wrap="none" rtlCol="0">
            <a:spAutoFit/>
          </a:bodyPr>
          <a:lstStyle/>
          <a:p>
            <a:r>
              <a:rPr lang="en-US" b="1" dirty="0" smtClean="0">
                <a:latin typeface="MS Reference Sans Serif" charset="0"/>
                <a:ea typeface="MS Reference Sans Serif" charset="0"/>
                <a:cs typeface="MS Reference Sans Serif" charset="0"/>
              </a:rPr>
              <a:t>Error bars = 95% </a:t>
            </a:r>
            <a:r>
              <a:rPr lang="en-US" b="1" smtClean="0">
                <a:latin typeface="MS Reference Sans Serif" charset="0"/>
                <a:ea typeface="MS Reference Sans Serif" charset="0"/>
                <a:cs typeface="MS Reference Sans Serif" charset="0"/>
              </a:rPr>
              <a:t>confidence intervals</a:t>
            </a:r>
            <a:endParaRPr lang="en-US" b="1" dirty="0">
              <a:latin typeface="MS Reference Sans Serif" charset="0"/>
              <a:ea typeface="MS Reference Sans Serif" charset="0"/>
              <a:cs typeface="MS Reference Sans Serif" charset="0"/>
            </a:endParaRPr>
          </a:p>
        </p:txBody>
      </p:sp>
      <p:sp>
        <p:nvSpPr>
          <p:cNvPr id="616" name="pl6"/>
          <p:cNvSpPr/>
          <p:nvPr/>
        </p:nvSpPr>
        <p:spPr>
          <a:xfrm>
            <a:off x="2192893"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17" name="pl7"/>
          <p:cNvSpPr/>
          <p:nvPr/>
        </p:nvSpPr>
        <p:spPr>
          <a:xfrm>
            <a:off x="2404709"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18" name="pl8"/>
          <p:cNvSpPr/>
          <p:nvPr/>
        </p:nvSpPr>
        <p:spPr>
          <a:xfrm>
            <a:off x="2828342"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19" name="pl9"/>
          <p:cNvSpPr/>
          <p:nvPr/>
        </p:nvSpPr>
        <p:spPr>
          <a:xfrm>
            <a:off x="3251974"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20" name="pl10"/>
          <p:cNvSpPr/>
          <p:nvPr/>
        </p:nvSpPr>
        <p:spPr>
          <a:xfrm>
            <a:off x="3675607"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21" name="pl11"/>
          <p:cNvSpPr/>
          <p:nvPr/>
        </p:nvSpPr>
        <p:spPr>
          <a:xfrm>
            <a:off x="4099240"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22" name="pl12"/>
          <p:cNvSpPr/>
          <p:nvPr/>
        </p:nvSpPr>
        <p:spPr>
          <a:xfrm>
            <a:off x="4522872"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23" name="pl13"/>
          <p:cNvSpPr/>
          <p:nvPr/>
        </p:nvSpPr>
        <p:spPr>
          <a:xfrm>
            <a:off x="4946505"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24" name="pl14"/>
          <p:cNvSpPr/>
          <p:nvPr/>
        </p:nvSpPr>
        <p:spPr>
          <a:xfrm>
            <a:off x="5370138"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25" name="pl15"/>
          <p:cNvSpPr/>
          <p:nvPr/>
        </p:nvSpPr>
        <p:spPr>
          <a:xfrm>
            <a:off x="5793770"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26" name="pl16"/>
          <p:cNvSpPr/>
          <p:nvPr/>
        </p:nvSpPr>
        <p:spPr>
          <a:xfrm>
            <a:off x="6217403"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27" name="pl17"/>
          <p:cNvSpPr/>
          <p:nvPr/>
        </p:nvSpPr>
        <p:spPr>
          <a:xfrm>
            <a:off x="6641035"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28" name="pl18"/>
          <p:cNvSpPr/>
          <p:nvPr/>
        </p:nvSpPr>
        <p:spPr>
          <a:xfrm>
            <a:off x="7064668"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29" name="pl19"/>
          <p:cNvSpPr/>
          <p:nvPr/>
        </p:nvSpPr>
        <p:spPr>
          <a:xfrm>
            <a:off x="7488301"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30" name="pl20"/>
          <p:cNvSpPr/>
          <p:nvPr/>
        </p:nvSpPr>
        <p:spPr>
          <a:xfrm>
            <a:off x="7911933"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31" name="pl21"/>
          <p:cNvSpPr/>
          <p:nvPr/>
        </p:nvSpPr>
        <p:spPr>
          <a:xfrm>
            <a:off x="8335566"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32" name="pl22"/>
          <p:cNvSpPr/>
          <p:nvPr/>
        </p:nvSpPr>
        <p:spPr>
          <a:xfrm>
            <a:off x="8759198"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33" name="pl23"/>
          <p:cNvSpPr/>
          <p:nvPr/>
        </p:nvSpPr>
        <p:spPr>
          <a:xfrm>
            <a:off x="9182831"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34" name="pl24"/>
          <p:cNvSpPr/>
          <p:nvPr/>
        </p:nvSpPr>
        <p:spPr>
          <a:xfrm>
            <a:off x="9606464"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35" name="pl25"/>
          <p:cNvSpPr/>
          <p:nvPr/>
        </p:nvSpPr>
        <p:spPr>
          <a:xfrm>
            <a:off x="10030096"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36" name="pl26"/>
          <p:cNvSpPr/>
          <p:nvPr/>
        </p:nvSpPr>
        <p:spPr>
          <a:xfrm>
            <a:off x="10453729"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37" name="pl27"/>
          <p:cNvSpPr/>
          <p:nvPr/>
        </p:nvSpPr>
        <p:spPr>
          <a:xfrm>
            <a:off x="10877362"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38" name="pl28"/>
          <p:cNvSpPr/>
          <p:nvPr/>
        </p:nvSpPr>
        <p:spPr>
          <a:xfrm>
            <a:off x="11300994"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39" name="pl29"/>
          <p:cNvSpPr/>
          <p:nvPr/>
        </p:nvSpPr>
        <p:spPr>
          <a:xfrm>
            <a:off x="11512810"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40" name="pl30"/>
          <p:cNvSpPr/>
          <p:nvPr/>
        </p:nvSpPr>
        <p:spPr>
          <a:xfrm>
            <a:off x="2192893" y="5454390"/>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41" name="pl31"/>
          <p:cNvSpPr/>
          <p:nvPr/>
        </p:nvSpPr>
        <p:spPr>
          <a:xfrm>
            <a:off x="2192893" y="5091473"/>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42" name="pl32"/>
          <p:cNvSpPr/>
          <p:nvPr/>
        </p:nvSpPr>
        <p:spPr>
          <a:xfrm>
            <a:off x="2192893" y="4728556"/>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43" name="pl33"/>
          <p:cNvSpPr/>
          <p:nvPr/>
        </p:nvSpPr>
        <p:spPr>
          <a:xfrm>
            <a:off x="2192893" y="4365640"/>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44" name="pl34"/>
          <p:cNvSpPr/>
          <p:nvPr/>
        </p:nvSpPr>
        <p:spPr>
          <a:xfrm>
            <a:off x="2192893" y="4002723"/>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45" name="pl35"/>
          <p:cNvSpPr/>
          <p:nvPr/>
        </p:nvSpPr>
        <p:spPr>
          <a:xfrm>
            <a:off x="2192893" y="3639806"/>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46" name="pl36"/>
          <p:cNvSpPr/>
          <p:nvPr/>
        </p:nvSpPr>
        <p:spPr>
          <a:xfrm>
            <a:off x="2192893" y="3276890"/>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47" name="pl37"/>
          <p:cNvSpPr/>
          <p:nvPr/>
        </p:nvSpPr>
        <p:spPr>
          <a:xfrm>
            <a:off x="2192893" y="2913973"/>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48" name="pl38"/>
          <p:cNvSpPr/>
          <p:nvPr/>
        </p:nvSpPr>
        <p:spPr>
          <a:xfrm>
            <a:off x="2192893" y="2551056"/>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49" name="pl39"/>
          <p:cNvSpPr/>
          <p:nvPr/>
        </p:nvSpPr>
        <p:spPr>
          <a:xfrm>
            <a:off x="2192893" y="2188140"/>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50" name="pl40"/>
          <p:cNvSpPr/>
          <p:nvPr/>
        </p:nvSpPr>
        <p:spPr>
          <a:xfrm>
            <a:off x="2192893" y="1825223"/>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51" name="pl41"/>
          <p:cNvSpPr/>
          <p:nvPr/>
        </p:nvSpPr>
        <p:spPr>
          <a:xfrm>
            <a:off x="2192893" y="1462307"/>
            <a:ext cx="9319917" cy="0"/>
          </a:xfrm>
          <a:custGeom>
            <a:avLst/>
            <a:gdLst/>
            <a:ahLst/>
            <a:cxnLst/>
            <a:rect l="0" t="0" r="0" b="0"/>
            <a:pathLst>
              <a:path w="9319917">
                <a:moveTo>
                  <a:pt x="0" y="0"/>
                </a:moveTo>
                <a:lnTo>
                  <a:pt x="9319917" y="0"/>
                </a:lnTo>
                <a:lnTo>
                  <a:pt x="9319917" y="0"/>
                </a:lnTo>
              </a:path>
            </a:pathLst>
          </a:custGeom>
          <a:ln w="6775" cap="flat">
            <a:solidFill>
              <a:srgbClr val="EBEBEB">
                <a:alpha val="100000"/>
              </a:srgbClr>
            </a:solidFill>
            <a:prstDash val="dash"/>
            <a:round/>
          </a:ln>
        </p:spPr>
        <p:txBody>
          <a:bodyPr/>
          <a:lstStyle/>
          <a:p>
            <a:endParaRPr/>
          </a:p>
        </p:txBody>
      </p:sp>
      <p:sp>
        <p:nvSpPr>
          <p:cNvPr id="652" name="pl42"/>
          <p:cNvSpPr/>
          <p:nvPr/>
        </p:nvSpPr>
        <p:spPr>
          <a:xfrm>
            <a:off x="2616526"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53" name="pl43"/>
          <p:cNvSpPr/>
          <p:nvPr/>
        </p:nvSpPr>
        <p:spPr>
          <a:xfrm>
            <a:off x="3040158"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54" name="pl44"/>
          <p:cNvSpPr/>
          <p:nvPr/>
        </p:nvSpPr>
        <p:spPr>
          <a:xfrm>
            <a:off x="3463791"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55" name="pl45"/>
          <p:cNvSpPr/>
          <p:nvPr/>
        </p:nvSpPr>
        <p:spPr>
          <a:xfrm>
            <a:off x="3887423"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56" name="pl46"/>
          <p:cNvSpPr/>
          <p:nvPr/>
        </p:nvSpPr>
        <p:spPr>
          <a:xfrm>
            <a:off x="4311056"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57" name="pl47"/>
          <p:cNvSpPr/>
          <p:nvPr/>
        </p:nvSpPr>
        <p:spPr>
          <a:xfrm>
            <a:off x="4734689"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58" name="pl48"/>
          <p:cNvSpPr/>
          <p:nvPr/>
        </p:nvSpPr>
        <p:spPr>
          <a:xfrm>
            <a:off x="5158321"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59" name="pl49"/>
          <p:cNvSpPr/>
          <p:nvPr/>
        </p:nvSpPr>
        <p:spPr>
          <a:xfrm>
            <a:off x="5581954"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60" name="pl50"/>
          <p:cNvSpPr/>
          <p:nvPr/>
        </p:nvSpPr>
        <p:spPr>
          <a:xfrm>
            <a:off x="6005586"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61" name="pl51"/>
          <p:cNvSpPr/>
          <p:nvPr/>
        </p:nvSpPr>
        <p:spPr>
          <a:xfrm>
            <a:off x="6429219"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62" name="pl52"/>
          <p:cNvSpPr/>
          <p:nvPr/>
        </p:nvSpPr>
        <p:spPr>
          <a:xfrm>
            <a:off x="6852852"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63" name="pl53"/>
          <p:cNvSpPr/>
          <p:nvPr/>
        </p:nvSpPr>
        <p:spPr>
          <a:xfrm>
            <a:off x="7276484"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64" name="pl54"/>
          <p:cNvSpPr/>
          <p:nvPr/>
        </p:nvSpPr>
        <p:spPr>
          <a:xfrm>
            <a:off x="7700117"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65" name="pl55"/>
          <p:cNvSpPr/>
          <p:nvPr/>
        </p:nvSpPr>
        <p:spPr>
          <a:xfrm>
            <a:off x="8123750"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66" name="pl56"/>
          <p:cNvSpPr/>
          <p:nvPr/>
        </p:nvSpPr>
        <p:spPr>
          <a:xfrm>
            <a:off x="8547382"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67" name="pl57"/>
          <p:cNvSpPr/>
          <p:nvPr/>
        </p:nvSpPr>
        <p:spPr>
          <a:xfrm>
            <a:off x="8971015"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68" name="pl58"/>
          <p:cNvSpPr/>
          <p:nvPr/>
        </p:nvSpPr>
        <p:spPr>
          <a:xfrm>
            <a:off x="9394647"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69" name="pl59"/>
          <p:cNvSpPr/>
          <p:nvPr/>
        </p:nvSpPr>
        <p:spPr>
          <a:xfrm>
            <a:off x="9818280"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70" name="pl60"/>
          <p:cNvSpPr/>
          <p:nvPr/>
        </p:nvSpPr>
        <p:spPr>
          <a:xfrm>
            <a:off x="10241913"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71" name="pl61"/>
          <p:cNvSpPr/>
          <p:nvPr/>
        </p:nvSpPr>
        <p:spPr>
          <a:xfrm>
            <a:off x="10665545"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72" name="pl62"/>
          <p:cNvSpPr/>
          <p:nvPr/>
        </p:nvSpPr>
        <p:spPr>
          <a:xfrm>
            <a:off x="11089178" y="1244557"/>
            <a:ext cx="0" cy="4427583"/>
          </a:xfrm>
          <a:custGeom>
            <a:avLst/>
            <a:gdLst/>
            <a:ahLst/>
            <a:cxnLst/>
            <a:rect l="0" t="0" r="0" b="0"/>
            <a:pathLst>
              <a:path h="4427583">
                <a:moveTo>
                  <a:pt x="0" y="4427583"/>
                </a:moveTo>
                <a:lnTo>
                  <a:pt x="0" y="0"/>
                </a:lnTo>
                <a:lnTo>
                  <a:pt x="0" y="0"/>
                </a:lnTo>
              </a:path>
            </a:pathLst>
          </a:custGeom>
          <a:ln w="6775" cap="flat">
            <a:solidFill>
              <a:srgbClr val="EBEBEB">
                <a:alpha val="100000"/>
              </a:srgbClr>
            </a:solidFill>
            <a:prstDash val="dash"/>
            <a:round/>
          </a:ln>
        </p:spPr>
        <p:txBody>
          <a:bodyPr/>
          <a:lstStyle/>
          <a:p>
            <a:endParaRPr/>
          </a:p>
        </p:txBody>
      </p:sp>
      <p:sp>
        <p:nvSpPr>
          <p:cNvPr id="673" name="pl63"/>
          <p:cNvSpPr/>
          <p:nvPr/>
        </p:nvSpPr>
        <p:spPr>
          <a:xfrm>
            <a:off x="8189589" y="507332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74" name="pl64"/>
          <p:cNvSpPr/>
          <p:nvPr/>
        </p:nvSpPr>
        <p:spPr>
          <a:xfrm>
            <a:off x="7201450" y="5091473"/>
            <a:ext cx="988139" cy="0"/>
          </a:xfrm>
          <a:custGeom>
            <a:avLst/>
            <a:gdLst/>
            <a:ahLst/>
            <a:cxnLst/>
            <a:rect l="0" t="0" r="0" b="0"/>
            <a:pathLst>
              <a:path w="988139">
                <a:moveTo>
                  <a:pt x="988139" y="0"/>
                </a:moveTo>
                <a:lnTo>
                  <a:pt x="0" y="0"/>
                </a:lnTo>
              </a:path>
            </a:pathLst>
          </a:custGeom>
          <a:ln w="13550" cap="flat">
            <a:solidFill>
              <a:srgbClr val="FFFFFF">
                <a:alpha val="100000"/>
              </a:srgbClr>
            </a:solidFill>
            <a:prstDash val="solid"/>
            <a:round/>
          </a:ln>
        </p:spPr>
        <p:txBody>
          <a:bodyPr/>
          <a:lstStyle/>
          <a:p>
            <a:endParaRPr/>
          </a:p>
        </p:txBody>
      </p:sp>
      <p:sp>
        <p:nvSpPr>
          <p:cNvPr id="675" name="pl65"/>
          <p:cNvSpPr/>
          <p:nvPr/>
        </p:nvSpPr>
        <p:spPr>
          <a:xfrm>
            <a:off x="7201450" y="507332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76" name="pl66"/>
          <p:cNvSpPr/>
          <p:nvPr/>
        </p:nvSpPr>
        <p:spPr>
          <a:xfrm>
            <a:off x="8660817" y="471041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77" name="pl67"/>
          <p:cNvSpPr/>
          <p:nvPr/>
        </p:nvSpPr>
        <p:spPr>
          <a:xfrm>
            <a:off x="7579514" y="4728556"/>
            <a:ext cx="1081303" cy="0"/>
          </a:xfrm>
          <a:custGeom>
            <a:avLst/>
            <a:gdLst/>
            <a:ahLst/>
            <a:cxnLst/>
            <a:rect l="0" t="0" r="0" b="0"/>
            <a:pathLst>
              <a:path w="1081303">
                <a:moveTo>
                  <a:pt x="1081303" y="0"/>
                </a:moveTo>
                <a:lnTo>
                  <a:pt x="0" y="0"/>
                </a:lnTo>
              </a:path>
            </a:pathLst>
          </a:custGeom>
          <a:ln w="13550" cap="flat">
            <a:solidFill>
              <a:srgbClr val="FFFFFF">
                <a:alpha val="100000"/>
              </a:srgbClr>
            </a:solidFill>
            <a:prstDash val="solid"/>
            <a:round/>
          </a:ln>
        </p:spPr>
        <p:txBody>
          <a:bodyPr/>
          <a:lstStyle/>
          <a:p>
            <a:endParaRPr/>
          </a:p>
        </p:txBody>
      </p:sp>
      <p:sp>
        <p:nvSpPr>
          <p:cNvPr id="678" name="pl68"/>
          <p:cNvSpPr/>
          <p:nvPr/>
        </p:nvSpPr>
        <p:spPr>
          <a:xfrm>
            <a:off x="7579514" y="471041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79" name="pl69"/>
          <p:cNvSpPr/>
          <p:nvPr/>
        </p:nvSpPr>
        <p:spPr>
          <a:xfrm>
            <a:off x="8688032" y="434749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80" name="pl70"/>
          <p:cNvSpPr/>
          <p:nvPr/>
        </p:nvSpPr>
        <p:spPr>
          <a:xfrm>
            <a:off x="7626756" y="4365640"/>
            <a:ext cx="1061275" cy="0"/>
          </a:xfrm>
          <a:custGeom>
            <a:avLst/>
            <a:gdLst/>
            <a:ahLst/>
            <a:cxnLst/>
            <a:rect l="0" t="0" r="0" b="0"/>
            <a:pathLst>
              <a:path w="1061275">
                <a:moveTo>
                  <a:pt x="1061275" y="0"/>
                </a:moveTo>
                <a:lnTo>
                  <a:pt x="0" y="0"/>
                </a:lnTo>
              </a:path>
            </a:pathLst>
          </a:custGeom>
          <a:ln w="13550" cap="flat">
            <a:solidFill>
              <a:srgbClr val="FFFFFF">
                <a:alpha val="100000"/>
              </a:srgbClr>
            </a:solidFill>
            <a:prstDash val="solid"/>
            <a:round/>
          </a:ln>
        </p:spPr>
        <p:txBody>
          <a:bodyPr/>
          <a:lstStyle/>
          <a:p>
            <a:endParaRPr/>
          </a:p>
        </p:txBody>
      </p:sp>
      <p:sp>
        <p:nvSpPr>
          <p:cNvPr id="681" name="pl71"/>
          <p:cNvSpPr/>
          <p:nvPr/>
        </p:nvSpPr>
        <p:spPr>
          <a:xfrm>
            <a:off x="7626756" y="434749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82" name="pl72"/>
          <p:cNvSpPr/>
          <p:nvPr/>
        </p:nvSpPr>
        <p:spPr>
          <a:xfrm>
            <a:off x="7834887" y="398457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83" name="pl73"/>
          <p:cNvSpPr/>
          <p:nvPr/>
        </p:nvSpPr>
        <p:spPr>
          <a:xfrm>
            <a:off x="6791983" y="4002723"/>
            <a:ext cx="1042903" cy="0"/>
          </a:xfrm>
          <a:custGeom>
            <a:avLst/>
            <a:gdLst/>
            <a:ahLst/>
            <a:cxnLst/>
            <a:rect l="0" t="0" r="0" b="0"/>
            <a:pathLst>
              <a:path w="1042903">
                <a:moveTo>
                  <a:pt x="1042903" y="0"/>
                </a:moveTo>
                <a:lnTo>
                  <a:pt x="0" y="0"/>
                </a:lnTo>
              </a:path>
            </a:pathLst>
          </a:custGeom>
          <a:ln w="13550" cap="flat">
            <a:solidFill>
              <a:srgbClr val="FFFFFF">
                <a:alpha val="100000"/>
              </a:srgbClr>
            </a:solidFill>
            <a:prstDash val="solid"/>
            <a:round/>
          </a:ln>
        </p:spPr>
        <p:txBody>
          <a:bodyPr/>
          <a:lstStyle/>
          <a:p>
            <a:endParaRPr/>
          </a:p>
        </p:txBody>
      </p:sp>
      <p:sp>
        <p:nvSpPr>
          <p:cNvPr id="684" name="pl74"/>
          <p:cNvSpPr/>
          <p:nvPr/>
        </p:nvSpPr>
        <p:spPr>
          <a:xfrm>
            <a:off x="6791983" y="398457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85" name="pl75"/>
          <p:cNvSpPr/>
          <p:nvPr/>
        </p:nvSpPr>
        <p:spPr>
          <a:xfrm>
            <a:off x="7772183" y="289582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86" name="pl76"/>
          <p:cNvSpPr/>
          <p:nvPr/>
        </p:nvSpPr>
        <p:spPr>
          <a:xfrm>
            <a:off x="6687449" y="2913973"/>
            <a:ext cx="1084733" cy="0"/>
          </a:xfrm>
          <a:custGeom>
            <a:avLst/>
            <a:gdLst/>
            <a:ahLst/>
            <a:cxnLst/>
            <a:rect l="0" t="0" r="0" b="0"/>
            <a:pathLst>
              <a:path w="1084733">
                <a:moveTo>
                  <a:pt x="1084733" y="0"/>
                </a:moveTo>
                <a:lnTo>
                  <a:pt x="0" y="0"/>
                </a:lnTo>
              </a:path>
            </a:pathLst>
          </a:custGeom>
          <a:ln w="13550" cap="flat">
            <a:solidFill>
              <a:srgbClr val="FFFFFF">
                <a:alpha val="100000"/>
              </a:srgbClr>
            </a:solidFill>
            <a:prstDash val="solid"/>
            <a:round/>
          </a:ln>
        </p:spPr>
        <p:txBody>
          <a:bodyPr/>
          <a:lstStyle/>
          <a:p>
            <a:endParaRPr/>
          </a:p>
        </p:txBody>
      </p:sp>
      <p:sp>
        <p:nvSpPr>
          <p:cNvPr id="687" name="pl77"/>
          <p:cNvSpPr/>
          <p:nvPr/>
        </p:nvSpPr>
        <p:spPr>
          <a:xfrm>
            <a:off x="6687449" y="289582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88" name="pl78"/>
          <p:cNvSpPr/>
          <p:nvPr/>
        </p:nvSpPr>
        <p:spPr>
          <a:xfrm>
            <a:off x="7564076" y="253291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89" name="pl79"/>
          <p:cNvSpPr/>
          <p:nvPr/>
        </p:nvSpPr>
        <p:spPr>
          <a:xfrm>
            <a:off x="6531700" y="2551056"/>
            <a:ext cx="1032376" cy="0"/>
          </a:xfrm>
          <a:custGeom>
            <a:avLst/>
            <a:gdLst/>
            <a:ahLst/>
            <a:cxnLst/>
            <a:rect l="0" t="0" r="0" b="0"/>
            <a:pathLst>
              <a:path w="1032376">
                <a:moveTo>
                  <a:pt x="1032376" y="0"/>
                </a:moveTo>
                <a:lnTo>
                  <a:pt x="0" y="0"/>
                </a:lnTo>
              </a:path>
            </a:pathLst>
          </a:custGeom>
          <a:ln w="13550" cap="flat">
            <a:solidFill>
              <a:srgbClr val="FFFFFF">
                <a:alpha val="100000"/>
              </a:srgbClr>
            </a:solidFill>
            <a:prstDash val="solid"/>
            <a:round/>
          </a:ln>
        </p:spPr>
        <p:txBody>
          <a:bodyPr/>
          <a:lstStyle/>
          <a:p>
            <a:endParaRPr/>
          </a:p>
        </p:txBody>
      </p:sp>
      <p:sp>
        <p:nvSpPr>
          <p:cNvPr id="690" name="pl80"/>
          <p:cNvSpPr/>
          <p:nvPr/>
        </p:nvSpPr>
        <p:spPr>
          <a:xfrm>
            <a:off x="6531700" y="253291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91" name="pl81"/>
          <p:cNvSpPr/>
          <p:nvPr/>
        </p:nvSpPr>
        <p:spPr>
          <a:xfrm>
            <a:off x="8467120" y="216999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92" name="pl82"/>
          <p:cNvSpPr/>
          <p:nvPr/>
        </p:nvSpPr>
        <p:spPr>
          <a:xfrm>
            <a:off x="7374352" y="2188140"/>
            <a:ext cx="1092768" cy="0"/>
          </a:xfrm>
          <a:custGeom>
            <a:avLst/>
            <a:gdLst/>
            <a:ahLst/>
            <a:cxnLst/>
            <a:rect l="0" t="0" r="0" b="0"/>
            <a:pathLst>
              <a:path w="1092768">
                <a:moveTo>
                  <a:pt x="1092768" y="0"/>
                </a:moveTo>
                <a:lnTo>
                  <a:pt x="0" y="0"/>
                </a:lnTo>
              </a:path>
            </a:pathLst>
          </a:custGeom>
          <a:ln w="13550" cap="flat">
            <a:solidFill>
              <a:srgbClr val="FFFFFF">
                <a:alpha val="100000"/>
              </a:srgbClr>
            </a:solidFill>
            <a:prstDash val="solid"/>
            <a:round/>
          </a:ln>
        </p:spPr>
        <p:txBody>
          <a:bodyPr/>
          <a:lstStyle/>
          <a:p>
            <a:endParaRPr/>
          </a:p>
        </p:txBody>
      </p:sp>
      <p:sp>
        <p:nvSpPr>
          <p:cNvPr id="693" name="pl83"/>
          <p:cNvSpPr/>
          <p:nvPr/>
        </p:nvSpPr>
        <p:spPr>
          <a:xfrm>
            <a:off x="7374352" y="216999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94" name="pl84"/>
          <p:cNvSpPr/>
          <p:nvPr/>
        </p:nvSpPr>
        <p:spPr>
          <a:xfrm>
            <a:off x="7912851" y="180707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95" name="pl85"/>
          <p:cNvSpPr/>
          <p:nvPr/>
        </p:nvSpPr>
        <p:spPr>
          <a:xfrm>
            <a:off x="6822822" y="1825223"/>
            <a:ext cx="1090028" cy="0"/>
          </a:xfrm>
          <a:custGeom>
            <a:avLst/>
            <a:gdLst/>
            <a:ahLst/>
            <a:cxnLst/>
            <a:rect l="0" t="0" r="0" b="0"/>
            <a:pathLst>
              <a:path w="1090028">
                <a:moveTo>
                  <a:pt x="1090028" y="0"/>
                </a:moveTo>
                <a:lnTo>
                  <a:pt x="0" y="0"/>
                </a:lnTo>
              </a:path>
            </a:pathLst>
          </a:custGeom>
          <a:ln w="13550" cap="flat">
            <a:solidFill>
              <a:srgbClr val="FFFFFF">
                <a:alpha val="100000"/>
              </a:srgbClr>
            </a:solidFill>
            <a:prstDash val="solid"/>
            <a:round/>
          </a:ln>
        </p:spPr>
        <p:txBody>
          <a:bodyPr/>
          <a:lstStyle/>
          <a:p>
            <a:endParaRPr/>
          </a:p>
        </p:txBody>
      </p:sp>
      <p:sp>
        <p:nvSpPr>
          <p:cNvPr id="696" name="pl86"/>
          <p:cNvSpPr/>
          <p:nvPr/>
        </p:nvSpPr>
        <p:spPr>
          <a:xfrm>
            <a:off x="6822822" y="180707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97" name="pl87"/>
          <p:cNvSpPr/>
          <p:nvPr/>
        </p:nvSpPr>
        <p:spPr>
          <a:xfrm>
            <a:off x="8710368" y="362166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698" name="pl88"/>
          <p:cNvSpPr/>
          <p:nvPr/>
        </p:nvSpPr>
        <p:spPr>
          <a:xfrm>
            <a:off x="7643777" y="3639806"/>
            <a:ext cx="1066590" cy="0"/>
          </a:xfrm>
          <a:custGeom>
            <a:avLst/>
            <a:gdLst/>
            <a:ahLst/>
            <a:cxnLst/>
            <a:rect l="0" t="0" r="0" b="0"/>
            <a:pathLst>
              <a:path w="1066590">
                <a:moveTo>
                  <a:pt x="1066590" y="0"/>
                </a:moveTo>
                <a:lnTo>
                  <a:pt x="0" y="0"/>
                </a:lnTo>
              </a:path>
            </a:pathLst>
          </a:custGeom>
          <a:ln w="13550" cap="flat">
            <a:solidFill>
              <a:srgbClr val="FFFFFF">
                <a:alpha val="100000"/>
              </a:srgbClr>
            </a:solidFill>
            <a:prstDash val="solid"/>
            <a:round/>
          </a:ln>
        </p:spPr>
        <p:txBody>
          <a:bodyPr/>
          <a:lstStyle/>
          <a:p>
            <a:endParaRPr/>
          </a:p>
        </p:txBody>
      </p:sp>
      <p:sp>
        <p:nvSpPr>
          <p:cNvPr id="699" name="pl89"/>
          <p:cNvSpPr/>
          <p:nvPr/>
        </p:nvSpPr>
        <p:spPr>
          <a:xfrm>
            <a:off x="7643777" y="362166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00" name="pl90"/>
          <p:cNvSpPr/>
          <p:nvPr/>
        </p:nvSpPr>
        <p:spPr>
          <a:xfrm>
            <a:off x="8978682" y="144416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01" name="pl91"/>
          <p:cNvSpPr/>
          <p:nvPr/>
        </p:nvSpPr>
        <p:spPr>
          <a:xfrm>
            <a:off x="7862573" y="1462307"/>
            <a:ext cx="1116108" cy="0"/>
          </a:xfrm>
          <a:custGeom>
            <a:avLst/>
            <a:gdLst/>
            <a:ahLst/>
            <a:cxnLst/>
            <a:rect l="0" t="0" r="0" b="0"/>
            <a:pathLst>
              <a:path w="1116108">
                <a:moveTo>
                  <a:pt x="1116108" y="0"/>
                </a:moveTo>
                <a:lnTo>
                  <a:pt x="0" y="0"/>
                </a:lnTo>
              </a:path>
            </a:pathLst>
          </a:custGeom>
          <a:ln w="13550" cap="flat">
            <a:solidFill>
              <a:srgbClr val="FFFFFF">
                <a:alpha val="100000"/>
              </a:srgbClr>
            </a:solidFill>
            <a:prstDash val="solid"/>
            <a:round/>
          </a:ln>
        </p:spPr>
        <p:txBody>
          <a:bodyPr/>
          <a:lstStyle/>
          <a:p>
            <a:endParaRPr/>
          </a:p>
        </p:txBody>
      </p:sp>
      <p:sp>
        <p:nvSpPr>
          <p:cNvPr id="702" name="pl92"/>
          <p:cNvSpPr/>
          <p:nvPr/>
        </p:nvSpPr>
        <p:spPr>
          <a:xfrm>
            <a:off x="7862573" y="144416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03" name="pl93"/>
          <p:cNvSpPr/>
          <p:nvPr/>
        </p:nvSpPr>
        <p:spPr>
          <a:xfrm>
            <a:off x="8500099" y="325874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04" name="pl94"/>
          <p:cNvSpPr/>
          <p:nvPr/>
        </p:nvSpPr>
        <p:spPr>
          <a:xfrm>
            <a:off x="7430900" y="3276890"/>
            <a:ext cx="1069199" cy="0"/>
          </a:xfrm>
          <a:custGeom>
            <a:avLst/>
            <a:gdLst/>
            <a:ahLst/>
            <a:cxnLst/>
            <a:rect l="0" t="0" r="0" b="0"/>
            <a:pathLst>
              <a:path w="1069199">
                <a:moveTo>
                  <a:pt x="1069199" y="0"/>
                </a:moveTo>
                <a:lnTo>
                  <a:pt x="0" y="0"/>
                </a:lnTo>
              </a:path>
            </a:pathLst>
          </a:custGeom>
          <a:ln w="13550" cap="flat">
            <a:solidFill>
              <a:srgbClr val="FFFFFF">
                <a:alpha val="100000"/>
              </a:srgbClr>
            </a:solidFill>
            <a:prstDash val="solid"/>
            <a:round/>
          </a:ln>
        </p:spPr>
        <p:txBody>
          <a:bodyPr/>
          <a:lstStyle/>
          <a:p>
            <a:endParaRPr/>
          </a:p>
        </p:txBody>
      </p:sp>
      <p:sp>
        <p:nvSpPr>
          <p:cNvPr id="705" name="pl95"/>
          <p:cNvSpPr/>
          <p:nvPr/>
        </p:nvSpPr>
        <p:spPr>
          <a:xfrm>
            <a:off x="7430900" y="325874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06" name="pl96"/>
          <p:cNvSpPr/>
          <p:nvPr/>
        </p:nvSpPr>
        <p:spPr>
          <a:xfrm>
            <a:off x="8637995" y="543624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07" name="pl97"/>
          <p:cNvSpPr/>
          <p:nvPr/>
        </p:nvSpPr>
        <p:spPr>
          <a:xfrm>
            <a:off x="7559976" y="5454390"/>
            <a:ext cx="1078019" cy="0"/>
          </a:xfrm>
          <a:custGeom>
            <a:avLst/>
            <a:gdLst/>
            <a:ahLst/>
            <a:cxnLst/>
            <a:rect l="0" t="0" r="0" b="0"/>
            <a:pathLst>
              <a:path w="1078019">
                <a:moveTo>
                  <a:pt x="1078019" y="0"/>
                </a:moveTo>
                <a:lnTo>
                  <a:pt x="0" y="0"/>
                </a:lnTo>
              </a:path>
            </a:pathLst>
          </a:custGeom>
          <a:ln w="13550" cap="flat">
            <a:solidFill>
              <a:srgbClr val="FFFFFF">
                <a:alpha val="100000"/>
              </a:srgbClr>
            </a:solidFill>
            <a:prstDash val="solid"/>
            <a:round/>
          </a:ln>
        </p:spPr>
        <p:txBody>
          <a:bodyPr/>
          <a:lstStyle/>
          <a:p>
            <a:endParaRPr/>
          </a:p>
        </p:txBody>
      </p:sp>
      <p:sp>
        <p:nvSpPr>
          <p:cNvPr id="708" name="pl98"/>
          <p:cNvSpPr/>
          <p:nvPr/>
        </p:nvSpPr>
        <p:spPr>
          <a:xfrm>
            <a:off x="7559976" y="543624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09" name="pl99"/>
          <p:cNvSpPr/>
          <p:nvPr/>
        </p:nvSpPr>
        <p:spPr>
          <a:xfrm>
            <a:off x="8461902" y="507332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10" name="pl100"/>
          <p:cNvSpPr/>
          <p:nvPr/>
        </p:nvSpPr>
        <p:spPr>
          <a:xfrm>
            <a:off x="7347196" y="5091473"/>
            <a:ext cx="1114705" cy="0"/>
          </a:xfrm>
          <a:custGeom>
            <a:avLst/>
            <a:gdLst/>
            <a:ahLst/>
            <a:cxnLst/>
            <a:rect l="0" t="0" r="0" b="0"/>
            <a:pathLst>
              <a:path w="1114705">
                <a:moveTo>
                  <a:pt x="1114705" y="0"/>
                </a:moveTo>
                <a:lnTo>
                  <a:pt x="0" y="0"/>
                </a:lnTo>
              </a:path>
            </a:pathLst>
          </a:custGeom>
          <a:ln w="13550" cap="flat">
            <a:solidFill>
              <a:srgbClr val="FFFFFF">
                <a:alpha val="100000"/>
              </a:srgbClr>
            </a:solidFill>
            <a:prstDash val="solid"/>
            <a:round/>
          </a:ln>
        </p:spPr>
        <p:txBody>
          <a:bodyPr/>
          <a:lstStyle/>
          <a:p>
            <a:endParaRPr/>
          </a:p>
        </p:txBody>
      </p:sp>
      <p:sp>
        <p:nvSpPr>
          <p:cNvPr id="711" name="pl101"/>
          <p:cNvSpPr/>
          <p:nvPr/>
        </p:nvSpPr>
        <p:spPr>
          <a:xfrm>
            <a:off x="7347196" y="507332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12" name="pl102"/>
          <p:cNvSpPr/>
          <p:nvPr/>
        </p:nvSpPr>
        <p:spPr>
          <a:xfrm>
            <a:off x="8724075" y="471041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13" name="pl103"/>
          <p:cNvSpPr/>
          <p:nvPr/>
        </p:nvSpPr>
        <p:spPr>
          <a:xfrm>
            <a:off x="7686739" y="4728556"/>
            <a:ext cx="1037336" cy="0"/>
          </a:xfrm>
          <a:custGeom>
            <a:avLst/>
            <a:gdLst/>
            <a:ahLst/>
            <a:cxnLst/>
            <a:rect l="0" t="0" r="0" b="0"/>
            <a:pathLst>
              <a:path w="1037336">
                <a:moveTo>
                  <a:pt x="1037336" y="0"/>
                </a:moveTo>
                <a:lnTo>
                  <a:pt x="0" y="0"/>
                </a:lnTo>
              </a:path>
            </a:pathLst>
          </a:custGeom>
          <a:ln w="13550" cap="flat">
            <a:solidFill>
              <a:srgbClr val="FFFFFF">
                <a:alpha val="100000"/>
              </a:srgbClr>
            </a:solidFill>
            <a:prstDash val="solid"/>
            <a:round/>
          </a:ln>
        </p:spPr>
        <p:txBody>
          <a:bodyPr/>
          <a:lstStyle/>
          <a:p>
            <a:endParaRPr/>
          </a:p>
        </p:txBody>
      </p:sp>
      <p:sp>
        <p:nvSpPr>
          <p:cNvPr id="714" name="pl104"/>
          <p:cNvSpPr/>
          <p:nvPr/>
        </p:nvSpPr>
        <p:spPr>
          <a:xfrm>
            <a:off x="7686739" y="471041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15" name="pl105"/>
          <p:cNvSpPr/>
          <p:nvPr/>
        </p:nvSpPr>
        <p:spPr>
          <a:xfrm>
            <a:off x="9509959" y="434749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16" name="pl106"/>
          <p:cNvSpPr/>
          <p:nvPr/>
        </p:nvSpPr>
        <p:spPr>
          <a:xfrm>
            <a:off x="8432300" y="4365640"/>
            <a:ext cx="1077659" cy="0"/>
          </a:xfrm>
          <a:custGeom>
            <a:avLst/>
            <a:gdLst/>
            <a:ahLst/>
            <a:cxnLst/>
            <a:rect l="0" t="0" r="0" b="0"/>
            <a:pathLst>
              <a:path w="1077659">
                <a:moveTo>
                  <a:pt x="1077659" y="0"/>
                </a:moveTo>
                <a:lnTo>
                  <a:pt x="0" y="0"/>
                </a:lnTo>
              </a:path>
            </a:pathLst>
          </a:custGeom>
          <a:ln w="13550" cap="flat">
            <a:solidFill>
              <a:srgbClr val="FFFFFF">
                <a:alpha val="100000"/>
              </a:srgbClr>
            </a:solidFill>
            <a:prstDash val="solid"/>
            <a:round/>
          </a:ln>
        </p:spPr>
        <p:txBody>
          <a:bodyPr/>
          <a:lstStyle/>
          <a:p>
            <a:endParaRPr/>
          </a:p>
        </p:txBody>
      </p:sp>
      <p:sp>
        <p:nvSpPr>
          <p:cNvPr id="717" name="pl107"/>
          <p:cNvSpPr/>
          <p:nvPr/>
        </p:nvSpPr>
        <p:spPr>
          <a:xfrm>
            <a:off x="8432300" y="434749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18" name="pl108"/>
          <p:cNvSpPr/>
          <p:nvPr/>
        </p:nvSpPr>
        <p:spPr>
          <a:xfrm>
            <a:off x="8144825" y="398457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19" name="pl109"/>
          <p:cNvSpPr/>
          <p:nvPr/>
        </p:nvSpPr>
        <p:spPr>
          <a:xfrm>
            <a:off x="7088336" y="4002723"/>
            <a:ext cx="1056488" cy="0"/>
          </a:xfrm>
          <a:custGeom>
            <a:avLst/>
            <a:gdLst/>
            <a:ahLst/>
            <a:cxnLst/>
            <a:rect l="0" t="0" r="0" b="0"/>
            <a:pathLst>
              <a:path w="1056488">
                <a:moveTo>
                  <a:pt x="1056488" y="0"/>
                </a:moveTo>
                <a:lnTo>
                  <a:pt x="0" y="0"/>
                </a:lnTo>
              </a:path>
            </a:pathLst>
          </a:custGeom>
          <a:ln w="13550" cap="flat">
            <a:solidFill>
              <a:srgbClr val="FFFFFF">
                <a:alpha val="100000"/>
              </a:srgbClr>
            </a:solidFill>
            <a:prstDash val="solid"/>
            <a:round/>
          </a:ln>
        </p:spPr>
        <p:txBody>
          <a:bodyPr/>
          <a:lstStyle/>
          <a:p>
            <a:endParaRPr/>
          </a:p>
        </p:txBody>
      </p:sp>
      <p:sp>
        <p:nvSpPr>
          <p:cNvPr id="720" name="pl110"/>
          <p:cNvSpPr/>
          <p:nvPr/>
        </p:nvSpPr>
        <p:spPr>
          <a:xfrm>
            <a:off x="7088336" y="398457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21" name="pl111"/>
          <p:cNvSpPr/>
          <p:nvPr/>
        </p:nvSpPr>
        <p:spPr>
          <a:xfrm>
            <a:off x="8726567" y="289582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22" name="pl112"/>
          <p:cNvSpPr/>
          <p:nvPr/>
        </p:nvSpPr>
        <p:spPr>
          <a:xfrm>
            <a:off x="7703063" y="2913973"/>
            <a:ext cx="1023503" cy="0"/>
          </a:xfrm>
          <a:custGeom>
            <a:avLst/>
            <a:gdLst/>
            <a:ahLst/>
            <a:cxnLst/>
            <a:rect l="0" t="0" r="0" b="0"/>
            <a:pathLst>
              <a:path w="1023503">
                <a:moveTo>
                  <a:pt x="1023503" y="0"/>
                </a:moveTo>
                <a:lnTo>
                  <a:pt x="0" y="0"/>
                </a:lnTo>
              </a:path>
            </a:pathLst>
          </a:custGeom>
          <a:ln w="13550" cap="flat">
            <a:solidFill>
              <a:srgbClr val="FFFFFF">
                <a:alpha val="100000"/>
              </a:srgbClr>
            </a:solidFill>
            <a:prstDash val="solid"/>
            <a:round/>
          </a:ln>
        </p:spPr>
        <p:txBody>
          <a:bodyPr/>
          <a:lstStyle/>
          <a:p>
            <a:endParaRPr/>
          </a:p>
        </p:txBody>
      </p:sp>
      <p:sp>
        <p:nvSpPr>
          <p:cNvPr id="723" name="pl113"/>
          <p:cNvSpPr/>
          <p:nvPr/>
        </p:nvSpPr>
        <p:spPr>
          <a:xfrm>
            <a:off x="7703063" y="289582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24" name="pl114"/>
          <p:cNvSpPr/>
          <p:nvPr/>
        </p:nvSpPr>
        <p:spPr>
          <a:xfrm>
            <a:off x="8955580" y="253291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25" name="pl115"/>
          <p:cNvSpPr/>
          <p:nvPr/>
        </p:nvSpPr>
        <p:spPr>
          <a:xfrm>
            <a:off x="7875890" y="2551056"/>
            <a:ext cx="1079689" cy="0"/>
          </a:xfrm>
          <a:custGeom>
            <a:avLst/>
            <a:gdLst/>
            <a:ahLst/>
            <a:cxnLst/>
            <a:rect l="0" t="0" r="0" b="0"/>
            <a:pathLst>
              <a:path w="1079689">
                <a:moveTo>
                  <a:pt x="1079689" y="0"/>
                </a:moveTo>
                <a:lnTo>
                  <a:pt x="0" y="0"/>
                </a:lnTo>
              </a:path>
            </a:pathLst>
          </a:custGeom>
          <a:ln w="13550" cap="flat">
            <a:solidFill>
              <a:srgbClr val="FFFFFF">
                <a:alpha val="100000"/>
              </a:srgbClr>
            </a:solidFill>
            <a:prstDash val="solid"/>
            <a:round/>
          </a:ln>
        </p:spPr>
        <p:txBody>
          <a:bodyPr/>
          <a:lstStyle/>
          <a:p>
            <a:endParaRPr/>
          </a:p>
        </p:txBody>
      </p:sp>
      <p:sp>
        <p:nvSpPr>
          <p:cNvPr id="726" name="pl116"/>
          <p:cNvSpPr/>
          <p:nvPr/>
        </p:nvSpPr>
        <p:spPr>
          <a:xfrm>
            <a:off x="7875890" y="253291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27" name="pl117"/>
          <p:cNvSpPr/>
          <p:nvPr/>
        </p:nvSpPr>
        <p:spPr>
          <a:xfrm>
            <a:off x="10091344" y="216999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28" name="pl118"/>
          <p:cNvSpPr/>
          <p:nvPr/>
        </p:nvSpPr>
        <p:spPr>
          <a:xfrm>
            <a:off x="9028869" y="2188140"/>
            <a:ext cx="1062475" cy="0"/>
          </a:xfrm>
          <a:custGeom>
            <a:avLst/>
            <a:gdLst/>
            <a:ahLst/>
            <a:cxnLst/>
            <a:rect l="0" t="0" r="0" b="0"/>
            <a:pathLst>
              <a:path w="1062475">
                <a:moveTo>
                  <a:pt x="1062475" y="0"/>
                </a:moveTo>
                <a:lnTo>
                  <a:pt x="0" y="0"/>
                </a:lnTo>
              </a:path>
            </a:pathLst>
          </a:custGeom>
          <a:ln w="13550" cap="flat">
            <a:solidFill>
              <a:srgbClr val="FFFFFF">
                <a:alpha val="100000"/>
              </a:srgbClr>
            </a:solidFill>
            <a:prstDash val="solid"/>
            <a:round/>
          </a:ln>
        </p:spPr>
        <p:txBody>
          <a:bodyPr/>
          <a:lstStyle/>
          <a:p>
            <a:endParaRPr/>
          </a:p>
        </p:txBody>
      </p:sp>
      <p:sp>
        <p:nvSpPr>
          <p:cNvPr id="729" name="pl119"/>
          <p:cNvSpPr/>
          <p:nvPr/>
        </p:nvSpPr>
        <p:spPr>
          <a:xfrm>
            <a:off x="9028869" y="216999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30" name="pl120"/>
          <p:cNvSpPr/>
          <p:nvPr/>
        </p:nvSpPr>
        <p:spPr>
          <a:xfrm>
            <a:off x="9559034" y="180707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31" name="pl121"/>
          <p:cNvSpPr/>
          <p:nvPr/>
        </p:nvSpPr>
        <p:spPr>
          <a:xfrm>
            <a:off x="8518194" y="1825223"/>
            <a:ext cx="1040839" cy="0"/>
          </a:xfrm>
          <a:custGeom>
            <a:avLst/>
            <a:gdLst/>
            <a:ahLst/>
            <a:cxnLst/>
            <a:rect l="0" t="0" r="0" b="0"/>
            <a:pathLst>
              <a:path w="1040839">
                <a:moveTo>
                  <a:pt x="1040839" y="0"/>
                </a:moveTo>
                <a:lnTo>
                  <a:pt x="0" y="0"/>
                </a:lnTo>
              </a:path>
            </a:pathLst>
          </a:custGeom>
          <a:ln w="13550" cap="flat">
            <a:solidFill>
              <a:srgbClr val="FFFFFF">
                <a:alpha val="100000"/>
              </a:srgbClr>
            </a:solidFill>
            <a:prstDash val="solid"/>
            <a:round/>
          </a:ln>
        </p:spPr>
        <p:txBody>
          <a:bodyPr/>
          <a:lstStyle/>
          <a:p>
            <a:endParaRPr/>
          </a:p>
        </p:txBody>
      </p:sp>
      <p:sp>
        <p:nvSpPr>
          <p:cNvPr id="732" name="pl122"/>
          <p:cNvSpPr/>
          <p:nvPr/>
        </p:nvSpPr>
        <p:spPr>
          <a:xfrm>
            <a:off x="8518194" y="1807077"/>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33" name="pl123"/>
          <p:cNvSpPr/>
          <p:nvPr/>
        </p:nvSpPr>
        <p:spPr>
          <a:xfrm>
            <a:off x="8351938" y="362166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34" name="pl124"/>
          <p:cNvSpPr/>
          <p:nvPr/>
        </p:nvSpPr>
        <p:spPr>
          <a:xfrm>
            <a:off x="7304677" y="3639806"/>
            <a:ext cx="1047261" cy="0"/>
          </a:xfrm>
          <a:custGeom>
            <a:avLst/>
            <a:gdLst/>
            <a:ahLst/>
            <a:cxnLst/>
            <a:rect l="0" t="0" r="0" b="0"/>
            <a:pathLst>
              <a:path w="1047261">
                <a:moveTo>
                  <a:pt x="1047261" y="0"/>
                </a:moveTo>
                <a:lnTo>
                  <a:pt x="0" y="0"/>
                </a:lnTo>
              </a:path>
            </a:pathLst>
          </a:custGeom>
          <a:ln w="13550" cap="flat">
            <a:solidFill>
              <a:srgbClr val="FFFFFF">
                <a:alpha val="100000"/>
              </a:srgbClr>
            </a:solidFill>
            <a:prstDash val="solid"/>
            <a:round/>
          </a:ln>
        </p:spPr>
        <p:txBody>
          <a:bodyPr/>
          <a:lstStyle/>
          <a:p>
            <a:endParaRPr/>
          </a:p>
        </p:txBody>
      </p:sp>
      <p:sp>
        <p:nvSpPr>
          <p:cNvPr id="735" name="pl125"/>
          <p:cNvSpPr/>
          <p:nvPr/>
        </p:nvSpPr>
        <p:spPr>
          <a:xfrm>
            <a:off x="7304677" y="362166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36" name="pl126"/>
          <p:cNvSpPr/>
          <p:nvPr/>
        </p:nvSpPr>
        <p:spPr>
          <a:xfrm>
            <a:off x="10684991" y="144416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37" name="pl127"/>
          <p:cNvSpPr/>
          <p:nvPr/>
        </p:nvSpPr>
        <p:spPr>
          <a:xfrm>
            <a:off x="9611195" y="1462307"/>
            <a:ext cx="1073795" cy="0"/>
          </a:xfrm>
          <a:custGeom>
            <a:avLst/>
            <a:gdLst/>
            <a:ahLst/>
            <a:cxnLst/>
            <a:rect l="0" t="0" r="0" b="0"/>
            <a:pathLst>
              <a:path w="1073795">
                <a:moveTo>
                  <a:pt x="1073795" y="0"/>
                </a:moveTo>
                <a:lnTo>
                  <a:pt x="0" y="0"/>
                </a:lnTo>
              </a:path>
            </a:pathLst>
          </a:custGeom>
          <a:ln w="13550" cap="flat">
            <a:solidFill>
              <a:srgbClr val="FFFFFF">
                <a:alpha val="100000"/>
              </a:srgbClr>
            </a:solidFill>
            <a:prstDash val="solid"/>
            <a:round/>
          </a:ln>
        </p:spPr>
        <p:txBody>
          <a:bodyPr/>
          <a:lstStyle/>
          <a:p>
            <a:endParaRPr/>
          </a:p>
        </p:txBody>
      </p:sp>
      <p:sp>
        <p:nvSpPr>
          <p:cNvPr id="738" name="pl128"/>
          <p:cNvSpPr/>
          <p:nvPr/>
        </p:nvSpPr>
        <p:spPr>
          <a:xfrm>
            <a:off x="9611195" y="1444161"/>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39" name="pl129"/>
          <p:cNvSpPr/>
          <p:nvPr/>
        </p:nvSpPr>
        <p:spPr>
          <a:xfrm>
            <a:off x="8278709" y="325874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40" name="pl130"/>
          <p:cNvSpPr/>
          <p:nvPr/>
        </p:nvSpPr>
        <p:spPr>
          <a:xfrm>
            <a:off x="7239450" y="3276890"/>
            <a:ext cx="1039259" cy="0"/>
          </a:xfrm>
          <a:custGeom>
            <a:avLst/>
            <a:gdLst/>
            <a:ahLst/>
            <a:cxnLst/>
            <a:rect l="0" t="0" r="0" b="0"/>
            <a:pathLst>
              <a:path w="1039259">
                <a:moveTo>
                  <a:pt x="1039259" y="0"/>
                </a:moveTo>
                <a:lnTo>
                  <a:pt x="0" y="0"/>
                </a:lnTo>
              </a:path>
            </a:pathLst>
          </a:custGeom>
          <a:ln w="13550" cap="flat">
            <a:solidFill>
              <a:srgbClr val="FFFFFF">
                <a:alpha val="100000"/>
              </a:srgbClr>
            </a:solidFill>
            <a:prstDash val="solid"/>
            <a:round/>
          </a:ln>
        </p:spPr>
        <p:txBody>
          <a:bodyPr/>
          <a:lstStyle/>
          <a:p>
            <a:endParaRPr/>
          </a:p>
        </p:txBody>
      </p:sp>
      <p:sp>
        <p:nvSpPr>
          <p:cNvPr id="741" name="pl131"/>
          <p:cNvSpPr/>
          <p:nvPr/>
        </p:nvSpPr>
        <p:spPr>
          <a:xfrm>
            <a:off x="7239450" y="325874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42" name="pl132"/>
          <p:cNvSpPr/>
          <p:nvPr/>
        </p:nvSpPr>
        <p:spPr>
          <a:xfrm>
            <a:off x="8565431" y="543624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43" name="pl133"/>
          <p:cNvSpPr/>
          <p:nvPr/>
        </p:nvSpPr>
        <p:spPr>
          <a:xfrm>
            <a:off x="7528335" y="5454390"/>
            <a:ext cx="1037095" cy="0"/>
          </a:xfrm>
          <a:custGeom>
            <a:avLst/>
            <a:gdLst/>
            <a:ahLst/>
            <a:cxnLst/>
            <a:rect l="0" t="0" r="0" b="0"/>
            <a:pathLst>
              <a:path w="1037095">
                <a:moveTo>
                  <a:pt x="1037095" y="0"/>
                </a:moveTo>
                <a:lnTo>
                  <a:pt x="0" y="0"/>
                </a:lnTo>
              </a:path>
            </a:pathLst>
          </a:custGeom>
          <a:ln w="13550" cap="flat">
            <a:solidFill>
              <a:srgbClr val="FFFFFF">
                <a:alpha val="100000"/>
              </a:srgbClr>
            </a:solidFill>
            <a:prstDash val="solid"/>
            <a:round/>
          </a:ln>
        </p:spPr>
        <p:txBody>
          <a:bodyPr/>
          <a:lstStyle/>
          <a:p>
            <a:endParaRPr/>
          </a:p>
        </p:txBody>
      </p:sp>
      <p:sp>
        <p:nvSpPr>
          <p:cNvPr id="744" name="pl134"/>
          <p:cNvSpPr/>
          <p:nvPr/>
        </p:nvSpPr>
        <p:spPr>
          <a:xfrm>
            <a:off x="7528335" y="5436244"/>
            <a:ext cx="0" cy="36291"/>
          </a:xfrm>
          <a:custGeom>
            <a:avLst/>
            <a:gdLst/>
            <a:ahLst/>
            <a:cxnLst/>
            <a:rect l="0" t="0" r="0" b="0"/>
            <a:pathLst>
              <a:path h="36291">
                <a:moveTo>
                  <a:pt x="0" y="36291"/>
                </a:moveTo>
                <a:lnTo>
                  <a:pt x="0" y="0"/>
                </a:lnTo>
              </a:path>
            </a:pathLst>
          </a:custGeom>
          <a:ln w="13550" cap="flat">
            <a:solidFill>
              <a:srgbClr val="FFFFFF">
                <a:alpha val="100000"/>
              </a:srgbClr>
            </a:solidFill>
            <a:prstDash val="solid"/>
            <a:round/>
          </a:ln>
        </p:spPr>
        <p:txBody>
          <a:bodyPr/>
          <a:lstStyle/>
          <a:p>
            <a:endParaRPr/>
          </a:p>
        </p:txBody>
      </p:sp>
      <p:sp>
        <p:nvSpPr>
          <p:cNvPr id="745" name="pt135"/>
          <p:cNvSpPr/>
          <p:nvPr/>
        </p:nvSpPr>
        <p:spPr>
          <a:xfrm>
            <a:off x="7636817" y="5032771"/>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46" name="pt136"/>
          <p:cNvSpPr/>
          <p:nvPr/>
        </p:nvSpPr>
        <p:spPr>
          <a:xfrm>
            <a:off x="8061463" y="4669854"/>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47" name="pt137"/>
          <p:cNvSpPr/>
          <p:nvPr/>
        </p:nvSpPr>
        <p:spPr>
          <a:xfrm>
            <a:off x="8098691" y="4306937"/>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48" name="pt138"/>
          <p:cNvSpPr/>
          <p:nvPr/>
        </p:nvSpPr>
        <p:spPr>
          <a:xfrm>
            <a:off x="7254733" y="3944021"/>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49" name="pt139"/>
          <p:cNvSpPr/>
          <p:nvPr/>
        </p:nvSpPr>
        <p:spPr>
          <a:xfrm>
            <a:off x="7171114" y="2855271"/>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50" name="pt140"/>
          <p:cNvSpPr/>
          <p:nvPr/>
        </p:nvSpPr>
        <p:spPr>
          <a:xfrm>
            <a:off x="6989185" y="2492354"/>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51" name="pt141"/>
          <p:cNvSpPr/>
          <p:nvPr/>
        </p:nvSpPr>
        <p:spPr>
          <a:xfrm>
            <a:off x="7862033" y="2129437"/>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52" name="pt142"/>
          <p:cNvSpPr/>
          <p:nvPr/>
        </p:nvSpPr>
        <p:spPr>
          <a:xfrm>
            <a:off x="7309134" y="1766521"/>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53" name="pt143"/>
          <p:cNvSpPr/>
          <p:nvPr/>
        </p:nvSpPr>
        <p:spPr>
          <a:xfrm>
            <a:off x="8118370" y="3581104"/>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54" name="pt144"/>
          <p:cNvSpPr/>
          <p:nvPr/>
        </p:nvSpPr>
        <p:spPr>
          <a:xfrm>
            <a:off x="8361925" y="1403604"/>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55" name="pt145"/>
          <p:cNvSpPr/>
          <p:nvPr/>
        </p:nvSpPr>
        <p:spPr>
          <a:xfrm>
            <a:off x="7906797" y="3218187"/>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56" name="pt146"/>
          <p:cNvSpPr/>
          <p:nvPr/>
        </p:nvSpPr>
        <p:spPr>
          <a:xfrm>
            <a:off x="8040283" y="5395687"/>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757" name="pt147"/>
          <p:cNvSpPr/>
          <p:nvPr/>
        </p:nvSpPr>
        <p:spPr>
          <a:xfrm>
            <a:off x="7845847" y="5032771"/>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58" name="pt148"/>
          <p:cNvSpPr/>
          <p:nvPr/>
        </p:nvSpPr>
        <p:spPr>
          <a:xfrm>
            <a:off x="8146704" y="4669854"/>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59" name="pt149"/>
          <p:cNvSpPr/>
          <p:nvPr/>
        </p:nvSpPr>
        <p:spPr>
          <a:xfrm>
            <a:off x="8912427" y="4306937"/>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60" name="pt150"/>
          <p:cNvSpPr/>
          <p:nvPr/>
        </p:nvSpPr>
        <p:spPr>
          <a:xfrm>
            <a:off x="7557878" y="3944021"/>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61" name="pt151"/>
          <p:cNvSpPr/>
          <p:nvPr/>
        </p:nvSpPr>
        <p:spPr>
          <a:xfrm>
            <a:off x="8156113" y="2855271"/>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62" name="pt152"/>
          <p:cNvSpPr/>
          <p:nvPr/>
        </p:nvSpPr>
        <p:spPr>
          <a:xfrm>
            <a:off x="8357032" y="2492354"/>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63" name="pt153"/>
          <p:cNvSpPr/>
          <p:nvPr/>
        </p:nvSpPr>
        <p:spPr>
          <a:xfrm>
            <a:off x="9501404" y="2129437"/>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64" name="pt154"/>
          <p:cNvSpPr/>
          <p:nvPr/>
        </p:nvSpPr>
        <p:spPr>
          <a:xfrm>
            <a:off x="8979912" y="1766521"/>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65" name="pt155"/>
          <p:cNvSpPr/>
          <p:nvPr/>
        </p:nvSpPr>
        <p:spPr>
          <a:xfrm>
            <a:off x="7769605" y="3581104"/>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66" name="pt156"/>
          <p:cNvSpPr/>
          <p:nvPr/>
        </p:nvSpPr>
        <p:spPr>
          <a:xfrm>
            <a:off x="10089391" y="1403604"/>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67" name="pt157"/>
          <p:cNvSpPr/>
          <p:nvPr/>
        </p:nvSpPr>
        <p:spPr>
          <a:xfrm>
            <a:off x="7700377" y="3218187"/>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68" name="pt158"/>
          <p:cNvSpPr/>
          <p:nvPr/>
        </p:nvSpPr>
        <p:spPr>
          <a:xfrm>
            <a:off x="7988181" y="5395687"/>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769" name="pl159"/>
          <p:cNvSpPr/>
          <p:nvPr/>
        </p:nvSpPr>
        <p:spPr>
          <a:xfrm>
            <a:off x="6852852" y="1244557"/>
            <a:ext cx="0" cy="4427583"/>
          </a:xfrm>
          <a:custGeom>
            <a:avLst/>
            <a:gdLst/>
            <a:ahLst/>
            <a:cxnLst/>
            <a:rect l="0" t="0" r="0" b="0"/>
            <a:pathLst>
              <a:path h="4427583">
                <a:moveTo>
                  <a:pt x="0" y="4427583"/>
                </a:moveTo>
                <a:lnTo>
                  <a:pt x="0" y="0"/>
                </a:lnTo>
                <a:lnTo>
                  <a:pt x="0" y="0"/>
                </a:lnTo>
              </a:path>
            </a:pathLst>
          </a:custGeom>
          <a:ln w="27101" cap="flat">
            <a:solidFill>
              <a:srgbClr val="FFFF00">
                <a:alpha val="100000"/>
              </a:srgbClr>
            </a:solidFill>
            <a:prstDash val="dash"/>
            <a:round/>
          </a:ln>
        </p:spPr>
        <p:txBody>
          <a:bodyPr/>
          <a:lstStyle/>
          <a:p>
            <a:endParaRPr/>
          </a:p>
        </p:txBody>
      </p:sp>
      <p:sp>
        <p:nvSpPr>
          <p:cNvPr id="770" name="tx160"/>
          <p:cNvSpPr/>
          <p:nvPr/>
        </p:nvSpPr>
        <p:spPr>
          <a:xfrm>
            <a:off x="1360524" y="5320444"/>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sp>
        <p:nvSpPr>
          <p:cNvPr id="771" name="tx161"/>
          <p:cNvSpPr/>
          <p:nvPr/>
        </p:nvSpPr>
        <p:spPr>
          <a:xfrm>
            <a:off x="957906" y="4953559"/>
            <a:ext cx="1172356"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Disfigured</a:t>
            </a:r>
          </a:p>
        </p:txBody>
      </p:sp>
      <p:sp>
        <p:nvSpPr>
          <p:cNvPr id="772" name="tx162"/>
          <p:cNvSpPr/>
          <p:nvPr/>
        </p:nvSpPr>
        <p:spPr>
          <a:xfrm>
            <a:off x="1407070" y="4597588"/>
            <a:ext cx="723193" cy="21431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Heavy</a:t>
            </a:r>
          </a:p>
        </p:txBody>
      </p:sp>
      <p:sp>
        <p:nvSpPr>
          <p:cNvPr id="773" name="tx163"/>
          <p:cNvSpPr/>
          <p:nvPr/>
        </p:nvSpPr>
        <p:spPr>
          <a:xfrm>
            <a:off x="1741710" y="4272176"/>
            <a:ext cx="388553"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Old</a:t>
            </a:r>
          </a:p>
        </p:txBody>
      </p:sp>
      <p:sp>
        <p:nvSpPr>
          <p:cNvPr id="774" name="tx164"/>
          <p:cNvSpPr/>
          <p:nvPr/>
        </p:nvSpPr>
        <p:spPr>
          <a:xfrm>
            <a:off x="1270780" y="3864809"/>
            <a:ext cx="859482" cy="2212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Foreign</a:t>
            </a:r>
          </a:p>
        </p:txBody>
      </p:sp>
      <p:sp>
        <p:nvSpPr>
          <p:cNvPr id="775" name="tx165"/>
          <p:cNvSpPr/>
          <p:nvPr/>
        </p:nvSpPr>
        <p:spPr>
          <a:xfrm>
            <a:off x="679189" y="3508838"/>
            <a:ext cx="1451074" cy="21431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Incompetent</a:t>
            </a:r>
          </a:p>
        </p:txBody>
      </p:sp>
      <p:sp>
        <p:nvSpPr>
          <p:cNvPr id="776" name="tx166"/>
          <p:cNvSpPr/>
          <p:nvPr/>
        </p:nvSpPr>
        <p:spPr>
          <a:xfrm>
            <a:off x="1010703" y="3190371"/>
            <a:ext cx="1119559" cy="16986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Nauseous</a:t>
            </a:r>
          </a:p>
        </p:txBody>
      </p:sp>
      <p:sp>
        <p:nvSpPr>
          <p:cNvPr id="777" name="tx167"/>
          <p:cNvSpPr/>
          <p:nvPr/>
        </p:nvSpPr>
        <p:spPr>
          <a:xfrm>
            <a:off x="1100893" y="2820509"/>
            <a:ext cx="1029369"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Muscular</a:t>
            </a:r>
          </a:p>
        </p:txBody>
      </p:sp>
      <p:sp>
        <p:nvSpPr>
          <p:cNvPr id="778" name="tx168"/>
          <p:cNvSpPr/>
          <p:nvPr/>
        </p:nvSpPr>
        <p:spPr>
          <a:xfrm>
            <a:off x="990723" y="2457592"/>
            <a:ext cx="1139539"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Masculine</a:t>
            </a:r>
          </a:p>
        </p:txBody>
      </p:sp>
      <p:sp>
        <p:nvSpPr>
          <p:cNvPr id="779" name="tx169"/>
          <p:cNvSpPr/>
          <p:nvPr/>
        </p:nvSpPr>
        <p:spPr>
          <a:xfrm>
            <a:off x="1331837" y="2094676"/>
            <a:ext cx="798425"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Violent</a:t>
            </a:r>
          </a:p>
        </p:txBody>
      </p:sp>
      <p:sp>
        <p:nvSpPr>
          <p:cNvPr id="780" name="tx170"/>
          <p:cNvSpPr/>
          <p:nvPr/>
        </p:nvSpPr>
        <p:spPr>
          <a:xfrm>
            <a:off x="1008694" y="1731759"/>
            <a:ext cx="1121568"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Dominant</a:t>
            </a:r>
          </a:p>
        </p:txBody>
      </p:sp>
      <p:sp>
        <p:nvSpPr>
          <p:cNvPr id="781" name="tx171"/>
          <p:cNvSpPr/>
          <p:nvPr/>
        </p:nvSpPr>
        <p:spPr>
          <a:xfrm>
            <a:off x="1454620" y="1331338"/>
            <a:ext cx="675642" cy="21431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Angry</a:t>
            </a:r>
          </a:p>
        </p:txBody>
      </p:sp>
      <p:sp>
        <p:nvSpPr>
          <p:cNvPr id="782" name="tx172"/>
          <p:cNvSpPr/>
          <p:nvPr/>
        </p:nvSpPr>
        <p:spPr>
          <a:xfrm>
            <a:off x="2443066" y="5729809"/>
            <a:ext cx="346918"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-2.0</a:t>
            </a:r>
          </a:p>
        </p:txBody>
      </p:sp>
      <p:sp>
        <p:nvSpPr>
          <p:cNvPr id="783" name="tx173"/>
          <p:cNvSpPr/>
          <p:nvPr/>
        </p:nvSpPr>
        <p:spPr>
          <a:xfrm>
            <a:off x="2866699" y="5729809"/>
            <a:ext cx="346918"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-1.8</a:t>
            </a:r>
          </a:p>
        </p:txBody>
      </p:sp>
      <p:sp>
        <p:nvSpPr>
          <p:cNvPr id="784" name="tx174"/>
          <p:cNvSpPr/>
          <p:nvPr/>
        </p:nvSpPr>
        <p:spPr>
          <a:xfrm>
            <a:off x="3290332" y="5729809"/>
            <a:ext cx="346918"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-1.6</a:t>
            </a:r>
          </a:p>
        </p:txBody>
      </p:sp>
      <p:sp>
        <p:nvSpPr>
          <p:cNvPr id="785" name="tx175"/>
          <p:cNvSpPr/>
          <p:nvPr/>
        </p:nvSpPr>
        <p:spPr>
          <a:xfrm>
            <a:off x="3713964" y="5734770"/>
            <a:ext cx="346918" cy="129579"/>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-1.4</a:t>
            </a:r>
          </a:p>
        </p:txBody>
      </p:sp>
      <p:sp>
        <p:nvSpPr>
          <p:cNvPr id="786" name="tx176"/>
          <p:cNvSpPr/>
          <p:nvPr/>
        </p:nvSpPr>
        <p:spPr>
          <a:xfrm>
            <a:off x="4137597" y="5732389"/>
            <a:ext cx="346918" cy="13196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-1.2</a:t>
            </a:r>
          </a:p>
        </p:txBody>
      </p:sp>
      <p:sp>
        <p:nvSpPr>
          <p:cNvPr id="787" name="tx177"/>
          <p:cNvSpPr/>
          <p:nvPr/>
        </p:nvSpPr>
        <p:spPr>
          <a:xfrm>
            <a:off x="4561229" y="5729809"/>
            <a:ext cx="346918"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-1.0</a:t>
            </a:r>
          </a:p>
        </p:txBody>
      </p:sp>
      <p:sp>
        <p:nvSpPr>
          <p:cNvPr id="788" name="tx178"/>
          <p:cNvSpPr/>
          <p:nvPr/>
        </p:nvSpPr>
        <p:spPr>
          <a:xfrm>
            <a:off x="4984862" y="5729809"/>
            <a:ext cx="346918"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-0.8</a:t>
            </a:r>
          </a:p>
        </p:txBody>
      </p:sp>
      <p:sp>
        <p:nvSpPr>
          <p:cNvPr id="789" name="tx179"/>
          <p:cNvSpPr/>
          <p:nvPr/>
        </p:nvSpPr>
        <p:spPr>
          <a:xfrm>
            <a:off x="5408495" y="5729809"/>
            <a:ext cx="346918"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-0.6</a:t>
            </a:r>
          </a:p>
        </p:txBody>
      </p:sp>
      <p:sp>
        <p:nvSpPr>
          <p:cNvPr id="790" name="tx180"/>
          <p:cNvSpPr/>
          <p:nvPr/>
        </p:nvSpPr>
        <p:spPr>
          <a:xfrm>
            <a:off x="5832127" y="5729809"/>
            <a:ext cx="346918"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-0.4</a:t>
            </a:r>
          </a:p>
        </p:txBody>
      </p:sp>
      <p:sp>
        <p:nvSpPr>
          <p:cNvPr id="791" name="tx181"/>
          <p:cNvSpPr/>
          <p:nvPr/>
        </p:nvSpPr>
        <p:spPr>
          <a:xfrm>
            <a:off x="6255760" y="5729809"/>
            <a:ext cx="346918"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-0.2</a:t>
            </a:r>
          </a:p>
        </p:txBody>
      </p:sp>
      <p:sp>
        <p:nvSpPr>
          <p:cNvPr id="792" name="tx182"/>
          <p:cNvSpPr/>
          <p:nvPr/>
        </p:nvSpPr>
        <p:spPr>
          <a:xfrm>
            <a:off x="6711471" y="5729809"/>
            <a:ext cx="282761"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0.0</a:t>
            </a:r>
          </a:p>
        </p:txBody>
      </p:sp>
      <p:sp>
        <p:nvSpPr>
          <p:cNvPr id="793" name="tx183"/>
          <p:cNvSpPr/>
          <p:nvPr/>
        </p:nvSpPr>
        <p:spPr>
          <a:xfrm>
            <a:off x="7135104" y="5729809"/>
            <a:ext cx="282761"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0.2</a:t>
            </a:r>
          </a:p>
        </p:txBody>
      </p:sp>
      <p:sp>
        <p:nvSpPr>
          <p:cNvPr id="794" name="tx184"/>
          <p:cNvSpPr/>
          <p:nvPr/>
        </p:nvSpPr>
        <p:spPr>
          <a:xfrm>
            <a:off x="7558736" y="5729809"/>
            <a:ext cx="282761"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0.4</a:t>
            </a:r>
          </a:p>
        </p:txBody>
      </p:sp>
      <p:sp>
        <p:nvSpPr>
          <p:cNvPr id="795" name="tx185"/>
          <p:cNvSpPr/>
          <p:nvPr/>
        </p:nvSpPr>
        <p:spPr>
          <a:xfrm>
            <a:off x="7982369" y="5729809"/>
            <a:ext cx="282761"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0.6</a:t>
            </a:r>
          </a:p>
        </p:txBody>
      </p:sp>
      <p:sp>
        <p:nvSpPr>
          <p:cNvPr id="796" name="tx186"/>
          <p:cNvSpPr/>
          <p:nvPr/>
        </p:nvSpPr>
        <p:spPr>
          <a:xfrm>
            <a:off x="8406002" y="5729809"/>
            <a:ext cx="282761"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0.8</a:t>
            </a:r>
          </a:p>
        </p:txBody>
      </p:sp>
      <p:sp>
        <p:nvSpPr>
          <p:cNvPr id="797" name="tx187"/>
          <p:cNvSpPr/>
          <p:nvPr/>
        </p:nvSpPr>
        <p:spPr>
          <a:xfrm>
            <a:off x="8829634" y="5729809"/>
            <a:ext cx="282761"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1.0</a:t>
            </a:r>
          </a:p>
        </p:txBody>
      </p:sp>
      <p:sp>
        <p:nvSpPr>
          <p:cNvPr id="798" name="tx188"/>
          <p:cNvSpPr/>
          <p:nvPr/>
        </p:nvSpPr>
        <p:spPr>
          <a:xfrm>
            <a:off x="9253267" y="5732389"/>
            <a:ext cx="282761" cy="13196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1.2</a:t>
            </a:r>
          </a:p>
        </p:txBody>
      </p:sp>
      <p:sp>
        <p:nvSpPr>
          <p:cNvPr id="799" name="tx189"/>
          <p:cNvSpPr/>
          <p:nvPr/>
        </p:nvSpPr>
        <p:spPr>
          <a:xfrm>
            <a:off x="9676899" y="5734770"/>
            <a:ext cx="282761" cy="129579"/>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1.4</a:t>
            </a:r>
          </a:p>
        </p:txBody>
      </p:sp>
      <p:sp>
        <p:nvSpPr>
          <p:cNvPr id="800" name="tx190"/>
          <p:cNvSpPr/>
          <p:nvPr/>
        </p:nvSpPr>
        <p:spPr>
          <a:xfrm>
            <a:off x="10100532" y="5729809"/>
            <a:ext cx="282761"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1.6</a:t>
            </a:r>
          </a:p>
        </p:txBody>
      </p:sp>
      <p:sp>
        <p:nvSpPr>
          <p:cNvPr id="801" name="tx191"/>
          <p:cNvSpPr/>
          <p:nvPr/>
        </p:nvSpPr>
        <p:spPr>
          <a:xfrm>
            <a:off x="10524165" y="5729809"/>
            <a:ext cx="282761"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1.8</a:t>
            </a:r>
          </a:p>
        </p:txBody>
      </p:sp>
      <p:sp>
        <p:nvSpPr>
          <p:cNvPr id="802" name="tx192"/>
          <p:cNvSpPr/>
          <p:nvPr/>
        </p:nvSpPr>
        <p:spPr>
          <a:xfrm>
            <a:off x="10947797" y="5729809"/>
            <a:ext cx="282761" cy="134540"/>
          </a:xfrm>
          <a:prstGeom prst="rect">
            <a:avLst/>
          </a:prstGeom>
          <a:noFill/>
        </p:spPr>
        <p:txBody>
          <a:bodyPr wrap="none" lIns="0" tIns="0" rIns="0" bIns="0" anchor="ctr" anchorCtr="1"/>
          <a:lstStyle/>
          <a:p>
            <a:pPr marL="0" marR="0" indent="0" algn="l">
              <a:lnSpc>
                <a:spcPts val="1400"/>
              </a:lnSpc>
              <a:spcBef>
                <a:spcPts val="0"/>
              </a:spcBef>
              <a:spcAft>
                <a:spcPts val="0"/>
              </a:spcAft>
            </a:pPr>
            <a:r>
              <a:rPr sz="1400">
                <a:solidFill>
                  <a:srgbClr val="FFFFFF">
                    <a:alpha val="100000"/>
                  </a:srgbClr>
                </a:solidFill>
                <a:latin typeface="Bitstream Vera Sans"/>
                <a:cs typeface="Bitstream Vera Sans"/>
              </a:rPr>
              <a:t>2.0</a:t>
            </a:r>
          </a:p>
        </p:txBody>
      </p:sp>
      <p:sp>
        <p:nvSpPr>
          <p:cNvPr id="803" name="tx193"/>
          <p:cNvSpPr/>
          <p:nvPr/>
        </p:nvSpPr>
        <p:spPr>
          <a:xfrm>
            <a:off x="5118651" y="5923818"/>
            <a:ext cx="3468402"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Standardized Mean Difference</a:t>
            </a:r>
          </a:p>
        </p:txBody>
      </p:sp>
      <p:sp>
        <p:nvSpPr>
          <p:cNvPr id="804" name="tx194"/>
          <p:cNvSpPr/>
          <p:nvPr/>
        </p:nvSpPr>
        <p:spPr>
          <a:xfrm>
            <a:off x="5643754" y="870723"/>
            <a:ext cx="321964" cy="108148"/>
          </a:xfrm>
          <a:prstGeom prst="rect">
            <a:avLst/>
          </a:prstGeom>
          <a:noFill/>
        </p:spPr>
        <p:txBody>
          <a:bodyPr wrap="none" lIns="0" tIns="0" rIns="0" bIns="0" anchor="ctr" anchorCtr="1"/>
          <a:lstStyle/>
          <a:p>
            <a:pPr marL="0" marR="0" indent="0" algn="l">
              <a:lnSpc>
                <a:spcPts val="1100"/>
              </a:lnSpc>
              <a:spcBef>
                <a:spcPts val="0"/>
              </a:spcBef>
              <a:spcAft>
                <a:spcPts val="0"/>
              </a:spcAft>
            </a:pPr>
            <a:r>
              <a:rPr sz="1100">
                <a:solidFill>
                  <a:srgbClr val="000000">
                    <a:alpha val="100000"/>
                  </a:srgbClr>
                </a:solidFill>
                <a:latin typeface="Bitstream Vera Sans"/>
                <a:cs typeface="Bitstream Vera Sans"/>
              </a:rPr>
              <a:t>Trait</a:t>
            </a:r>
          </a:p>
        </p:txBody>
      </p:sp>
      <p:sp>
        <p:nvSpPr>
          <p:cNvPr id="805" name="pt195"/>
          <p:cNvSpPr/>
          <p:nvPr/>
        </p:nvSpPr>
        <p:spPr>
          <a:xfrm>
            <a:off x="6057892" y="869270"/>
            <a:ext cx="117405" cy="117405"/>
          </a:xfrm>
          <a:prstGeom prst="ellipse">
            <a:avLst/>
          </a:prstGeom>
          <a:solidFill>
            <a:srgbClr val="EA484B">
              <a:alpha val="100000"/>
            </a:srgbClr>
          </a:solidFill>
          <a:ln w="9000" cap="rnd">
            <a:solidFill>
              <a:srgbClr val="FFFFFF">
                <a:alpha val="100000"/>
              </a:srgbClr>
            </a:solidFill>
            <a:prstDash val="solid"/>
            <a:round/>
          </a:ln>
        </p:spPr>
        <p:txBody>
          <a:bodyPr/>
          <a:lstStyle/>
          <a:p>
            <a:endParaRPr/>
          </a:p>
        </p:txBody>
      </p:sp>
      <p:sp>
        <p:nvSpPr>
          <p:cNvPr id="806" name="pt196"/>
          <p:cNvSpPr/>
          <p:nvPr/>
        </p:nvSpPr>
        <p:spPr>
          <a:xfrm>
            <a:off x="7079091" y="869270"/>
            <a:ext cx="117405" cy="117405"/>
          </a:xfrm>
          <a:prstGeom prst="ellipse">
            <a:avLst/>
          </a:prstGeom>
          <a:solidFill>
            <a:srgbClr val="A020F0">
              <a:alpha val="100000"/>
            </a:srgbClr>
          </a:solidFill>
          <a:ln w="9000" cap="rnd">
            <a:solidFill>
              <a:srgbClr val="FFFFFF">
                <a:alpha val="100000"/>
              </a:srgbClr>
            </a:solidFill>
            <a:prstDash val="solid"/>
            <a:round/>
          </a:ln>
        </p:spPr>
        <p:txBody>
          <a:bodyPr/>
          <a:lstStyle/>
          <a:p>
            <a:endParaRPr/>
          </a:p>
        </p:txBody>
      </p:sp>
      <p:sp>
        <p:nvSpPr>
          <p:cNvPr id="807" name="tx197"/>
          <p:cNvSpPr/>
          <p:nvPr/>
        </p:nvSpPr>
        <p:spPr>
          <a:xfrm>
            <a:off x="6242325" y="794027"/>
            <a:ext cx="769739" cy="21728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Germy</a:t>
            </a:r>
          </a:p>
        </p:txBody>
      </p:sp>
      <p:sp>
        <p:nvSpPr>
          <p:cNvPr id="808" name="tx198"/>
          <p:cNvSpPr/>
          <p:nvPr/>
        </p:nvSpPr>
        <p:spPr>
          <a:xfrm>
            <a:off x="7263524" y="834508"/>
            <a:ext cx="798425" cy="17680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FFFFFF">
                    <a:alpha val="100000"/>
                  </a:srgbClr>
                </a:solidFill>
                <a:latin typeface="Bitstream Vera Sans"/>
                <a:cs typeface="Bitstream Vera Sans"/>
              </a:rPr>
              <a:t>Violent</a:t>
            </a:r>
          </a:p>
        </p:txBody>
      </p:sp>
    </p:spTree>
    <p:extLst>
      <p:ext uri="{BB962C8B-B14F-4D97-AF65-F5344CB8AC3E}">
        <p14:creationId xmlns:p14="http://schemas.microsoft.com/office/powerpoint/2010/main" val="72636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dissolve">
                                      <p:cBhvr>
                                        <p:cTn id="7" dur="500"/>
                                        <p:tgtEl>
                                          <p:spTgt spid="4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73"/>
                                        </p:tgtEl>
                                        <p:attrNameLst>
                                          <p:attrName>style.visibility</p:attrName>
                                        </p:attrNameLst>
                                      </p:cBhvr>
                                      <p:to>
                                        <p:strVal val="visible"/>
                                      </p:to>
                                    </p:set>
                                    <p:animEffect transition="in" filter="dissolve">
                                      <p:cBhvr>
                                        <p:cTn id="12" dur="500"/>
                                        <p:tgtEl>
                                          <p:spTgt spid="67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674"/>
                                        </p:tgtEl>
                                        <p:attrNameLst>
                                          <p:attrName>style.visibility</p:attrName>
                                        </p:attrNameLst>
                                      </p:cBhvr>
                                      <p:to>
                                        <p:strVal val="visible"/>
                                      </p:to>
                                    </p:set>
                                    <p:animEffect transition="in" filter="dissolve">
                                      <p:cBhvr>
                                        <p:cTn id="15" dur="500"/>
                                        <p:tgtEl>
                                          <p:spTgt spid="67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75"/>
                                        </p:tgtEl>
                                        <p:attrNameLst>
                                          <p:attrName>style.visibility</p:attrName>
                                        </p:attrNameLst>
                                      </p:cBhvr>
                                      <p:to>
                                        <p:strVal val="visible"/>
                                      </p:to>
                                    </p:set>
                                    <p:animEffect transition="in" filter="dissolve">
                                      <p:cBhvr>
                                        <p:cTn id="18" dur="500"/>
                                        <p:tgtEl>
                                          <p:spTgt spid="67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76"/>
                                        </p:tgtEl>
                                        <p:attrNameLst>
                                          <p:attrName>style.visibility</p:attrName>
                                        </p:attrNameLst>
                                      </p:cBhvr>
                                      <p:to>
                                        <p:strVal val="visible"/>
                                      </p:to>
                                    </p:set>
                                    <p:animEffect transition="in" filter="dissolve">
                                      <p:cBhvr>
                                        <p:cTn id="21" dur="500"/>
                                        <p:tgtEl>
                                          <p:spTgt spid="67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677"/>
                                        </p:tgtEl>
                                        <p:attrNameLst>
                                          <p:attrName>style.visibility</p:attrName>
                                        </p:attrNameLst>
                                      </p:cBhvr>
                                      <p:to>
                                        <p:strVal val="visible"/>
                                      </p:to>
                                    </p:set>
                                    <p:animEffect transition="in" filter="dissolve">
                                      <p:cBhvr>
                                        <p:cTn id="24" dur="500"/>
                                        <p:tgtEl>
                                          <p:spTgt spid="67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78"/>
                                        </p:tgtEl>
                                        <p:attrNameLst>
                                          <p:attrName>style.visibility</p:attrName>
                                        </p:attrNameLst>
                                      </p:cBhvr>
                                      <p:to>
                                        <p:strVal val="visible"/>
                                      </p:to>
                                    </p:set>
                                    <p:animEffect transition="in" filter="dissolve">
                                      <p:cBhvr>
                                        <p:cTn id="27" dur="500"/>
                                        <p:tgtEl>
                                          <p:spTgt spid="67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79"/>
                                        </p:tgtEl>
                                        <p:attrNameLst>
                                          <p:attrName>style.visibility</p:attrName>
                                        </p:attrNameLst>
                                      </p:cBhvr>
                                      <p:to>
                                        <p:strVal val="visible"/>
                                      </p:to>
                                    </p:set>
                                    <p:animEffect transition="in" filter="dissolve">
                                      <p:cBhvr>
                                        <p:cTn id="30" dur="500"/>
                                        <p:tgtEl>
                                          <p:spTgt spid="67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80"/>
                                        </p:tgtEl>
                                        <p:attrNameLst>
                                          <p:attrName>style.visibility</p:attrName>
                                        </p:attrNameLst>
                                      </p:cBhvr>
                                      <p:to>
                                        <p:strVal val="visible"/>
                                      </p:to>
                                    </p:set>
                                    <p:animEffect transition="in" filter="dissolve">
                                      <p:cBhvr>
                                        <p:cTn id="33" dur="500"/>
                                        <p:tgtEl>
                                          <p:spTgt spid="680"/>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81"/>
                                        </p:tgtEl>
                                        <p:attrNameLst>
                                          <p:attrName>style.visibility</p:attrName>
                                        </p:attrNameLst>
                                      </p:cBhvr>
                                      <p:to>
                                        <p:strVal val="visible"/>
                                      </p:to>
                                    </p:set>
                                    <p:animEffect transition="in" filter="dissolve">
                                      <p:cBhvr>
                                        <p:cTn id="36" dur="500"/>
                                        <p:tgtEl>
                                          <p:spTgt spid="68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82"/>
                                        </p:tgtEl>
                                        <p:attrNameLst>
                                          <p:attrName>style.visibility</p:attrName>
                                        </p:attrNameLst>
                                      </p:cBhvr>
                                      <p:to>
                                        <p:strVal val="visible"/>
                                      </p:to>
                                    </p:set>
                                    <p:animEffect transition="in" filter="dissolve">
                                      <p:cBhvr>
                                        <p:cTn id="39" dur="500"/>
                                        <p:tgtEl>
                                          <p:spTgt spid="68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83"/>
                                        </p:tgtEl>
                                        <p:attrNameLst>
                                          <p:attrName>style.visibility</p:attrName>
                                        </p:attrNameLst>
                                      </p:cBhvr>
                                      <p:to>
                                        <p:strVal val="visible"/>
                                      </p:to>
                                    </p:set>
                                    <p:animEffect transition="in" filter="dissolve">
                                      <p:cBhvr>
                                        <p:cTn id="42" dur="500"/>
                                        <p:tgtEl>
                                          <p:spTgt spid="683"/>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684"/>
                                        </p:tgtEl>
                                        <p:attrNameLst>
                                          <p:attrName>style.visibility</p:attrName>
                                        </p:attrNameLst>
                                      </p:cBhvr>
                                      <p:to>
                                        <p:strVal val="visible"/>
                                      </p:to>
                                    </p:set>
                                    <p:animEffect transition="in" filter="dissolve">
                                      <p:cBhvr>
                                        <p:cTn id="45" dur="500"/>
                                        <p:tgtEl>
                                          <p:spTgt spid="684"/>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697"/>
                                        </p:tgtEl>
                                        <p:attrNameLst>
                                          <p:attrName>style.visibility</p:attrName>
                                        </p:attrNameLst>
                                      </p:cBhvr>
                                      <p:to>
                                        <p:strVal val="visible"/>
                                      </p:to>
                                    </p:set>
                                    <p:animEffect transition="in" filter="dissolve">
                                      <p:cBhvr>
                                        <p:cTn id="48" dur="500"/>
                                        <p:tgtEl>
                                          <p:spTgt spid="697"/>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698"/>
                                        </p:tgtEl>
                                        <p:attrNameLst>
                                          <p:attrName>style.visibility</p:attrName>
                                        </p:attrNameLst>
                                      </p:cBhvr>
                                      <p:to>
                                        <p:strVal val="visible"/>
                                      </p:to>
                                    </p:set>
                                    <p:animEffect transition="in" filter="dissolve">
                                      <p:cBhvr>
                                        <p:cTn id="51" dur="500"/>
                                        <p:tgtEl>
                                          <p:spTgt spid="698"/>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699"/>
                                        </p:tgtEl>
                                        <p:attrNameLst>
                                          <p:attrName>style.visibility</p:attrName>
                                        </p:attrNameLst>
                                      </p:cBhvr>
                                      <p:to>
                                        <p:strVal val="visible"/>
                                      </p:to>
                                    </p:set>
                                    <p:animEffect transition="in" filter="dissolve">
                                      <p:cBhvr>
                                        <p:cTn id="54" dur="500"/>
                                        <p:tgtEl>
                                          <p:spTgt spid="699"/>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703"/>
                                        </p:tgtEl>
                                        <p:attrNameLst>
                                          <p:attrName>style.visibility</p:attrName>
                                        </p:attrNameLst>
                                      </p:cBhvr>
                                      <p:to>
                                        <p:strVal val="visible"/>
                                      </p:to>
                                    </p:set>
                                    <p:animEffect transition="in" filter="dissolve">
                                      <p:cBhvr>
                                        <p:cTn id="57" dur="500"/>
                                        <p:tgtEl>
                                          <p:spTgt spid="703"/>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704"/>
                                        </p:tgtEl>
                                        <p:attrNameLst>
                                          <p:attrName>style.visibility</p:attrName>
                                        </p:attrNameLst>
                                      </p:cBhvr>
                                      <p:to>
                                        <p:strVal val="visible"/>
                                      </p:to>
                                    </p:set>
                                    <p:animEffect transition="in" filter="dissolve">
                                      <p:cBhvr>
                                        <p:cTn id="60" dur="500"/>
                                        <p:tgtEl>
                                          <p:spTgt spid="704"/>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705"/>
                                        </p:tgtEl>
                                        <p:attrNameLst>
                                          <p:attrName>style.visibility</p:attrName>
                                        </p:attrNameLst>
                                      </p:cBhvr>
                                      <p:to>
                                        <p:strVal val="visible"/>
                                      </p:to>
                                    </p:set>
                                    <p:animEffect transition="in" filter="dissolve">
                                      <p:cBhvr>
                                        <p:cTn id="63" dur="500"/>
                                        <p:tgtEl>
                                          <p:spTgt spid="705"/>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706"/>
                                        </p:tgtEl>
                                        <p:attrNameLst>
                                          <p:attrName>style.visibility</p:attrName>
                                        </p:attrNameLst>
                                      </p:cBhvr>
                                      <p:to>
                                        <p:strVal val="visible"/>
                                      </p:to>
                                    </p:set>
                                    <p:animEffect transition="in" filter="dissolve">
                                      <p:cBhvr>
                                        <p:cTn id="66" dur="500"/>
                                        <p:tgtEl>
                                          <p:spTgt spid="70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707"/>
                                        </p:tgtEl>
                                        <p:attrNameLst>
                                          <p:attrName>style.visibility</p:attrName>
                                        </p:attrNameLst>
                                      </p:cBhvr>
                                      <p:to>
                                        <p:strVal val="visible"/>
                                      </p:to>
                                    </p:set>
                                    <p:animEffect transition="in" filter="dissolve">
                                      <p:cBhvr>
                                        <p:cTn id="69" dur="500"/>
                                        <p:tgtEl>
                                          <p:spTgt spid="70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708"/>
                                        </p:tgtEl>
                                        <p:attrNameLst>
                                          <p:attrName>style.visibility</p:attrName>
                                        </p:attrNameLst>
                                      </p:cBhvr>
                                      <p:to>
                                        <p:strVal val="visible"/>
                                      </p:to>
                                    </p:set>
                                    <p:animEffect transition="in" filter="dissolve">
                                      <p:cBhvr>
                                        <p:cTn id="72" dur="500"/>
                                        <p:tgtEl>
                                          <p:spTgt spid="70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709"/>
                                        </p:tgtEl>
                                        <p:attrNameLst>
                                          <p:attrName>style.visibility</p:attrName>
                                        </p:attrNameLst>
                                      </p:cBhvr>
                                      <p:to>
                                        <p:strVal val="visible"/>
                                      </p:to>
                                    </p:set>
                                    <p:animEffect transition="in" filter="dissolve">
                                      <p:cBhvr>
                                        <p:cTn id="75" dur="500"/>
                                        <p:tgtEl>
                                          <p:spTgt spid="70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710"/>
                                        </p:tgtEl>
                                        <p:attrNameLst>
                                          <p:attrName>style.visibility</p:attrName>
                                        </p:attrNameLst>
                                      </p:cBhvr>
                                      <p:to>
                                        <p:strVal val="visible"/>
                                      </p:to>
                                    </p:set>
                                    <p:animEffect transition="in" filter="dissolve">
                                      <p:cBhvr>
                                        <p:cTn id="78" dur="500"/>
                                        <p:tgtEl>
                                          <p:spTgt spid="71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711"/>
                                        </p:tgtEl>
                                        <p:attrNameLst>
                                          <p:attrName>style.visibility</p:attrName>
                                        </p:attrNameLst>
                                      </p:cBhvr>
                                      <p:to>
                                        <p:strVal val="visible"/>
                                      </p:to>
                                    </p:set>
                                    <p:animEffect transition="in" filter="dissolve">
                                      <p:cBhvr>
                                        <p:cTn id="81" dur="500"/>
                                        <p:tgtEl>
                                          <p:spTgt spid="71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712"/>
                                        </p:tgtEl>
                                        <p:attrNameLst>
                                          <p:attrName>style.visibility</p:attrName>
                                        </p:attrNameLst>
                                      </p:cBhvr>
                                      <p:to>
                                        <p:strVal val="visible"/>
                                      </p:to>
                                    </p:set>
                                    <p:animEffect transition="in" filter="dissolve">
                                      <p:cBhvr>
                                        <p:cTn id="84" dur="500"/>
                                        <p:tgtEl>
                                          <p:spTgt spid="712"/>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713"/>
                                        </p:tgtEl>
                                        <p:attrNameLst>
                                          <p:attrName>style.visibility</p:attrName>
                                        </p:attrNameLst>
                                      </p:cBhvr>
                                      <p:to>
                                        <p:strVal val="visible"/>
                                      </p:to>
                                    </p:set>
                                    <p:animEffect transition="in" filter="dissolve">
                                      <p:cBhvr>
                                        <p:cTn id="87" dur="500"/>
                                        <p:tgtEl>
                                          <p:spTgt spid="713"/>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714"/>
                                        </p:tgtEl>
                                        <p:attrNameLst>
                                          <p:attrName>style.visibility</p:attrName>
                                        </p:attrNameLst>
                                      </p:cBhvr>
                                      <p:to>
                                        <p:strVal val="visible"/>
                                      </p:to>
                                    </p:set>
                                    <p:animEffect transition="in" filter="dissolve">
                                      <p:cBhvr>
                                        <p:cTn id="90" dur="500"/>
                                        <p:tgtEl>
                                          <p:spTgt spid="714"/>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715"/>
                                        </p:tgtEl>
                                        <p:attrNameLst>
                                          <p:attrName>style.visibility</p:attrName>
                                        </p:attrNameLst>
                                      </p:cBhvr>
                                      <p:to>
                                        <p:strVal val="visible"/>
                                      </p:to>
                                    </p:set>
                                    <p:animEffect transition="in" filter="dissolve">
                                      <p:cBhvr>
                                        <p:cTn id="93" dur="500"/>
                                        <p:tgtEl>
                                          <p:spTgt spid="715"/>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716"/>
                                        </p:tgtEl>
                                        <p:attrNameLst>
                                          <p:attrName>style.visibility</p:attrName>
                                        </p:attrNameLst>
                                      </p:cBhvr>
                                      <p:to>
                                        <p:strVal val="visible"/>
                                      </p:to>
                                    </p:set>
                                    <p:animEffect transition="in" filter="dissolve">
                                      <p:cBhvr>
                                        <p:cTn id="96" dur="500"/>
                                        <p:tgtEl>
                                          <p:spTgt spid="716"/>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717"/>
                                        </p:tgtEl>
                                        <p:attrNameLst>
                                          <p:attrName>style.visibility</p:attrName>
                                        </p:attrNameLst>
                                      </p:cBhvr>
                                      <p:to>
                                        <p:strVal val="visible"/>
                                      </p:to>
                                    </p:set>
                                    <p:animEffect transition="in" filter="dissolve">
                                      <p:cBhvr>
                                        <p:cTn id="99" dur="500"/>
                                        <p:tgtEl>
                                          <p:spTgt spid="717"/>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718"/>
                                        </p:tgtEl>
                                        <p:attrNameLst>
                                          <p:attrName>style.visibility</p:attrName>
                                        </p:attrNameLst>
                                      </p:cBhvr>
                                      <p:to>
                                        <p:strVal val="visible"/>
                                      </p:to>
                                    </p:set>
                                    <p:animEffect transition="in" filter="dissolve">
                                      <p:cBhvr>
                                        <p:cTn id="102" dur="500"/>
                                        <p:tgtEl>
                                          <p:spTgt spid="718"/>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719"/>
                                        </p:tgtEl>
                                        <p:attrNameLst>
                                          <p:attrName>style.visibility</p:attrName>
                                        </p:attrNameLst>
                                      </p:cBhvr>
                                      <p:to>
                                        <p:strVal val="visible"/>
                                      </p:to>
                                    </p:set>
                                    <p:animEffect transition="in" filter="dissolve">
                                      <p:cBhvr>
                                        <p:cTn id="105" dur="500"/>
                                        <p:tgtEl>
                                          <p:spTgt spid="719"/>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720"/>
                                        </p:tgtEl>
                                        <p:attrNameLst>
                                          <p:attrName>style.visibility</p:attrName>
                                        </p:attrNameLst>
                                      </p:cBhvr>
                                      <p:to>
                                        <p:strVal val="visible"/>
                                      </p:to>
                                    </p:set>
                                    <p:animEffect transition="in" filter="dissolve">
                                      <p:cBhvr>
                                        <p:cTn id="108" dur="500"/>
                                        <p:tgtEl>
                                          <p:spTgt spid="720"/>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733"/>
                                        </p:tgtEl>
                                        <p:attrNameLst>
                                          <p:attrName>style.visibility</p:attrName>
                                        </p:attrNameLst>
                                      </p:cBhvr>
                                      <p:to>
                                        <p:strVal val="visible"/>
                                      </p:to>
                                    </p:set>
                                    <p:animEffect transition="in" filter="dissolve">
                                      <p:cBhvr>
                                        <p:cTn id="111" dur="500"/>
                                        <p:tgtEl>
                                          <p:spTgt spid="733"/>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734"/>
                                        </p:tgtEl>
                                        <p:attrNameLst>
                                          <p:attrName>style.visibility</p:attrName>
                                        </p:attrNameLst>
                                      </p:cBhvr>
                                      <p:to>
                                        <p:strVal val="visible"/>
                                      </p:to>
                                    </p:set>
                                    <p:animEffect transition="in" filter="dissolve">
                                      <p:cBhvr>
                                        <p:cTn id="114" dur="500"/>
                                        <p:tgtEl>
                                          <p:spTgt spid="734"/>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735"/>
                                        </p:tgtEl>
                                        <p:attrNameLst>
                                          <p:attrName>style.visibility</p:attrName>
                                        </p:attrNameLst>
                                      </p:cBhvr>
                                      <p:to>
                                        <p:strVal val="visible"/>
                                      </p:to>
                                    </p:set>
                                    <p:animEffect transition="in" filter="dissolve">
                                      <p:cBhvr>
                                        <p:cTn id="117" dur="500"/>
                                        <p:tgtEl>
                                          <p:spTgt spid="735"/>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739"/>
                                        </p:tgtEl>
                                        <p:attrNameLst>
                                          <p:attrName>style.visibility</p:attrName>
                                        </p:attrNameLst>
                                      </p:cBhvr>
                                      <p:to>
                                        <p:strVal val="visible"/>
                                      </p:to>
                                    </p:set>
                                    <p:animEffect transition="in" filter="dissolve">
                                      <p:cBhvr>
                                        <p:cTn id="120" dur="500"/>
                                        <p:tgtEl>
                                          <p:spTgt spid="739"/>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740"/>
                                        </p:tgtEl>
                                        <p:attrNameLst>
                                          <p:attrName>style.visibility</p:attrName>
                                        </p:attrNameLst>
                                      </p:cBhvr>
                                      <p:to>
                                        <p:strVal val="visible"/>
                                      </p:to>
                                    </p:set>
                                    <p:animEffect transition="in" filter="dissolve">
                                      <p:cBhvr>
                                        <p:cTn id="123" dur="500"/>
                                        <p:tgtEl>
                                          <p:spTgt spid="740"/>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741"/>
                                        </p:tgtEl>
                                        <p:attrNameLst>
                                          <p:attrName>style.visibility</p:attrName>
                                        </p:attrNameLst>
                                      </p:cBhvr>
                                      <p:to>
                                        <p:strVal val="visible"/>
                                      </p:to>
                                    </p:set>
                                    <p:animEffect transition="in" filter="dissolve">
                                      <p:cBhvr>
                                        <p:cTn id="126" dur="500"/>
                                        <p:tgtEl>
                                          <p:spTgt spid="741"/>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742"/>
                                        </p:tgtEl>
                                        <p:attrNameLst>
                                          <p:attrName>style.visibility</p:attrName>
                                        </p:attrNameLst>
                                      </p:cBhvr>
                                      <p:to>
                                        <p:strVal val="visible"/>
                                      </p:to>
                                    </p:set>
                                    <p:animEffect transition="in" filter="dissolve">
                                      <p:cBhvr>
                                        <p:cTn id="129" dur="500"/>
                                        <p:tgtEl>
                                          <p:spTgt spid="742"/>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743"/>
                                        </p:tgtEl>
                                        <p:attrNameLst>
                                          <p:attrName>style.visibility</p:attrName>
                                        </p:attrNameLst>
                                      </p:cBhvr>
                                      <p:to>
                                        <p:strVal val="visible"/>
                                      </p:to>
                                    </p:set>
                                    <p:animEffect transition="in" filter="dissolve">
                                      <p:cBhvr>
                                        <p:cTn id="132" dur="500"/>
                                        <p:tgtEl>
                                          <p:spTgt spid="743"/>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744"/>
                                        </p:tgtEl>
                                        <p:attrNameLst>
                                          <p:attrName>style.visibility</p:attrName>
                                        </p:attrNameLst>
                                      </p:cBhvr>
                                      <p:to>
                                        <p:strVal val="visible"/>
                                      </p:to>
                                    </p:set>
                                    <p:animEffect transition="in" filter="dissolve">
                                      <p:cBhvr>
                                        <p:cTn id="135" dur="500"/>
                                        <p:tgtEl>
                                          <p:spTgt spid="744"/>
                                        </p:tgtEl>
                                      </p:cBhvr>
                                    </p:animEffect>
                                  </p:childTnLst>
                                </p:cTn>
                              </p:par>
                              <p:par>
                                <p:cTn id="136" presetID="9" presetClass="entr" presetSubtype="0" fill="hold" grpId="0" nodeType="withEffect">
                                  <p:stCondLst>
                                    <p:cond delay="0"/>
                                  </p:stCondLst>
                                  <p:childTnLst>
                                    <p:set>
                                      <p:cBhvr>
                                        <p:cTn id="137" dur="1" fill="hold">
                                          <p:stCondLst>
                                            <p:cond delay="0"/>
                                          </p:stCondLst>
                                        </p:cTn>
                                        <p:tgtEl>
                                          <p:spTgt spid="745"/>
                                        </p:tgtEl>
                                        <p:attrNameLst>
                                          <p:attrName>style.visibility</p:attrName>
                                        </p:attrNameLst>
                                      </p:cBhvr>
                                      <p:to>
                                        <p:strVal val="visible"/>
                                      </p:to>
                                    </p:set>
                                    <p:animEffect transition="in" filter="dissolve">
                                      <p:cBhvr>
                                        <p:cTn id="138" dur="500"/>
                                        <p:tgtEl>
                                          <p:spTgt spid="745"/>
                                        </p:tgtEl>
                                      </p:cBhvr>
                                    </p:animEffect>
                                  </p:childTnLst>
                                </p:cTn>
                              </p:par>
                              <p:par>
                                <p:cTn id="139" presetID="9" presetClass="entr" presetSubtype="0" fill="hold" grpId="0" nodeType="withEffect">
                                  <p:stCondLst>
                                    <p:cond delay="0"/>
                                  </p:stCondLst>
                                  <p:childTnLst>
                                    <p:set>
                                      <p:cBhvr>
                                        <p:cTn id="140" dur="1" fill="hold">
                                          <p:stCondLst>
                                            <p:cond delay="0"/>
                                          </p:stCondLst>
                                        </p:cTn>
                                        <p:tgtEl>
                                          <p:spTgt spid="746"/>
                                        </p:tgtEl>
                                        <p:attrNameLst>
                                          <p:attrName>style.visibility</p:attrName>
                                        </p:attrNameLst>
                                      </p:cBhvr>
                                      <p:to>
                                        <p:strVal val="visible"/>
                                      </p:to>
                                    </p:set>
                                    <p:animEffect transition="in" filter="dissolve">
                                      <p:cBhvr>
                                        <p:cTn id="141" dur="500"/>
                                        <p:tgtEl>
                                          <p:spTgt spid="746"/>
                                        </p:tgtEl>
                                      </p:cBhvr>
                                    </p:animEffect>
                                  </p:childTnLst>
                                </p:cTn>
                              </p:par>
                              <p:par>
                                <p:cTn id="142" presetID="9" presetClass="entr" presetSubtype="0" fill="hold" grpId="0" nodeType="withEffect">
                                  <p:stCondLst>
                                    <p:cond delay="0"/>
                                  </p:stCondLst>
                                  <p:childTnLst>
                                    <p:set>
                                      <p:cBhvr>
                                        <p:cTn id="143" dur="1" fill="hold">
                                          <p:stCondLst>
                                            <p:cond delay="0"/>
                                          </p:stCondLst>
                                        </p:cTn>
                                        <p:tgtEl>
                                          <p:spTgt spid="747"/>
                                        </p:tgtEl>
                                        <p:attrNameLst>
                                          <p:attrName>style.visibility</p:attrName>
                                        </p:attrNameLst>
                                      </p:cBhvr>
                                      <p:to>
                                        <p:strVal val="visible"/>
                                      </p:to>
                                    </p:set>
                                    <p:animEffect transition="in" filter="dissolve">
                                      <p:cBhvr>
                                        <p:cTn id="144" dur="500"/>
                                        <p:tgtEl>
                                          <p:spTgt spid="747"/>
                                        </p:tgtEl>
                                      </p:cBhvr>
                                    </p:animEffect>
                                  </p:childTnLst>
                                </p:cTn>
                              </p:par>
                              <p:par>
                                <p:cTn id="145" presetID="9" presetClass="entr" presetSubtype="0" fill="hold" grpId="0" nodeType="withEffect">
                                  <p:stCondLst>
                                    <p:cond delay="0"/>
                                  </p:stCondLst>
                                  <p:childTnLst>
                                    <p:set>
                                      <p:cBhvr>
                                        <p:cTn id="146" dur="1" fill="hold">
                                          <p:stCondLst>
                                            <p:cond delay="0"/>
                                          </p:stCondLst>
                                        </p:cTn>
                                        <p:tgtEl>
                                          <p:spTgt spid="748"/>
                                        </p:tgtEl>
                                        <p:attrNameLst>
                                          <p:attrName>style.visibility</p:attrName>
                                        </p:attrNameLst>
                                      </p:cBhvr>
                                      <p:to>
                                        <p:strVal val="visible"/>
                                      </p:to>
                                    </p:set>
                                    <p:animEffect transition="in" filter="dissolve">
                                      <p:cBhvr>
                                        <p:cTn id="147" dur="500"/>
                                        <p:tgtEl>
                                          <p:spTgt spid="748"/>
                                        </p:tgtEl>
                                      </p:cBhvr>
                                    </p:animEffect>
                                  </p:childTnLst>
                                </p:cTn>
                              </p:par>
                              <p:par>
                                <p:cTn id="148" presetID="9" presetClass="entr" presetSubtype="0" fill="hold" grpId="0" nodeType="withEffect">
                                  <p:stCondLst>
                                    <p:cond delay="0"/>
                                  </p:stCondLst>
                                  <p:childTnLst>
                                    <p:set>
                                      <p:cBhvr>
                                        <p:cTn id="149" dur="1" fill="hold">
                                          <p:stCondLst>
                                            <p:cond delay="0"/>
                                          </p:stCondLst>
                                        </p:cTn>
                                        <p:tgtEl>
                                          <p:spTgt spid="753"/>
                                        </p:tgtEl>
                                        <p:attrNameLst>
                                          <p:attrName>style.visibility</p:attrName>
                                        </p:attrNameLst>
                                      </p:cBhvr>
                                      <p:to>
                                        <p:strVal val="visible"/>
                                      </p:to>
                                    </p:set>
                                    <p:animEffect transition="in" filter="dissolve">
                                      <p:cBhvr>
                                        <p:cTn id="150" dur="500"/>
                                        <p:tgtEl>
                                          <p:spTgt spid="753"/>
                                        </p:tgtEl>
                                      </p:cBhvr>
                                    </p:animEffect>
                                  </p:childTnLst>
                                </p:cTn>
                              </p:par>
                              <p:par>
                                <p:cTn id="151" presetID="9" presetClass="entr" presetSubtype="0" fill="hold" grpId="0" nodeType="withEffect">
                                  <p:stCondLst>
                                    <p:cond delay="0"/>
                                  </p:stCondLst>
                                  <p:childTnLst>
                                    <p:set>
                                      <p:cBhvr>
                                        <p:cTn id="152" dur="1" fill="hold">
                                          <p:stCondLst>
                                            <p:cond delay="0"/>
                                          </p:stCondLst>
                                        </p:cTn>
                                        <p:tgtEl>
                                          <p:spTgt spid="755"/>
                                        </p:tgtEl>
                                        <p:attrNameLst>
                                          <p:attrName>style.visibility</p:attrName>
                                        </p:attrNameLst>
                                      </p:cBhvr>
                                      <p:to>
                                        <p:strVal val="visible"/>
                                      </p:to>
                                    </p:set>
                                    <p:animEffect transition="in" filter="dissolve">
                                      <p:cBhvr>
                                        <p:cTn id="153" dur="500"/>
                                        <p:tgtEl>
                                          <p:spTgt spid="755"/>
                                        </p:tgtEl>
                                      </p:cBhvr>
                                    </p:animEffect>
                                  </p:childTnLst>
                                </p:cTn>
                              </p:par>
                              <p:par>
                                <p:cTn id="154" presetID="9" presetClass="entr" presetSubtype="0" fill="hold" grpId="0" nodeType="withEffect">
                                  <p:stCondLst>
                                    <p:cond delay="0"/>
                                  </p:stCondLst>
                                  <p:childTnLst>
                                    <p:set>
                                      <p:cBhvr>
                                        <p:cTn id="155" dur="1" fill="hold">
                                          <p:stCondLst>
                                            <p:cond delay="0"/>
                                          </p:stCondLst>
                                        </p:cTn>
                                        <p:tgtEl>
                                          <p:spTgt spid="756"/>
                                        </p:tgtEl>
                                        <p:attrNameLst>
                                          <p:attrName>style.visibility</p:attrName>
                                        </p:attrNameLst>
                                      </p:cBhvr>
                                      <p:to>
                                        <p:strVal val="visible"/>
                                      </p:to>
                                    </p:set>
                                    <p:animEffect transition="in" filter="dissolve">
                                      <p:cBhvr>
                                        <p:cTn id="156" dur="500"/>
                                        <p:tgtEl>
                                          <p:spTgt spid="756"/>
                                        </p:tgtEl>
                                      </p:cBhvr>
                                    </p:animEffect>
                                  </p:childTnLst>
                                </p:cTn>
                              </p:par>
                              <p:par>
                                <p:cTn id="157" presetID="9" presetClass="entr" presetSubtype="0" fill="hold" grpId="0" nodeType="withEffect">
                                  <p:stCondLst>
                                    <p:cond delay="0"/>
                                  </p:stCondLst>
                                  <p:childTnLst>
                                    <p:set>
                                      <p:cBhvr>
                                        <p:cTn id="158" dur="1" fill="hold">
                                          <p:stCondLst>
                                            <p:cond delay="0"/>
                                          </p:stCondLst>
                                        </p:cTn>
                                        <p:tgtEl>
                                          <p:spTgt spid="757"/>
                                        </p:tgtEl>
                                        <p:attrNameLst>
                                          <p:attrName>style.visibility</p:attrName>
                                        </p:attrNameLst>
                                      </p:cBhvr>
                                      <p:to>
                                        <p:strVal val="visible"/>
                                      </p:to>
                                    </p:set>
                                    <p:animEffect transition="in" filter="dissolve">
                                      <p:cBhvr>
                                        <p:cTn id="159" dur="500"/>
                                        <p:tgtEl>
                                          <p:spTgt spid="757"/>
                                        </p:tgtEl>
                                      </p:cBhvr>
                                    </p:animEffect>
                                  </p:childTnLst>
                                </p:cTn>
                              </p:par>
                              <p:par>
                                <p:cTn id="160" presetID="9" presetClass="entr" presetSubtype="0" fill="hold" grpId="0" nodeType="withEffect">
                                  <p:stCondLst>
                                    <p:cond delay="0"/>
                                  </p:stCondLst>
                                  <p:childTnLst>
                                    <p:set>
                                      <p:cBhvr>
                                        <p:cTn id="161" dur="1" fill="hold">
                                          <p:stCondLst>
                                            <p:cond delay="0"/>
                                          </p:stCondLst>
                                        </p:cTn>
                                        <p:tgtEl>
                                          <p:spTgt spid="758"/>
                                        </p:tgtEl>
                                        <p:attrNameLst>
                                          <p:attrName>style.visibility</p:attrName>
                                        </p:attrNameLst>
                                      </p:cBhvr>
                                      <p:to>
                                        <p:strVal val="visible"/>
                                      </p:to>
                                    </p:set>
                                    <p:animEffect transition="in" filter="dissolve">
                                      <p:cBhvr>
                                        <p:cTn id="162" dur="500"/>
                                        <p:tgtEl>
                                          <p:spTgt spid="758"/>
                                        </p:tgtEl>
                                      </p:cBhvr>
                                    </p:animEffect>
                                  </p:childTnLst>
                                </p:cTn>
                              </p:par>
                              <p:par>
                                <p:cTn id="163" presetID="9" presetClass="entr" presetSubtype="0" fill="hold" grpId="0" nodeType="withEffect">
                                  <p:stCondLst>
                                    <p:cond delay="0"/>
                                  </p:stCondLst>
                                  <p:childTnLst>
                                    <p:set>
                                      <p:cBhvr>
                                        <p:cTn id="164" dur="1" fill="hold">
                                          <p:stCondLst>
                                            <p:cond delay="0"/>
                                          </p:stCondLst>
                                        </p:cTn>
                                        <p:tgtEl>
                                          <p:spTgt spid="759"/>
                                        </p:tgtEl>
                                        <p:attrNameLst>
                                          <p:attrName>style.visibility</p:attrName>
                                        </p:attrNameLst>
                                      </p:cBhvr>
                                      <p:to>
                                        <p:strVal val="visible"/>
                                      </p:to>
                                    </p:set>
                                    <p:animEffect transition="in" filter="dissolve">
                                      <p:cBhvr>
                                        <p:cTn id="165" dur="500"/>
                                        <p:tgtEl>
                                          <p:spTgt spid="759"/>
                                        </p:tgtEl>
                                      </p:cBhvr>
                                    </p:animEffect>
                                  </p:childTnLst>
                                </p:cTn>
                              </p:par>
                              <p:par>
                                <p:cTn id="166" presetID="9" presetClass="entr" presetSubtype="0" fill="hold" grpId="0" nodeType="withEffect">
                                  <p:stCondLst>
                                    <p:cond delay="0"/>
                                  </p:stCondLst>
                                  <p:childTnLst>
                                    <p:set>
                                      <p:cBhvr>
                                        <p:cTn id="167" dur="1" fill="hold">
                                          <p:stCondLst>
                                            <p:cond delay="0"/>
                                          </p:stCondLst>
                                        </p:cTn>
                                        <p:tgtEl>
                                          <p:spTgt spid="760"/>
                                        </p:tgtEl>
                                        <p:attrNameLst>
                                          <p:attrName>style.visibility</p:attrName>
                                        </p:attrNameLst>
                                      </p:cBhvr>
                                      <p:to>
                                        <p:strVal val="visible"/>
                                      </p:to>
                                    </p:set>
                                    <p:animEffect transition="in" filter="dissolve">
                                      <p:cBhvr>
                                        <p:cTn id="168" dur="500"/>
                                        <p:tgtEl>
                                          <p:spTgt spid="760"/>
                                        </p:tgtEl>
                                      </p:cBhvr>
                                    </p:animEffect>
                                  </p:childTnLst>
                                </p:cTn>
                              </p:par>
                              <p:par>
                                <p:cTn id="169" presetID="9" presetClass="entr" presetSubtype="0" fill="hold" grpId="0" nodeType="withEffect">
                                  <p:stCondLst>
                                    <p:cond delay="0"/>
                                  </p:stCondLst>
                                  <p:childTnLst>
                                    <p:set>
                                      <p:cBhvr>
                                        <p:cTn id="170" dur="1" fill="hold">
                                          <p:stCondLst>
                                            <p:cond delay="0"/>
                                          </p:stCondLst>
                                        </p:cTn>
                                        <p:tgtEl>
                                          <p:spTgt spid="765"/>
                                        </p:tgtEl>
                                        <p:attrNameLst>
                                          <p:attrName>style.visibility</p:attrName>
                                        </p:attrNameLst>
                                      </p:cBhvr>
                                      <p:to>
                                        <p:strVal val="visible"/>
                                      </p:to>
                                    </p:set>
                                    <p:animEffect transition="in" filter="dissolve">
                                      <p:cBhvr>
                                        <p:cTn id="171" dur="500"/>
                                        <p:tgtEl>
                                          <p:spTgt spid="765"/>
                                        </p:tgtEl>
                                      </p:cBhvr>
                                    </p:animEffect>
                                  </p:childTnLst>
                                </p:cTn>
                              </p:par>
                              <p:par>
                                <p:cTn id="172" presetID="9" presetClass="entr" presetSubtype="0" fill="hold" grpId="0" nodeType="withEffect">
                                  <p:stCondLst>
                                    <p:cond delay="0"/>
                                  </p:stCondLst>
                                  <p:childTnLst>
                                    <p:set>
                                      <p:cBhvr>
                                        <p:cTn id="173" dur="1" fill="hold">
                                          <p:stCondLst>
                                            <p:cond delay="0"/>
                                          </p:stCondLst>
                                        </p:cTn>
                                        <p:tgtEl>
                                          <p:spTgt spid="767"/>
                                        </p:tgtEl>
                                        <p:attrNameLst>
                                          <p:attrName>style.visibility</p:attrName>
                                        </p:attrNameLst>
                                      </p:cBhvr>
                                      <p:to>
                                        <p:strVal val="visible"/>
                                      </p:to>
                                    </p:set>
                                    <p:animEffect transition="in" filter="dissolve">
                                      <p:cBhvr>
                                        <p:cTn id="174" dur="500"/>
                                        <p:tgtEl>
                                          <p:spTgt spid="767"/>
                                        </p:tgtEl>
                                      </p:cBhvr>
                                    </p:animEffect>
                                  </p:childTnLst>
                                </p:cTn>
                              </p:par>
                              <p:par>
                                <p:cTn id="175" presetID="9" presetClass="entr" presetSubtype="0" fill="hold" grpId="0" nodeType="withEffect">
                                  <p:stCondLst>
                                    <p:cond delay="0"/>
                                  </p:stCondLst>
                                  <p:childTnLst>
                                    <p:set>
                                      <p:cBhvr>
                                        <p:cTn id="176" dur="1" fill="hold">
                                          <p:stCondLst>
                                            <p:cond delay="0"/>
                                          </p:stCondLst>
                                        </p:cTn>
                                        <p:tgtEl>
                                          <p:spTgt spid="768"/>
                                        </p:tgtEl>
                                        <p:attrNameLst>
                                          <p:attrName>style.visibility</p:attrName>
                                        </p:attrNameLst>
                                      </p:cBhvr>
                                      <p:to>
                                        <p:strVal val="visible"/>
                                      </p:to>
                                    </p:set>
                                    <p:animEffect transition="in" filter="dissolve">
                                      <p:cBhvr>
                                        <p:cTn id="177" dur="500"/>
                                        <p:tgtEl>
                                          <p:spTgt spid="768"/>
                                        </p:tgtEl>
                                      </p:cBhvr>
                                    </p:animEffect>
                                  </p:childTnLst>
                                </p:cTn>
                              </p:par>
                            </p:childTnLst>
                          </p:cTn>
                        </p:par>
                      </p:childTnLst>
                    </p:cTn>
                  </p:par>
                  <p:par>
                    <p:cTn id="178" fill="hold">
                      <p:stCondLst>
                        <p:cond delay="indefinite"/>
                      </p:stCondLst>
                      <p:childTnLst>
                        <p:par>
                          <p:cTn id="179" fill="hold">
                            <p:stCondLst>
                              <p:cond delay="0"/>
                            </p:stCondLst>
                            <p:childTnLst>
                              <p:par>
                                <p:cTn id="180" presetID="9" presetClass="entr" presetSubtype="0" fill="hold" grpId="0" nodeType="clickEffect">
                                  <p:stCondLst>
                                    <p:cond delay="0"/>
                                  </p:stCondLst>
                                  <p:childTnLst>
                                    <p:set>
                                      <p:cBhvr>
                                        <p:cTn id="181" dur="1" fill="hold">
                                          <p:stCondLst>
                                            <p:cond delay="0"/>
                                          </p:stCondLst>
                                        </p:cTn>
                                        <p:tgtEl>
                                          <p:spTgt spid="685"/>
                                        </p:tgtEl>
                                        <p:attrNameLst>
                                          <p:attrName>style.visibility</p:attrName>
                                        </p:attrNameLst>
                                      </p:cBhvr>
                                      <p:to>
                                        <p:strVal val="visible"/>
                                      </p:to>
                                    </p:set>
                                    <p:animEffect transition="in" filter="dissolve">
                                      <p:cBhvr>
                                        <p:cTn id="182" dur="500"/>
                                        <p:tgtEl>
                                          <p:spTgt spid="685"/>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686"/>
                                        </p:tgtEl>
                                        <p:attrNameLst>
                                          <p:attrName>style.visibility</p:attrName>
                                        </p:attrNameLst>
                                      </p:cBhvr>
                                      <p:to>
                                        <p:strVal val="visible"/>
                                      </p:to>
                                    </p:set>
                                    <p:animEffect transition="in" filter="dissolve">
                                      <p:cBhvr>
                                        <p:cTn id="185" dur="500"/>
                                        <p:tgtEl>
                                          <p:spTgt spid="686"/>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687"/>
                                        </p:tgtEl>
                                        <p:attrNameLst>
                                          <p:attrName>style.visibility</p:attrName>
                                        </p:attrNameLst>
                                      </p:cBhvr>
                                      <p:to>
                                        <p:strVal val="visible"/>
                                      </p:to>
                                    </p:set>
                                    <p:animEffect transition="in" filter="dissolve">
                                      <p:cBhvr>
                                        <p:cTn id="188" dur="500"/>
                                        <p:tgtEl>
                                          <p:spTgt spid="687"/>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688"/>
                                        </p:tgtEl>
                                        <p:attrNameLst>
                                          <p:attrName>style.visibility</p:attrName>
                                        </p:attrNameLst>
                                      </p:cBhvr>
                                      <p:to>
                                        <p:strVal val="visible"/>
                                      </p:to>
                                    </p:set>
                                    <p:animEffect transition="in" filter="dissolve">
                                      <p:cBhvr>
                                        <p:cTn id="191" dur="500"/>
                                        <p:tgtEl>
                                          <p:spTgt spid="688"/>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689"/>
                                        </p:tgtEl>
                                        <p:attrNameLst>
                                          <p:attrName>style.visibility</p:attrName>
                                        </p:attrNameLst>
                                      </p:cBhvr>
                                      <p:to>
                                        <p:strVal val="visible"/>
                                      </p:to>
                                    </p:set>
                                    <p:animEffect transition="in" filter="dissolve">
                                      <p:cBhvr>
                                        <p:cTn id="194" dur="500"/>
                                        <p:tgtEl>
                                          <p:spTgt spid="689"/>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690"/>
                                        </p:tgtEl>
                                        <p:attrNameLst>
                                          <p:attrName>style.visibility</p:attrName>
                                        </p:attrNameLst>
                                      </p:cBhvr>
                                      <p:to>
                                        <p:strVal val="visible"/>
                                      </p:to>
                                    </p:set>
                                    <p:animEffect transition="in" filter="dissolve">
                                      <p:cBhvr>
                                        <p:cTn id="197" dur="500"/>
                                        <p:tgtEl>
                                          <p:spTgt spid="690"/>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691"/>
                                        </p:tgtEl>
                                        <p:attrNameLst>
                                          <p:attrName>style.visibility</p:attrName>
                                        </p:attrNameLst>
                                      </p:cBhvr>
                                      <p:to>
                                        <p:strVal val="visible"/>
                                      </p:to>
                                    </p:set>
                                    <p:animEffect transition="in" filter="dissolve">
                                      <p:cBhvr>
                                        <p:cTn id="200" dur="500"/>
                                        <p:tgtEl>
                                          <p:spTgt spid="691"/>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692"/>
                                        </p:tgtEl>
                                        <p:attrNameLst>
                                          <p:attrName>style.visibility</p:attrName>
                                        </p:attrNameLst>
                                      </p:cBhvr>
                                      <p:to>
                                        <p:strVal val="visible"/>
                                      </p:to>
                                    </p:set>
                                    <p:animEffect transition="in" filter="dissolve">
                                      <p:cBhvr>
                                        <p:cTn id="203" dur="500"/>
                                        <p:tgtEl>
                                          <p:spTgt spid="692"/>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693"/>
                                        </p:tgtEl>
                                        <p:attrNameLst>
                                          <p:attrName>style.visibility</p:attrName>
                                        </p:attrNameLst>
                                      </p:cBhvr>
                                      <p:to>
                                        <p:strVal val="visible"/>
                                      </p:to>
                                    </p:set>
                                    <p:animEffect transition="in" filter="dissolve">
                                      <p:cBhvr>
                                        <p:cTn id="206" dur="500"/>
                                        <p:tgtEl>
                                          <p:spTgt spid="693"/>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94"/>
                                        </p:tgtEl>
                                        <p:attrNameLst>
                                          <p:attrName>style.visibility</p:attrName>
                                        </p:attrNameLst>
                                      </p:cBhvr>
                                      <p:to>
                                        <p:strVal val="visible"/>
                                      </p:to>
                                    </p:set>
                                    <p:animEffect transition="in" filter="dissolve">
                                      <p:cBhvr>
                                        <p:cTn id="209" dur="500"/>
                                        <p:tgtEl>
                                          <p:spTgt spid="694"/>
                                        </p:tgtEl>
                                      </p:cBhvr>
                                    </p:animEffect>
                                  </p:childTnLst>
                                </p:cTn>
                              </p:par>
                              <p:par>
                                <p:cTn id="210" presetID="9" presetClass="entr" presetSubtype="0" fill="hold" grpId="0" nodeType="withEffect">
                                  <p:stCondLst>
                                    <p:cond delay="0"/>
                                  </p:stCondLst>
                                  <p:childTnLst>
                                    <p:set>
                                      <p:cBhvr>
                                        <p:cTn id="211" dur="1" fill="hold">
                                          <p:stCondLst>
                                            <p:cond delay="0"/>
                                          </p:stCondLst>
                                        </p:cTn>
                                        <p:tgtEl>
                                          <p:spTgt spid="695"/>
                                        </p:tgtEl>
                                        <p:attrNameLst>
                                          <p:attrName>style.visibility</p:attrName>
                                        </p:attrNameLst>
                                      </p:cBhvr>
                                      <p:to>
                                        <p:strVal val="visible"/>
                                      </p:to>
                                    </p:set>
                                    <p:animEffect transition="in" filter="dissolve">
                                      <p:cBhvr>
                                        <p:cTn id="212" dur="500"/>
                                        <p:tgtEl>
                                          <p:spTgt spid="695"/>
                                        </p:tgtEl>
                                      </p:cBhvr>
                                    </p:animEffect>
                                  </p:childTnLst>
                                </p:cTn>
                              </p:par>
                              <p:par>
                                <p:cTn id="213" presetID="9" presetClass="entr" presetSubtype="0" fill="hold" grpId="0" nodeType="withEffect">
                                  <p:stCondLst>
                                    <p:cond delay="0"/>
                                  </p:stCondLst>
                                  <p:childTnLst>
                                    <p:set>
                                      <p:cBhvr>
                                        <p:cTn id="214" dur="1" fill="hold">
                                          <p:stCondLst>
                                            <p:cond delay="0"/>
                                          </p:stCondLst>
                                        </p:cTn>
                                        <p:tgtEl>
                                          <p:spTgt spid="696"/>
                                        </p:tgtEl>
                                        <p:attrNameLst>
                                          <p:attrName>style.visibility</p:attrName>
                                        </p:attrNameLst>
                                      </p:cBhvr>
                                      <p:to>
                                        <p:strVal val="visible"/>
                                      </p:to>
                                    </p:set>
                                    <p:animEffect transition="in" filter="dissolve">
                                      <p:cBhvr>
                                        <p:cTn id="215" dur="500"/>
                                        <p:tgtEl>
                                          <p:spTgt spid="696"/>
                                        </p:tgtEl>
                                      </p:cBhvr>
                                    </p:animEffect>
                                  </p:childTnLst>
                                </p:cTn>
                              </p:par>
                              <p:par>
                                <p:cTn id="216" presetID="9" presetClass="entr" presetSubtype="0" fill="hold" grpId="0" nodeType="withEffect">
                                  <p:stCondLst>
                                    <p:cond delay="0"/>
                                  </p:stCondLst>
                                  <p:childTnLst>
                                    <p:set>
                                      <p:cBhvr>
                                        <p:cTn id="217" dur="1" fill="hold">
                                          <p:stCondLst>
                                            <p:cond delay="0"/>
                                          </p:stCondLst>
                                        </p:cTn>
                                        <p:tgtEl>
                                          <p:spTgt spid="700"/>
                                        </p:tgtEl>
                                        <p:attrNameLst>
                                          <p:attrName>style.visibility</p:attrName>
                                        </p:attrNameLst>
                                      </p:cBhvr>
                                      <p:to>
                                        <p:strVal val="visible"/>
                                      </p:to>
                                    </p:set>
                                    <p:animEffect transition="in" filter="dissolve">
                                      <p:cBhvr>
                                        <p:cTn id="218" dur="500"/>
                                        <p:tgtEl>
                                          <p:spTgt spid="700"/>
                                        </p:tgtEl>
                                      </p:cBhvr>
                                    </p:animEffect>
                                  </p:childTnLst>
                                </p:cTn>
                              </p:par>
                              <p:par>
                                <p:cTn id="219" presetID="9" presetClass="entr" presetSubtype="0" fill="hold" grpId="0" nodeType="withEffect">
                                  <p:stCondLst>
                                    <p:cond delay="0"/>
                                  </p:stCondLst>
                                  <p:childTnLst>
                                    <p:set>
                                      <p:cBhvr>
                                        <p:cTn id="220" dur="1" fill="hold">
                                          <p:stCondLst>
                                            <p:cond delay="0"/>
                                          </p:stCondLst>
                                        </p:cTn>
                                        <p:tgtEl>
                                          <p:spTgt spid="701"/>
                                        </p:tgtEl>
                                        <p:attrNameLst>
                                          <p:attrName>style.visibility</p:attrName>
                                        </p:attrNameLst>
                                      </p:cBhvr>
                                      <p:to>
                                        <p:strVal val="visible"/>
                                      </p:to>
                                    </p:set>
                                    <p:animEffect transition="in" filter="dissolve">
                                      <p:cBhvr>
                                        <p:cTn id="221" dur="500"/>
                                        <p:tgtEl>
                                          <p:spTgt spid="701"/>
                                        </p:tgtEl>
                                      </p:cBhvr>
                                    </p:animEffect>
                                  </p:childTnLst>
                                </p:cTn>
                              </p:par>
                              <p:par>
                                <p:cTn id="222" presetID="9" presetClass="entr" presetSubtype="0" fill="hold" grpId="0" nodeType="withEffect">
                                  <p:stCondLst>
                                    <p:cond delay="0"/>
                                  </p:stCondLst>
                                  <p:childTnLst>
                                    <p:set>
                                      <p:cBhvr>
                                        <p:cTn id="223" dur="1" fill="hold">
                                          <p:stCondLst>
                                            <p:cond delay="0"/>
                                          </p:stCondLst>
                                        </p:cTn>
                                        <p:tgtEl>
                                          <p:spTgt spid="702"/>
                                        </p:tgtEl>
                                        <p:attrNameLst>
                                          <p:attrName>style.visibility</p:attrName>
                                        </p:attrNameLst>
                                      </p:cBhvr>
                                      <p:to>
                                        <p:strVal val="visible"/>
                                      </p:to>
                                    </p:set>
                                    <p:animEffect transition="in" filter="dissolve">
                                      <p:cBhvr>
                                        <p:cTn id="224" dur="500"/>
                                        <p:tgtEl>
                                          <p:spTgt spid="702"/>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721"/>
                                        </p:tgtEl>
                                        <p:attrNameLst>
                                          <p:attrName>style.visibility</p:attrName>
                                        </p:attrNameLst>
                                      </p:cBhvr>
                                      <p:to>
                                        <p:strVal val="visible"/>
                                      </p:to>
                                    </p:set>
                                    <p:animEffect transition="in" filter="dissolve">
                                      <p:cBhvr>
                                        <p:cTn id="227" dur="500"/>
                                        <p:tgtEl>
                                          <p:spTgt spid="721"/>
                                        </p:tgtEl>
                                      </p:cBhvr>
                                    </p:animEffect>
                                  </p:childTnLst>
                                </p:cTn>
                              </p:par>
                              <p:par>
                                <p:cTn id="228" presetID="9" presetClass="entr" presetSubtype="0" fill="hold" grpId="0" nodeType="withEffect">
                                  <p:stCondLst>
                                    <p:cond delay="0"/>
                                  </p:stCondLst>
                                  <p:childTnLst>
                                    <p:set>
                                      <p:cBhvr>
                                        <p:cTn id="229" dur="1" fill="hold">
                                          <p:stCondLst>
                                            <p:cond delay="0"/>
                                          </p:stCondLst>
                                        </p:cTn>
                                        <p:tgtEl>
                                          <p:spTgt spid="722"/>
                                        </p:tgtEl>
                                        <p:attrNameLst>
                                          <p:attrName>style.visibility</p:attrName>
                                        </p:attrNameLst>
                                      </p:cBhvr>
                                      <p:to>
                                        <p:strVal val="visible"/>
                                      </p:to>
                                    </p:set>
                                    <p:animEffect transition="in" filter="dissolve">
                                      <p:cBhvr>
                                        <p:cTn id="230" dur="500"/>
                                        <p:tgtEl>
                                          <p:spTgt spid="722"/>
                                        </p:tgtEl>
                                      </p:cBhvr>
                                    </p:animEffect>
                                  </p:childTnLst>
                                </p:cTn>
                              </p:par>
                              <p:par>
                                <p:cTn id="231" presetID="9" presetClass="entr" presetSubtype="0" fill="hold" grpId="0" nodeType="withEffect">
                                  <p:stCondLst>
                                    <p:cond delay="0"/>
                                  </p:stCondLst>
                                  <p:childTnLst>
                                    <p:set>
                                      <p:cBhvr>
                                        <p:cTn id="232" dur="1" fill="hold">
                                          <p:stCondLst>
                                            <p:cond delay="0"/>
                                          </p:stCondLst>
                                        </p:cTn>
                                        <p:tgtEl>
                                          <p:spTgt spid="723"/>
                                        </p:tgtEl>
                                        <p:attrNameLst>
                                          <p:attrName>style.visibility</p:attrName>
                                        </p:attrNameLst>
                                      </p:cBhvr>
                                      <p:to>
                                        <p:strVal val="visible"/>
                                      </p:to>
                                    </p:set>
                                    <p:animEffect transition="in" filter="dissolve">
                                      <p:cBhvr>
                                        <p:cTn id="233" dur="500"/>
                                        <p:tgtEl>
                                          <p:spTgt spid="723"/>
                                        </p:tgtEl>
                                      </p:cBhvr>
                                    </p:animEffect>
                                  </p:childTnLst>
                                </p:cTn>
                              </p:par>
                              <p:par>
                                <p:cTn id="234" presetID="9" presetClass="entr" presetSubtype="0" fill="hold" grpId="0" nodeType="withEffect">
                                  <p:stCondLst>
                                    <p:cond delay="0"/>
                                  </p:stCondLst>
                                  <p:childTnLst>
                                    <p:set>
                                      <p:cBhvr>
                                        <p:cTn id="235" dur="1" fill="hold">
                                          <p:stCondLst>
                                            <p:cond delay="0"/>
                                          </p:stCondLst>
                                        </p:cTn>
                                        <p:tgtEl>
                                          <p:spTgt spid="724"/>
                                        </p:tgtEl>
                                        <p:attrNameLst>
                                          <p:attrName>style.visibility</p:attrName>
                                        </p:attrNameLst>
                                      </p:cBhvr>
                                      <p:to>
                                        <p:strVal val="visible"/>
                                      </p:to>
                                    </p:set>
                                    <p:animEffect transition="in" filter="dissolve">
                                      <p:cBhvr>
                                        <p:cTn id="236" dur="500"/>
                                        <p:tgtEl>
                                          <p:spTgt spid="724"/>
                                        </p:tgtEl>
                                      </p:cBhvr>
                                    </p:animEffect>
                                  </p:childTnLst>
                                </p:cTn>
                              </p:par>
                              <p:par>
                                <p:cTn id="237" presetID="9" presetClass="entr" presetSubtype="0" fill="hold" grpId="0" nodeType="withEffect">
                                  <p:stCondLst>
                                    <p:cond delay="0"/>
                                  </p:stCondLst>
                                  <p:childTnLst>
                                    <p:set>
                                      <p:cBhvr>
                                        <p:cTn id="238" dur="1" fill="hold">
                                          <p:stCondLst>
                                            <p:cond delay="0"/>
                                          </p:stCondLst>
                                        </p:cTn>
                                        <p:tgtEl>
                                          <p:spTgt spid="725"/>
                                        </p:tgtEl>
                                        <p:attrNameLst>
                                          <p:attrName>style.visibility</p:attrName>
                                        </p:attrNameLst>
                                      </p:cBhvr>
                                      <p:to>
                                        <p:strVal val="visible"/>
                                      </p:to>
                                    </p:set>
                                    <p:animEffect transition="in" filter="dissolve">
                                      <p:cBhvr>
                                        <p:cTn id="239" dur="500"/>
                                        <p:tgtEl>
                                          <p:spTgt spid="725"/>
                                        </p:tgtEl>
                                      </p:cBhvr>
                                    </p:animEffect>
                                  </p:childTnLst>
                                </p:cTn>
                              </p:par>
                              <p:par>
                                <p:cTn id="240" presetID="9" presetClass="entr" presetSubtype="0" fill="hold" grpId="0" nodeType="withEffect">
                                  <p:stCondLst>
                                    <p:cond delay="0"/>
                                  </p:stCondLst>
                                  <p:childTnLst>
                                    <p:set>
                                      <p:cBhvr>
                                        <p:cTn id="241" dur="1" fill="hold">
                                          <p:stCondLst>
                                            <p:cond delay="0"/>
                                          </p:stCondLst>
                                        </p:cTn>
                                        <p:tgtEl>
                                          <p:spTgt spid="726"/>
                                        </p:tgtEl>
                                        <p:attrNameLst>
                                          <p:attrName>style.visibility</p:attrName>
                                        </p:attrNameLst>
                                      </p:cBhvr>
                                      <p:to>
                                        <p:strVal val="visible"/>
                                      </p:to>
                                    </p:set>
                                    <p:animEffect transition="in" filter="dissolve">
                                      <p:cBhvr>
                                        <p:cTn id="242" dur="500"/>
                                        <p:tgtEl>
                                          <p:spTgt spid="726"/>
                                        </p:tgtEl>
                                      </p:cBhvr>
                                    </p:animEffect>
                                  </p:childTnLst>
                                </p:cTn>
                              </p:par>
                              <p:par>
                                <p:cTn id="243" presetID="9" presetClass="entr" presetSubtype="0" fill="hold" grpId="0" nodeType="withEffect">
                                  <p:stCondLst>
                                    <p:cond delay="0"/>
                                  </p:stCondLst>
                                  <p:childTnLst>
                                    <p:set>
                                      <p:cBhvr>
                                        <p:cTn id="244" dur="1" fill="hold">
                                          <p:stCondLst>
                                            <p:cond delay="0"/>
                                          </p:stCondLst>
                                        </p:cTn>
                                        <p:tgtEl>
                                          <p:spTgt spid="727"/>
                                        </p:tgtEl>
                                        <p:attrNameLst>
                                          <p:attrName>style.visibility</p:attrName>
                                        </p:attrNameLst>
                                      </p:cBhvr>
                                      <p:to>
                                        <p:strVal val="visible"/>
                                      </p:to>
                                    </p:set>
                                    <p:animEffect transition="in" filter="dissolve">
                                      <p:cBhvr>
                                        <p:cTn id="245" dur="500"/>
                                        <p:tgtEl>
                                          <p:spTgt spid="727"/>
                                        </p:tgtEl>
                                      </p:cBhvr>
                                    </p:animEffect>
                                  </p:childTnLst>
                                </p:cTn>
                              </p:par>
                              <p:par>
                                <p:cTn id="246" presetID="9" presetClass="entr" presetSubtype="0" fill="hold" grpId="0" nodeType="withEffect">
                                  <p:stCondLst>
                                    <p:cond delay="0"/>
                                  </p:stCondLst>
                                  <p:childTnLst>
                                    <p:set>
                                      <p:cBhvr>
                                        <p:cTn id="247" dur="1" fill="hold">
                                          <p:stCondLst>
                                            <p:cond delay="0"/>
                                          </p:stCondLst>
                                        </p:cTn>
                                        <p:tgtEl>
                                          <p:spTgt spid="728"/>
                                        </p:tgtEl>
                                        <p:attrNameLst>
                                          <p:attrName>style.visibility</p:attrName>
                                        </p:attrNameLst>
                                      </p:cBhvr>
                                      <p:to>
                                        <p:strVal val="visible"/>
                                      </p:to>
                                    </p:set>
                                    <p:animEffect transition="in" filter="dissolve">
                                      <p:cBhvr>
                                        <p:cTn id="248" dur="500"/>
                                        <p:tgtEl>
                                          <p:spTgt spid="728"/>
                                        </p:tgtEl>
                                      </p:cBhvr>
                                    </p:animEffect>
                                  </p:childTnLst>
                                </p:cTn>
                              </p:par>
                              <p:par>
                                <p:cTn id="249" presetID="9" presetClass="entr" presetSubtype="0" fill="hold" grpId="0" nodeType="withEffect">
                                  <p:stCondLst>
                                    <p:cond delay="0"/>
                                  </p:stCondLst>
                                  <p:childTnLst>
                                    <p:set>
                                      <p:cBhvr>
                                        <p:cTn id="250" dur="1" fill="hold">
                                          <p:stCondLst>
                                            <p:cond delay="0"/>
                                          </p:stCondLst>
                                        </p:cTn>
                                        <p:tgtEl>
                                          <p:spTgt spid="729"/>
                                        </p:tgtEl>
                                        <p:attrNameLst>
                                          <p:attrName>style.visibility</p:attrName>
                                        </p:attrNameLst>
                                      </p:cBhvr>
                                      <p:to>
                                        <p:strVal val="visible"/>
                                      </p:to>
                                    </p:set>
                                    <p:animEffect transition="in" filter="dissolve">
                                      <p:cBhvr>
                                        <p:cTn id="251" dur="500"/>
                                        <p:tgtEl>
                                          <p:spTgt spid="729"/>
                                        </p:tgtEl>
                                      </p:cBhvr>
                                    </p:animEffect>
                                  </p:childTnLst>
                                </p:cTn>
                              </p:par>
                              <p:par>
                                <p:cTn id="252" presetID="9" presetClass="entr" presetSubtype="0" fill="hold" grpId="0" nodeType="withEffect">
                                  <p:stCondLst>
                                    <p:cond delay="0"/>
                                  </p:stCondLst>
                                  <p:childTnLst>
                                    <p:set>
                                      <p:cBhvr>
                                        <p:cTn id="253" dur="1" fill="hold">
                                          <p:stCondLst>
                                            <p:cond delay="0"/>
                                          </p:stCondLst>
                                        </p:cTn>
                                        <p:tgtEl>
                                          <p:spTgt spid="730"/>
                                        </p:tgtEl>
                                        <p:attrNameLst>
                                          <p:attrName>style.visibility</p:attrName>
                                        </p:attrNameLst>
                                      </p:cBhvr>
                                      <p:to>
                                        <p:strVal val="visible"/>
                                      </p:to>
                                    </p:set>
                                    <p:animEffect transition="in" filter="dissolve">
                                      <p:cBhvr>
                                        <p:cTn id="254" dur="500"/>
                                        <p:tgtEl>
                                          <p:spTgt spid="730"/>
                                        </p:tgtEl>
                                      </p:cBhvr>
                                    </p:animEffect>
                                  </p:childTnLst>
                                </p:cTn>
                              </p:par>
                              <p:par>
                                <p:cTn id="255" presetID="9" presetClass="entr" presetSubtype="0" fill="hold" grpId="0" nodeType="withEffect">
                                  <p:stCondLst>
                                    <p:cond delay="0"/>
                                  </p:stCondLst>
                                  <p:childTnLst>
                                    <p:set>
                                      <p:cBhvr>
                                        <p:cTn id="256" dur="1" fill="hold">
                                          <p:stCondLst>
                                            <p:cond delay="0"/>
                                          </p:stCondLst>
                                        </p:cTn>
                                        <p:tgtEl>
                                          <p:spTgt spid="731"/>
                                        </p:tgtEl>
                                        <p:attrNameLst>
                                          <p:attrName>style.visibility</p:attrName>
                                        </p:attrNameLst>
                                      </p:cBhvr>
                                      <p:to>
                                        <p:strVal val="visible"/>
                                      </p:to>
                                    </p:set>
                                    <p:animEffect transition="in" filter="dissolve">
                                      <p:cBhvr>
                                        <p:cTn id="257" dur="500"/>
                                        <p:tgtEl>
                                          <p:spTgt spid="731"/>
                                        </p:tgtEl>
                                      </p:cBhvr>
                                    </p:animEffect>
                                  </p:childTnLst>
                                </p:cTn>
                              </p:par>
                              <p:par>
                                <p:cTn id="258" presetID="9" presetClass="entr" presetSubtype="0" fill="hold" grpId="0" nodeType="withEffect">
                                  <p:stCondLst>
                                    <p:cond delay="0"/>
                                  </p:stCondLst>
                                  <p:childTnLst>
                                    <p:set>
                                      <p:cBhvr>
                                        <p:cTn id="259" dur="1" fill="hold">
                                          <p:stCondLst>
                                            <p:cond delay="0"/>
                                          </p:stCondLst>
                                        </p:cTn>
                                        <p:tgtEl>
                                          <p:spTgt spid="732"/>
                                        </p:tgtEl>
                                        <p:attrNameLst>
                                          <p:attrName>style.visibility</p:attrName>
                                        </p:attrNameLst>
                                      </p:cBhvr>
                                      <p:to>
                                        <p:strVal val="visible"/>
                                      </p:to>
                                    </p:set>
                                    <p:animEffect transition="in" filter="dissolve">
                                      <p:cBhvr>
                                        <p:cTn id="260" dur="500"/>
                                        <p:tgtEl>
                                          <p:spTgt spid="732"/>
                                        </p:tgtEl>
                                      </p:cBhvr>
                                    </p:animEffect>
                                  </p:childTnLst>
                                </p:cTn>
                              </p:par>
                              <p:par>
                                <p:cTn id="261" presetID="9" presetClass="entr" presetSubtype="0" fill="hold" grpId="0" nodeType="withEffect">
                                  <p:stCondLst>
                                    <p:cond delay="0"/>
                                  </p:stCondLst>
                                  <p:childTnLst>
                                    <p:set>
                                      <p:cBhvr>
                                        <p:cTn id="262" dur="1" fill="hold">
                                          <p:stCondLst>
                                            <p:cond delay="0"/>
                                          </p:stCondLst>
                                        </p:cTn>
                                        <p:tgtEl>
                                          <p:spTgt spid="736"/>
                                        </p:tgtEl>
                                        <p:attrNameLst>
                                          <p:attrName>style.visibility</p:attrName>
                                        </p:attrNameLst>
                                      </p:cBhvr>
                                      <p:to>
                                        <p:strVal val="visible"/>
                                      </p:to>
                                    </p:set>
                                    <p:animEffect transition="in" filter="dissolve">
                                      <p:cBhvr>
                                        <p:cTn id="263" dur="500"/>
                                        <p:tgtEl>
                                          <p:spTgt spid="736"/>
                                        </p:tgtEl>
                                      </p:cBhvr>
                                    </p:animEffect>
                                  </p:childTnLst>
                                </p:cTn>
                              </p:par>
                              <p:par>
                                <p:cTn id="264" presetID="9" presetClass="entr" presetSubtype="0" fill="hold" grpId="0" nodeType="withEffect">
                                  <p:stCondLst>
                                    <p:cond delay="0"/>
                                  </p:stCondLst>
                                  <p:childTnLst>
                                    <p:set>
                                      <p:cBhvr>
                                        <p:cTn id="265" dur="1" fill="hold">
                                          <p:stCondLst>
                                            <p:cond delay="0"/>
                                          </p:stCondLst>
                                        </p:cTn>
                                        <p:tgtEl>
                                          <p:spTgt spid="737"/>
                                        </p:tgtEl>
                                        <p:attrNameLst>
                                          <p:attrName>style.visibility</p:attrName>
                                        </p:attrNameLst>
                                      </p:cBhvr>
                                      <p:to>
                                        <p:strVal val="visible"/>
                                      </p:to>
                                    </p:set>
                                    <p:animEffect transition="in" filter="dissolve">
                                      <p:cBhvr>
                                        <p:cTn id="266" dur="500"/>
                                        <p:tgtEl>
                                          <p:spTgt spid="737"/>
                                        </p:tgtEl>
                                      </p:cBhvr>
                                    </p:animEffect>
                                  </p:childTnLst>
                                </p:cTn>
                              </p:par>
                              <p:par>
                                <p:cTn id="267" presetID="9" presetClass="entr" presetSubtype="0" fill="hold" grpId="0" nodeType="withEffect">
                                  <p:stCondLst>
                                    <p:cond delay="0"/>
                                  </p:stCondLst>
                                  <p:childTnLst>
                                    <p:set>
                                      <p:cBhvr>
                                        <p:cTn id="268" dur="1" fill="hold">
                                          <p:stCondLst>
                                            <p:cond delay="0"/>
                                          </p:stCondLst>
                                        </p:cTn>
                                        <p:tgtEl>
                                          <p:spTgt spid="738"/>
                                        </p:tgtEl>
                                        <p:attrNameLst>
                                          <p:attrName>style.visibility</p:attrName>
                                        </p:attrNameLst>
                                      </p:cBhvr>
                                      <p:to>
                                        <p:strVal val="visible"/>
                                      </p:to>
                                    </p:set>
                                    <p:animEffect transition="in" filter="dissolve">
                                      <p:cBhvr>
                                        <p:cTn id="269" dur="500"/>
                                        <p:tgtEl>
                                          <p:spTgt spid="738"/>
                                        </p:tgtEl>
                                      </p:cBhvr>
                                    </p:animEffect>
                                  </p:childTnLst>
                                </p:cTn>
                              </p:par>
                              <p:par>
                                <p:cTn id="270" presetID="9" presetClass="entr" presetSubtype="0" fill="hold" grpId="0" nodeType="withEffect">
                                  <p:stCondLst>
                                    <p:cond delay="0"/>
                                  </p:stCondLst>
                                  <p:childTnLst>
                                    <p:set>
                                      <p:cBhvr>
                                        <p:cTn id="271" dur="1" fill="hold">
                                          <p:stCondLst>
                                            <p:cond delay="0"/>
                                          </p:stCondLst>
                                        </p:cTn>
                                        <p:tgtEl>
                                          <p:spTgt spid="749"/>
                                        </p:tgtEl>
                                        <p:attrNameLst>
                                          <p:attrName>style.visibility</p:attrName>
                                        </p:attrNameLst>
                                      </p:cBhvr>
                                      <p:to>
                                        <p:strVal val="visible"/>
                                      </p:to>
                                    </p:set>
                                    <p:animEffect transition="in" filter="dissolve">
                                      <p:cBhvr>
                                        <p:cTn id="272" dur="500"/>
                                        <p:tgtEl>
                                          <p:spTgt spid="749"/>
                                        </p:tgtEl>
                                      </p:cBhvr>
                                    </p:animEffect>
                                  </p:childTnLst>
                                </p:cTn>
                              </p:par>
                              <p:par>
                                <p:cTn id="273" presetID="9" presetClass="entr" presetSubtype="0" fill="hold" grpId="0" nodeType="withEffect">
                                  <p:stCondLst>
                                    <p:cond delay="0"/>
                                  </p:stCondLst>
                                  <p:childTnLst>
                                    <p:set>
                                      <p:cBhvr>
                                        <p:cTn id="274" dur="1" fill="hold">
                                          <p:stCondLst>
                                            <p:cond delay="0"/>
                                          </p:stCondLst>
                                        </p:cTn>
                                        <p:tgtEl>
                                          <p:spTgt spid="750"/>
                                        </p:tgtEl>
                                        <p:attrNameLst>
                                          <p:attrName>style.visibility</p:attrName>
                                        </p:attrNameLst>
                                      </p:cBhvr>
                                      <p:to>
                                        <p:strVal val="visible"/>
                                      </p:to>
                                    </p:set>
                                    <p:animEffect transition="in" filter="dissolve">
                                      <p:cBhvr>
                                        <p:cTn id="275" dur="500"/>
                                        <p:tgtEl>
                                          <p:spTgt spid="750"/>
                                        </p:tgtEl>
                                      </p:cBhvr>
                                    </p:animEffect>
                                  </p:childTnLst>
                                </p:cTn>
                              </p:par>
                              <p:par>
                                <p:cTn id="276" presetID="9" presetClass="entr" presetSubtype="0" fill="hold" grpId="0" nodeType="withEffect">
                                  <p:stCondLst>
                                    <p:cond delay="0"/>
                                  </p:stCondLst>
                                  <p:childTnLst>
                                    <p:set>
                                      <p:cBhvr>
                                        <p:cTn id="277" dur="1" fill="hold">
                                          <p:stCondLst>
                                            <p:cond delay="0"/>
                                          </p:stCondLst>
                                        </p:cTn>
                                        <p:tgtEl>
                                          <p:spTgt spid="751"/>
                                        </p:tgtEl>
                                        <p:attrNameLst>
                                          <p:attrName>style.visibility</p:attrName>
                                        </p:attrNameLst>
                                      </p:cBhvr>
                                      <p:to>
                                        <p:strVal val="visible"/>
                                      </p:to>
                                    </p:set>
                                    <p:animEffect transition="in" filter="dissolve">
                                      <p:cBhvr>
                                        <p:cTn id="278" dur="500"/>
                                        <p:tgtEl>
                                          <p:spTgt spid="751"/>
                                        </p:tgtEl>
                                      </p:cBhvr>
                                    </p:animEffect>
                                  </p:childTnLst>
                                </p:cTn>
                              </p:par>
                              <p:par>
                                <p:cTn id="279" presetID="9" presetClass="entr" presetSubtype="0" fill="hold" grpId="0" nodeType="withEffect">
                                  <p:stCondLst>
                                    <p:cond delay="0"/>
                                  </p:stCondLst>
                                  <p:childTnLst>
                                    <p:set>
                                      <p:cBhvr>
                                        <p:cTn id="280" dur="1" fill="hold">
                                          <p:stCondLst>
                                            <p:cond delay="0"/>
                                          </p:stCondLst>
                                        </p:cTn>
                                        <p:tgtEl>
                                          <p:spTgt spid="752"/>
                                        </p:tgtEl>
                                        <p:attrNameLst>
                                          <p:attrName>style.visibility</p:attrName>
                                        </p:attrNameLst>
                                      </p:cBhvr>
                                      <p:to>
                                        <p:strVal val="visible"/>
                                      </p:to>
                                    </p:set>
                                    <p:animEffect transition="in" filter="dissolve">
                                      <p:cBhvr>
                                        <p:cTn id="281" dur="500"/>
                                        <p:tgtEl>
                                          <p:spTgt spid="752"/>
                                        </p:tgtEl>
                                      </p:cBhvr>
                                    </p:animEffect>
                                  </p:childTnLst>
                                </p:cTn>
                              </p:par>
                              <p:par>
                                <p:cTn id="282" presetID="9" presetClass="entr" presetSubtype="0" fill="hold" grpId="0" nodeType="withEffect">
                                  <p:stCondLst>
                                    <p:cond delay="0"/>
                                  </p:stCondLst>
                                  <p:childTnLst>
                                    <p:set>
                                      <p:cBhvr>
                                        <p:cTn id="283" dur="1" fill="hold">
                                          <p:stCondLst>
                                            <p:cond delay="0"/>
                                          </p:stCondLst>
                                        </p:cTn>
                                        <p:tgtEl>
                                          <p:spTgt spid="754"/>
                                        </p:tgtEl>
                                        <p:attrNameLst>
                                          <p:attrName>style.visibility</p:attrName>
                                        </p:attrNameLst>
                                      </p:cBhvr>
                                      <p:to>
                                        <p:strVal val="visible"/>
                                      </p:to>
                                    </p:set>
                                    <p:animEffect transition="in" filter="dissolve">
                                      <p:cBhvr>
                                        <p:cTn id="284" dur="500"/>
                                        <p:tgtEl>
                                          <p:spTgt spid="754"/>
                                        </p:tgtEl>
                                      </p:cBhvr>
                                    </p:animEffect>
                                  </p:childTnLst>
                                </p:cTn>
                              </p:par>
                              <p:par>
                                <p:cTn id="285" presetID="9" presetClass="entr" presetSubtype="0" fill="hold" grpId="0" nodeType="withEffect">
                                  <p:stCondLst>
                                    <p:cond delay="0"/>
                                  </p:stCondLst>
                                  <p:childTnLst>
                                    <p:set>
                                      <p:cBhvr>
                                        <p:cTn id="286" dur="1" fill="hold">
                                          <p:stCondLst>
                                            <p:cond delay="0"/>
                                          </p:stCondLst>
                                        </p:cTn>
                                        <p:tgtEl>
                                          <p:spTgt spid="761"/>
                                        </p:tgtEl>
                                        <p:attrNameLst>
                                          <p:attrName>style.visibility</p:attrName>
                                        </p:attrNameLst>
                                      </p:cBhvr>
                                      <p:to>
                                        <p:strVal val="visible"/>
                                      </p:to>
                                    </p:set>
                                    <p:animEffect transition="in" filter="dissolve">
                                      <p:cBhvr>
                                        <p:cTn id="287" dur="500"/>
                                        <p:tgtEl>
                                          <p:spTgt spid="761"/>
                                        </p:tgtEl>
                                      </p:cBhvr>
                                    </p:animEffect>
                                  </p:childTnLst>
                                </p:cTn>
                              </p:par>
                              <p:par>
                                <p:cTn id="288" presetID="9" presetClass="entr" presetSubtype="0" fill="hold" grpId="0" nodeType="withEffect">
                                  <p:stCondLst>
                                    <p:cond delay="0"/>
                                  </p:stCondLst>
                                  <p:childTnLst>
                                    <p:set>
                                      <p:cBhvr>
                                        <p:cTn id="289" dur="1" fill="hold">
                                          <p:stCondLst>
                                            <p:cond delay="0"/>
                                          </p:stCondLst>
                                        </p:cTn>
                                        <p:tgtEl>
                                          <p:spTgt spid="762"/>
                                        </p:tgtEl>
                                        <p:attrNameLst>
                                          <p:attrName>style.visibility</p:attrName>
                                        </p:attrNameLst>
                                      </p:cBhvr>
                                      <p:to>
                                        <p:strVal val="visible"/>
                                      </p:to>
                                    </p:set>
                                    <p:animEffect transition="in" filter="dissolve">
                                      <p:cBhvr>
                                        <p:cTn id="290" dur="500"/>
                                        <p:tgtEl>
                                          <p:spTgt spid="762"/>
                                        </p:tgtEl>
                                      </p:cBhvr>
                                    </p:animEffect>
                                  </p:childTnLst>
                                </p:cTn>
                              </p:par>
                              <p:par>
                                <p:cTn id="291" presetID="9" presetClass="entr" presetSubtype="0" fill="hold" grpId="0" nodeType="withEffect">
                                  <p:stCondLst>
                                    <p:cond delay="0"/>
                                  </p:stCondLst>
                                  <p:childTnLst>
                                    <p:set>
                                      <p:cBhvr>
                                        <p:cTn id="292" dur="1" fill="hold">
                                          <p:stCondLst>
                                            <p:cond delay="0"/>
                                          </p:stCondLst>
                                        </p:cTn>
                                        <p:tgtEl>
                                          <p:spTgt spid="763"/>
                                        </p:tgtEl>
                                        <p:attrNameLst>
                                          <p:attrName>style.visibility</p:attrName>
                                        </p:attrNameLst>
                                      </p:cBhvr>
                                      <p:to>
                                        <p:strVal val="visible"/>
                                      </p:to>
                                    </p:set>
                                    <p:animEffect transition="in" filter="dissolve">
                                      <p:cBhvr>
                                        <p:cTn id="293" dur="500"/>
                                        <p:tgtEl>
                                          <p:spTgt spid="763"/>
                                        </p:tgtEl>
                                      </p:cBhvr>
                                    </p:animEffect>
                                  </p:childTnLst>
                                </p:cTn>
                              </p:par>
                              <p:par>
                                <p:cTn id="294" presetID="9" presetClass="entr" presetSubtype="0" fill="hold" grpId="0" nodeType="withEffect">
                                  <p:stCondLst>
                                    <p:cond delay="0"/>
                                  </p:stCondLst>
                                  <p:childTnLst>
                                    <p:set>
                                      <p:cBhvr>
                                        <p:cTn id="295" dur="1" fill="hold">
                                          <p:stCondLst>
                                            <p:cond delay="0"/>
                                          </p:stCondLst>
                                        </p:cTn>
                                        <p:tgtEl>
                                          <p:spTgt spid="764"/>
                                        </p:tgtEl>
                                        <p:attrNameLst>
                                          <p:attrName>style.visibility</p:attrName>
                                        </p:attrNameLst>
                                      </p:cBhvr>
                                      <p:to>
                                        <p:strVal val="visible"/>
                                      </p:to>
                                    </p:set>
                                    <p:animEffect transition="in" filter="dissolve">
                                      <p:cBhvr>
                                        <p:cTn id="296" dur="500"/>
                                        <p:tgtEl>
                                          <p:spTgt spid="764"/>
                                        </p:tgtEl>
                                      </p:cBhvr>
                                    </p:animEffect>
                                  </p:childTnLst>
                                </p:cTn>
                              </p:par>
                              <p:par>
                                <p:cTn id="297" presetID="9" presetClass="entr" presetSubtype="0" fill="hold" grpId="0" nodeType="withEffect">
                                  <p:stCondLst>
                                    <p:cond delay="0"/>
                                  </p:stCondLst>
                                  <p:childTnLst>
                                    <p:set>
                                      <p:cBhvr>
                                        <p:cTn id="298" dur="1" fill="hold">
                                          <p:stCondLst>
                                            <p:cond delay="0"/>
                                          </p:stCondLst>
                                        </p:cTn>
                                        <p:tgtEl>
                                          <p:spTgt spid="766"/>
                                        </p:tgtEl>
                                        <p:attrNameLst>
                                          <p:attrName>style.visibility</p:attrName>
                                        </p:attrNameLst>
                                      </p:cBhvr>
                                      <p:to>
                                        <p:strVal val="visible"/>
                                      </p:to>
                                    </p:set>
                                    <p:animEffect transition="in" filter="dissolve">
                                      <p:cBhvr>
                                        <p:cTn id="299" dur="500"/>
                                        <p:tgtEl>
                                          <p:spTgt spid="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 grpId="0"/>
      <p:bldP spid="673" grpId="0" animBg="1"/>
      <p:bldP spid="674" grpId="0" animBg="1"/>
      <p:bldP spid="675" grpId="0" animBg="1"/>
      <p:bldP spid="676" grpId="0" animBg="1"/>
      <p:bldP spid="677" grpId="0" animBg="1"/>
      <p:bldP spid="678" grpId="0" animBg="1"/>
      <p:bldP spid="679" grpId="0" animBg="1"/>
      <p:bldP spid="680" grpId="0" animBg="1"/>
      <p:bldP spid="681" grpId="0" animBg="1"/>
      <p:bldP spid="682" grpId="0" animBg="1"/>
      <p:bldP spid="683" grpId="0" animBg="1"/>
      <p:bldP spid="684" grpId="0" animBg="1"/>
      <p:bldP spid="685" grpId="0" animBg="1"/>
      <p:bldP spid="686" grpId="0" animBg="1"/>
      <p:bldP spid="687" grpId="0" animBg="1"/>
      <p:bldP spid="688" grpId="0" animBg="1"/>
      <p:bldP spid="689" grpId="0" animBg="1"/>
      <p:bldP spid="690" grpId="0" animBg="1"/>
      <p:bldP spid="691" grpId="0" animBg="1"/>
      <p:bldP spid="692" grpId="0" animBg="1"/>
      <p:bldP spid="693" grpId="0" animBg="1"/>
      <p:bldP spid="694" grpId="0" animBg="1"/>
      <p:bldP spid="695" grpId="0" animBg="1"/>
      <p:bldP spid="696" grpId="0" animBg="1"/>
      <p:bldP spid="697" grpId="0" animBg="1"/>
      <p:bldP spid="698" grpId="0" animBg="1"/>
      <p:bldP spid="699" grpId="0" animBg="1"/>
      <p:bldP spid="700" grpId="0" animBg="1"/>
      <p:bldP spid="701" grpId="0" animBg="1"/>
      <p:bldP spid="702" grpId="0" animBg="1"/>
      <p:bldP spid="703" grpId="0" animBg="1"/>
      <p:bldP spid="704" grpId="0" animBg="1"/>
      <p:bldP spid="705" grpId="0" animBg="1"/>
      <p:bldP spid="706" grpId="0" animBg="1"/>
      <p:bldP spid="707" grpId="0" animBg="1"/>
      <p:bldP spid="708" grpId="0" animBg="1"/>
      <p:bldP spid="709" grpId="0" animBg="1"/>
      <p:bldP spid="710" grpId="0" animBg="1"/>
      <p:bldP spid="711" grpId="0" animBg="1"/>
      <p:bldP spid="712" grpId="0" animBg="1"/>
      <p:bldP spid="713" grpId="0" animBg="1"/>
      <p:bldP spid="714" grpId="0" animBg="1"/>
      <p:bldP spid="715" grpId="0" animBg="1"/>
      <p:bldP spid="716" grpId="0" animBg="1"/>
      <p:bldP spid="717" grpId="0" animBg="1"/>
      <p:bldP spid="718" grpId="0" animBg="1"/>
      <p:bldP spid="719" grpId="0" animBg="1"/>
      <p:bldP spid="720" grpId="0" animBg="1"/>
      <p:bldP spid="721" grpId="0" animBg="1"/>
      <p:bldP spid="722" grpId="0" animBg="1"/>
      <p:bldP spid="723" grpId="0" animBg="1"/>
      <p:bldP spid="724" grpId="0" animBg="1"/>
      <p:bldP spid="725" grpId="0" animBg="1"/>
      <p:bldP spid="726" grpId="0" animBg="1"/>
      <p:bldP spid="727" grpId="0" animBg="1"/>
      <p:bldP spid="728" grpId="0" animBg="1"/>
      <p:bldP spid="729" grpId="0" animBg="1"/>
      <p:bldP spid="730" grpId="0" animBg="1"/>
      <p:bldP spid="731" grpId="0" animBg="1"/>
      <p:bldP spid="732" grpId="0" animBg="1"/>
      <p:bldP spid="733" grpId="0" animBg="1"/>
      <p:bldP spid="734" grpId="0" animBg="1"/>
      <p:bldP spid="735" grpId="0" animBg="1"/>
      <p:bldP spid="736" grpId="0" animBg="1"/>
      <p:bldP spid="737" grpId="0" animBg="1"/>
      <p:bldP spid="738" grpId="0" animBg="1"/>
      <p:bldP spid="739" grpId="0" animBg="1"/>
      <p:bldP spid="740" grpId="0" animBg="1"/>
      <p:bldP spid="741" grpId="0" animBg="1"/>
      <p:bldP spid="742" grpId="0" animBg="1"/>
      <p:bldP spid="743" grpId="0" animBg="1"/>
      <p:bldP spid="744" grpId="0" animBg="1"/>
      <p:bldP spid="745" grpId="0" animBg="1"/>
      <p:bldP spid="746" grpId="0" animBg="1"/>
      <p:bldP spid="747" grpId="0" animBg="1"/>
      <p:bldP spid="748" grpId="0" animBg="1"/>
      <p:bldP spid="749" grpId="0" animBg="1"/>
      <p:bldP spid="750" grpId="0" animBg="1"/>
      <p:bldP spid="751" grpId="0" animBg="1"/>
      <p:bldP spid="752" grpId="0" animBg="1"/>
      <p:bldP spid="753" grpId="0" animBg="1"/>
      <p:bldP spid="754" grpId="0" animBg="1"/>
      <p:bldP spid="755" grpId="0" animBg="1"/>
      <p:bldP spid="756" grpId="0" animBg="1"/>
      <p:bldP spid="757" grpId="0" animBg="1"/>
      <p:bldP spid="758" grpId="0" animBg="1"/>
      <p:bldP spid="759" grpId="0" animBg="1"/>
      <p:bldP spid="760" grpId="0" animBg="1"/>
      <p:bldP spid="761" grpId="0" animBg="1"/>
      <p:bldP spid="762" grpId="0" animBg="1"/>
      <p:bldP spid="763" grpId="0" animBg="1"/>
      <p:bldP spid="764" grpId="0" animBg="1"/>
      <p:bldP spid="765" grpId="0" animBg="1"/>
      <p:bldP spid="766" grpId="0" animBg="1"/>
      <p:bldP spid="767" grpId="0" animBg="1"/>
      <p:bldP spid="76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latin typeface="MS Reference Sans Serif" charset="0"/>
                <a:ea typeface="MS Reference Sans Serif" charset="0"/>
                <a:cs typeface="MS Reference Sans Serif" charset="0"/>
              </a:rPr>
              <a:t>What do </a:t>
            </a:r>
            <a:r>
              <a:rPr lang="en-US" sz="4000" b="1" smtClean="0">
                <a:latin typeface="MS Reference Sans Serif" charset="0"/>
                <a:ea typeface="MS Reference Sans Serif" charset="0"/>
                <a:cs typeface="MS Reference Sans Serif" charset="0"/>
              </a:rPr>
              <a:t>random selections look </a:t>
            </a:r>
            <a:r>
              <a:rPr lang="en-US" sz="4000" b="1" dirty="0" smtClean="0">
                <a:latin typeface="MS Reference Sans Serif" charset="0"/>
                <a:ea typeface="MS Reference Sans Serif" charset="0"/>
                <a:cs typeface="MS Reference Sans Serif" charset="0"/>
              </a:rPr>
              <a:t>like?</a:t>
            </a:r>
            <a:endParaRPr lang="en-US" sz="4000" b="1" dirty="0">
              <a:latin typeface="MS Reference Sans Serif" charset="0"/>
              <a:ea typeface="MS Reference Sans Serif" charset="0"/>
              <a:cs typeface="MS Reference Sans Serif" charset="0"/>
            </a:endParaRPr>
          </a:p>
        </p:txBody>
      </p:sp>
      <p:sp>
        <p:nvSpPr>
          <p:cNvPr id="5" name="TextBox 4"/>
          <p:cNvSpPr txBox="1"/>
          <p:nvPr/>
        </p:nvSpPr>
        <p:spPr>
          <a:xfrm>
            <a:off x="1861330" y="1806978"/>
            <a:ext cx="1611339" cy="584775"/>
          </a:xfrm>
          <a:prstGeom prst="rect">
            <a:avLst/>
          </a:prstGeom>
          <a:noFill/>
        </p:spPr>
        <p:txBody>
          <a:bodyPr wrap="none" rtlCol="0">
            <a:spAutoFit/>
          </a:bodyPr>
          <a:lstStyle/>
          <a:p>
            <a:r>
              <a:rPr lang="en-US" sz="3200" b="1" dirty="0" smtClean="0">
                <a:latin typeface="MS Reference Sans Serif" charset="0"/>
                <a:ea typeface="MS Reference Sans Serif" charset="0"/>
                <a:cs typeface="MS Reference Sans Serif" charset="0"/>
              </a:rPr>
              <a:t>anti-CI</a:t>
            </a:r>
            <a:endParaRPr lang="en-US" sz="3200" b="1" dirty="0">
              <a:latin typeface="MS Reference Sans Serif" charset="0"/>
              <a:ea typeface="MS Reference Sans Serif" charset="0"/>
              <a:cs typeface="MS Reference Sans Serif" charset="0"/>
            </a:endParaRPr>
          </a:p>
        </p:txBody>
      </p:sp>
      <p:sp>
        <p:nvSpPr>
          <p:cNvPr id="6" name="TextBox 5"/>
          <p:cNvSpPr txBox="1"/>
          <p:nvPr/>
        </p:nvSpPr>
        <p:spPr>
          <a:xfrm>
            <a:off x="9202636" y="1806979"/>
            <a:ext cx="644728" cy="584775"/>
          </a:xfrm>
          <a:prstGeom prst="rect">
            <a:avLst/>
          </a:prstGeom>
          <a:noFill/>
        </p:spPr>
        <p:txBody>
          <a:bodyPr wrap="square" rtlCol="0">
            <a:spAutoFit/>
          </a:bodyPr>
          <a:lstStyle/>
          <a:p>
            <a:r>
              <a:rPr lang="en-US" sz="3200" b="1" dirty="0" smtClean="0">
                <a:latin typeface="MS Reference Sans Serif" charset="0"/>
                <a:ea typeface="MS Reference Sans Serif" charset="0"/>
                <a:cs typeface="MS Reference Sans Serif" charset="0"/>
              </a:rPr>
              <a:t>CI</a:t>
            </a:r>
            <a:endParaRPr lang="en-US" sz="3200" b="1" dirty="0">
              <a:latin typeface="MS Reference Sans Serif" charset="0"/>
              <a:ea typeface="MS Reference Sans Serif" charset="0"/>
              <a:cs typeface="MS Reference Sans Serif"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508045"/>
            <a:ext cx="3657600" cy="3657600"/>
          </a:xfrm>
          <a:prstGeom prst="rect">
            <a:avLst/>
          </a:prstGeom>
          <a:ln w="76200">
            <a:solidFill>
              <a:srgbClr val="ABD9E9"/>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6200" y="2508045"/>
            <a:ext cx="3657600" cy="3657600"/>
          </a:xfrm>
          <a:prstGeom prst="rect">
            <a:avLst/>
          </a:prstGeom>
          <a:ln w="76200">
            <a:solidFill>
              <a:srgbClr val="EA484B"/>
            </a:solidFill>
          </a:ln>
        </p:spPr>
      </p:pic>
    </p:spTree>
    <p:extLst>
      <p:ext uri="{BB962C8B-B14F-4D97-AF65-F5344CB8AC3E}">
        <p14:creationId xmlns:p14="http://schemas.microsoft.com/office/powerpoint/2010/main" val="939440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524368" y="465567"/>
            <a:ext cx="5213575" cy="2377440"/>
          </a:xfrm>
          <a:prstGeom prst="rect">
            <a:avLst/>
          </a:prstGeom>
        </p:spPr>
      </p:pic>
      <p:sp>
        <p:nvSpPr>
          <p:cNvPr id="7" name="TextBox 6"/>
          <p:cNvSpPr txBox="1"/>
          <p:nvPr/>
        </p:nvSpPr>
        <p:spPr>
          <a:xfrm>
            <a:off x="6925678" y="5596700"/>
            <a:ext cx="5004804" cy="923330"/>
          </a:xfrm>
          <a:prstGeom prst="rect">
            <a:avLst/>
          </a:prstGeom>
          <a:noFill/>
        </p:spPr>
        <p:txBody>
          <a:bodyPr wrap="square" rtlCol="0">
            <a:spAutoFit/>
          </a:bodyPr>
          <a:lstStyle/>
          <a:p>
            <a:r>
              <a:rPr lang="en-US" b="1" dirty="0" err="1">
                <a:solidFill>
                  <a:srgbClr val="00B0F0"/>
                </a:solidFill>
                <a:latin typeface="MS Reference Sans Serif" charset="0"/>
                <a:ea typeface="MS Reference Sans Serif" charset="0"/>
                <a:cs typeface="MS Reference Sans Serif" charset="0"/>
              </a:rPr>
              <a:t>Behringer</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Butler</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&amp; </a:t>
            </a:r>
            <a:r>
              <a:rPr lang="en-US" b="1" dirty="0">
                <a:solidFill>
                  <a:srgbClr val="00B0F0"/>
                </a:solidFill>
                <a:latin typeface="MS Reference Sans Serif" charset="0"/>
                <a:ea typeface="MS Reference Sans Serif" charset="0"/>
                <a:cs typeface="MS Reference Sans Serif" charset="0"/>
              </a:rPr>
              <a:t>Shields, </a:t>
            </a:r>
            <a:r>
              <a:rPr lang="en-US" b="1" dirty="0" smtClean="0">
                <a:solidFill>
                  <a:srgbClr val="00B0F0"/>
                </a:solidFill>
                <a:latin typeface="MS Reference Sans Serif" charset="0"/>
                <a:ea typeface="MS Reference Sans Serif" charset="0"/>
                <a:cs typeface="MS Reference Sans Serif" charset="0"/>
              </a:rPr>
              <a:t>2006; Curtis, 2014;</a:t>
            </a:r>
            <a:r>
              <a:rPr lang="en-US" b="1" dirty="0">
                <a:solidFill>
                  <a:srgbClr val="00B0F0"/>
                </a:solidFill>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Kiesecker</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Skelly</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Beard</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&amp; </a:t>
            </a:r>
            <a:r>
              <a:rPr lang="en-US" b="1" dirty="0" err="1">
                <a:solidFill>
                  <a:srgbClr val="00B0F0"/>
                </a:solidFill>
                <a:latin typeface="MS Reference Sans Serif" charset="0"/>
                <a:ea typeface="MS Reference Sans Serif" charset="0"/>
                <a:cs typeface="MS Reference Sans Serif" charset="0"/>
              </a:rPr>
              <a:t>Preisser</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1999; </a:t>
            </a:r>
            <a:r>
              <a:rPr lang="it-IT" b="1" dirty="0" smtClean="0">
                <a:solidFill>
                  <a:srgbClr val="00B0F0"/>
                </a:solidFill>
                <a:latin typeface="MS Reference Sans Serif" charset="0"/>
                <a:ea typeface="MS Reference Sans Serif" charset="0"/>
                <a:cs typeface="MS Reference Sans Serif" charset="0"/>
              </a:rPr>
              <a:t>Krause</a:t>
            </a:r>
            <a:r>
              <a:rPr lang="it-IT" b="1" dirty="0">
                <a:solidFill>
                  <a:srgbClr val="00B0F0"/>
                </a:solidFill>
                <a:latin typeface="MS Reference Sans Serif" charset="0"/>
                <a:ea typeface="MS Reference Sans Serif" charset="0"/>
                <a:cs typeface="MS Reference Sans Serif" charset="0"/>
              </a:rPr>
              <a:t>, </a:t>
            </a:r>
            <a:r>
              <a:rPr lang="it-IT" b="1" dirty="0" smtClean="0">
                <a:solidFill>
                  <a:srgbClr val="00B0F0"/>
                </a:solidFill>
                <a:latin typeface="MS Reference Sans Serif" charset="0"/>
                <a:ea typeface="MS Reference Sans Serif" charset="0"/>
                <a:cs typeface="MS Reference Sans Serif" charset="0"/>
              </a:rPr>
              <a:t>&amp; </a:t>
            </a:r>
            <a:r>
              <a:rPr lang="it-IT" b="1" dirty="0" err="1" smtClean="0">
                <a:solidFill>
                  <a:srgbClr val="00B0F0"/>
                </a:solidFill>
                <a:latin typeface="MS Reference Sans Serif" charset="0"/>
                <a:ea typeface="MS Reference Sans Serif" charset="0"/>
                <a:cs typeface="MS Reference Sans Serif" charset="0"/>
              </a:rPr>
              <a:t>Godin</a:t>
            </a:r>
            <a:r>
              <a:rPr lang="it-IT" b="1" dirty="0" smtClean="0">
                <a:solidFill>
                  <a:srgbClr val="00B0F0"/>
                </a:solidFill>
                <a:latin typeface="MS Reference Sans Serif" charset="0"/>
                <a:ea typeface="MS Reference Sans Serif" charset="0"/>
                <a:cs typeface="MS Reference Sans Serif" charset="0"/>
              </a:rPr>
              <a:t>, 1994</a:t>
            </a:r>
            <a:endParaRPr lang="de-DE" b="1" dirty="0">
              <a:solidFill>
                <a:srgbClr val="00B0F0"/>
              </a:solidFill>
              <a:latin typeface="MS Reference Sans Serif" charset="0"/>
              <a:ea typeface="MS Reference Sans Serif" charset="0"/>
              <a:cs typeface="MS Reference Sans Serif" charset="0"/>
            </a:endParaRPr>
          </a:p>
        </p:txBody>
      </p:sp>
      <p:pic>
        <p:nvPicPr>
          <p:cNvPr id="2" name="Picture 1"/>
          <p:cNvPicPr>
            <a:picLocks noChangeAspect="1"/>
          </p:cNvPicPr>
          <p:nvPr/>
        </p:nvPicPr>
        <p:blipFill>
          <a:blip r:embed="rId4"/>
          <a:stretch>
            <a:fillRect/>
          </a:stretch>
        </p:blipFill>
        <p:spPr>
          <a:xfrm>
            <a:off x="1033068" y="373508"/>
            <a:ext cx="3840480" cy="2561559"/>
          </a:xfrm>
          <a:prstGeom prst="rect">
            <a:avLst/>
          </a:prstGeom>
        </p:spPr>
      </p:pic>
      <p:pic>
        <p:nvPicPr>
          <p:cNvPr id="5" name="Picture 4"/>
          <p:cNvPicPr>
            <a:picLocks noChangeAspect="1"/>
          </p:cNvPicPr>
          <p:nvPr/>
        </p:nvPicPr>
        <p:blipFill>
          <a:blip r:embed="rId5"/>
          <a:stretch>
            <a:fillRect/>
          </a:stretch>
        </p:blipFill>
        <p:spPr>
          <a:xfrm>
            <a:off x="974825" y="3868270"/>
            <a:ext cx="3956965" cy="2651760"/>
          </a:xfrm>
          <a:prstGeom prst="rect">
            <a:avLst/>
          </a:prstGeom>
        </p:spPr>
      </p:pic>
      <p:sp>
        <p:nvSpPr>
          <p:cNvPr id="8" name="Rectangle 7"/>
          <p:cNvSpPr/>
          <p:nvPr/>
        </p:nvSpPr>
        <p:spPr>
          <a:xfrm>
            <a:off x="6925678" y="4027040"/>
            <a:ext cx="4812265" cy="1569660"/>
          </a:xfrm>
          <a:prstGeom prst="rect">
            <a:avLst/>
          </a:prstGeom>
        </p:spPr>
        <p:txBody>
          <a:bodyPr wrap="square">
            <a:spAutoFit/>
          </a:bodyPr>
          <a:lstStyle/>
          <a:p>
            <a:r>
              <a:rPr lang="en-US" sz="2400" b="1" dirty="0" smtClean="0">
                <a:latin typeface="MS Reference Sans Serif" charset="0"/>
                <a:ea typeface="MS Reference Sans Serif" charset="0"/>
                <a:cs typeface="MS Reference Sans Serif" charset="0"/>
              </a:rPr>
              <a:t>Social creatures use cues to infer pathogen infection in members of their own species.</a:t>
            </a:r>
            <a:endParaRPr lang="en-US" sz="2400" dirty="0"/>
          </a:p>
        </p:txBody>
      </p:sp>
    </p:spTree>
    <p:extLst>
      <p:ext uri="{BB962C8B-B14F-4D97-AF65-F5344CB8AC3E}">
        <p14:creationId xmlns:p14="http://schemas.microsoft.com/office/powerpoint/2010/main" val="11901841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2600" y="326570"/>
            <a:ext cx="8686800" cy="6204860"/>
          </a:xfrm>
          <a:prstGeom prst="rect">
            <a:avLst/>
          </a:prstGeom>
        </p:spPr>
      </p:pic>
    </p:spTree>
    <p:extLst>
      <p:ext uri="{BB962C8B-B14F-4D97-AF65-F5344CB8AC3E}">
        <p14:creationId xmlns:p14="http://schemas.microsoft.com/office/powerpoint/2010/main" val="648829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2233" y="872135"/>
            <a:ext cx="4878968" cy="5113730"/>
          </a:xfrm>
          <a:prstGeom prst="rect">
            <a:avLst/>
          </a:prstGeom>
        </p:spPr>
      </p:pic>
      <p:sp>
        <p:nvSpPr>
          <p:cNvPr id="3" name="TextBox 2"/>
          <p:cNvSpPr txBox="1"/>
          <p:nvPr/>
        </p:nvSpPr>
        <p:spPr>
          <a:xfrm>
            <a:off x="6505649" y="3429000"/>
            <a:ext cx="5004804" cy="1200329"/>
          </a:xfrm>
          <a:prstGeom prst="rect">
            <a:avLst/>
          </a:prstGeom>
          <a:noFill/>
        </p:spPr>
        <p:txBody>
          <a:bodyPr wrap="square" rtlCol="0">
            <a:spAutoFit/>
          </a:bodyPr>
          <a:lstStyle/>
          <a:p>
            <a:r>
              <a:rPr lang="en-US" b="1" dirty="0" err="1">
                <a:solidFill>
                  <a:srgbClr val="00B0F0"/>
                </a:solidFill>
                <a:latin typeface="MS Reference Sans Serif" charset="0"/>
                <a:ea typeface="MS Reference Sans Serif" charset="0"/>
                <a:cs typeface="MS Reference Sans Serif" charset="0"/>
              </a:rPr>
              <a:t>Bentin</a:t>
            </a:r>
            <a:r>
              <a:rPr lang="en-US" b="1" dirty="0">
                <a:solidFill>
                  <a:srgbClr val="00B0F0"/>
                </a:solidFill>
                <a:latin typeface="MS Reference Sans Serif" charset="0"/>
                <a:ea typeface="MS Reference Sans Serif" charset="0"/>
                <a:cs typeface="MS Reference Sans Serif" charset="0"/>
              </a:rPr>
              <a:t>, Allison, Puce, Perez, &amp; McCarthy, </a:t>
            </a:r>
            <a:r>
              <a:rPr lang="en-US" b="1" dirty="0" smtClean="0">
                <a:solidFill>
                  <a:srgbClr val="00B0F0"/>
                </a:solidFill>
                <a:latin typeface="MS Reference Sans Serif" charset="0"/>
                <a:ea typeface="MS Reference Sans Serif" charset="0"/>
                <a:cs typeface="MS Reference Sans Serif" charset="0"/>
              </a:rPr>
              <a:t>1996; Birmingham</a:t>
            </a:r>
            <a:r>
              <a:rPr lang="en-US" b="1" dirty="0">
                <a:solidFill>
                  <a:srgbClr val="00B0F0"/>
                </a:solidFill>
                <a:latin typeface="MS Reference Sans Serif" charset="0"/>
                <a:ea typeface="MS Reference Sans Serif" charset="0"/>
                <a:cs typeface="MS Reference Sans Serif" charset="0"/>
              </a:rPr>
              <a:t>, </a:t>
            </a:r>
            <a:r>
              <a:rPr lang="en-US" b="1" dirty="0" err="1">
                <a:solidFill>
                  <a:srgbClr val="00B0F0"/>
                </a:solidFill>
                <a:latin typeface="MS Reference Sans Serif" charset="0"/>
                <a:ea typeface="MS Reference Sans Serif" charset="0"/>
                <a:cs typeface="MS Reference Sans Serif" charset="0"/>
              </a:rPr>
              <a:t>Bischof</a:t>
            </a:r>
            <a:r>
              <a:rPr lang="en-US" b="1" dirty="0">
                <a:solidFill>
                  <a:srgbClr val="00B0F0"/>
                </a:solidFill>
                <a:latin typeface="MS Reference Sans Serif" charset="0"/>
                <a:ea typeface="MS Reference Sans Serif" charset="0"/>
                <a:cs typeface="MS Reference Sans Serif" charset="0"/>
              </a:rPr>
              <a:t>, &amp; Kingstone, </a:t>
            </a:r>
            <a:r>
              <a:rPr lang="en-US" b="1" dirty="0" smtClean="0">
                <a:solidFill>
                  <a:srgbClr val="00B0F0"/>
                </a:solidFill>
                <a:latin typeface="MS Reference Sans Serif" charset="0"/>
                <a:ea typeface="MS Reference Sans Serif" charset="0"/>
                <a:cs typeface="MS Reference Sans Serif" charset="0"/>
              </a:rPr>
              <a:t>2009</a:t>
            </a:r>
            <a:r>
              <a:rPr lang="de-DE" b="1" dirty="0" smtClean="0">
                <a:solidFill>
                  <a:srgbClr val="00B0F0"/>
                </a:solidFill>
                <a:latin typeface="MS Reference Sans Serif" charset="0"/>
                <a:ea typeface="MS Reference Sans Serif" charset="0"/>
                <a:cs typeface="MS Reference Sans Serif" charset="0"/>
              </a:rPr>
              <a:t>; </a:t>
            </a:r>
            <a:r>
              <a:rPr lang="en-US" b="1" dirty="0" err="1" smtClean="0">
                <a:solidFill>
                  <a:srgbClr val="00B0F0"/>
                </a:solidFill>
                <a:latin typeface="MS Reference Sans Serif" charset="0"/>
                <a:ea typeface="MS Reference Sans Serif" charset="0"/>
                <a:cs typeface="MS Reference Sans Serif" charset="0"/>
              </a:rPr>
              <a:t>Haxby</a:t>
            </a:r>
            <a:r>
              <a:rPr lang="en-US" b="1" dirty="0" smtClean="0">
                <a:solidFill>
                  <a:srgbClr val="00B0F0"/>
                </a:solidFill>
                <a:latin typeface="MS Reference Sans Serif" charset="0"/>
                <a:ea typeface="MS Reference Sans Serif" charset="0"/>
                <a:cs typeface="MS Reference Sans Serif" charset="0"/>
              </a:rPr>
              <a:t>, Hoffman, &amp; </a:t>
            </a:r>
            <a:r>
              <a:rPr lang="en-US" b="1" dirty="0" err="1" smtClean="0">
                <a:solidFill>
                  <a:srgbClr val="00B0F0"/>
                </a:solidFill>
                <a:latin typeface="MS Reference Sans Serif" charset="0"/>
                <a:ea typeface="MS Reference Sans Serif" charset="0"/>
                <a:cs typeface="MS Reference Sans Serif" charset="0"/>
              </a:rPr>
              <a:t>Gobbini</a:t>
            </a:r>
            <a:r>
              <a:rPr lang="en-US" b="1" dirty="0">
                <a:solidFill>
                  <a:srgbClr val="00B0F0"/>
                </a:solidFill>
                <a:latin typeface="MS Reference Sans Serif" charset="0"/>
                <a:ea typeface="MS Reference Sans Serif" charset="0"/>
                <a:cs typeface="MS Reference Sans Serif" charset="0"/>
              </a:rPr>
              <a:t>, </a:t>
            </a:r>
            <a:r>
              <a:rPr lang="en-US" b="1" dirty="0" smtClean="0">
                <a:solidFill>
                  <a:srgbClr val="00B0F0"/>
                </a:solidFill>
                <a:latin typeface="MS Reference Sans Serif" charset="0"/>
                <a:ea typeface="MS Reference Sans Serif" charset="0"/>
                <a:cs typeface="MS Reference Sans Serif" charset="0"/>
              </a:rPr>
              <a:t>2000; </a:t>
            </a:r>
            <a:r>
              <a:rPr lang="en-US" b="1" dirty="0">
                <a:solidFill>
                  <a:srgbClr val="00B0F0"/>
                </a:solidFill>
                <a:latin typeface="MS Reference Sans Serif" charset="0"/>
                <a:ea typeface="MS Reference Sans Serif" charset="0"/>
                <a:cs typeface="MS Reference Sans Serif" charset="0"/>
              </a:rPr>
              <a:t>Kanwisher, McDermott, &amp; Chun, 1997</a:t>
            </a:r>
            <a:endParaRPr lang="de-DE" b="1" dirty="0">
              <a:solidFill>
                <a:srgbClr val="00B0F0"/>
              </a:solidFill>
              <a:latin typeface="MS Reference Sans Serif" charset="0"/>
              <a:ea typeface="MS Reference Sans Serif" charset="0"/>
              <a:cs typeface="MS Reference Sans Serif" charset="0"/>
            </a:endParaRPr>
          </a:p>
        </p:txBody>
      </p:sp>
      <p:sp>
        <p:nvSpPr>
          <p:cNvPr id="4" name="Rectangle 3"/>
          <p:cNvSpPr/>
          <p:nvPr/>
        </p:nvSpPr>
        <p:spPr>
          <a:xfrm>
            <a:off x="6505649" y="2598003"/>
            <a:ext cx="5385268" cy="830997"/>
          </a:xfrm>
          <a:prstGeom prst="rect">
            <a:avLst/>
          </a:prstGeom>
        </p:spPr>
        <p:txBody>
          <a:bodyPr wrap="square">
            <a:spAutoFit/>
          </a:bodyPr>
          <a:lstStyle/>
          <a:p>
            <a:r>
              <a:rPr lang="en-US" sz="2400" b="1" dirty="0" smtClean="0">
                <a:latin typeface="MS Reference Sans Serif" charset="0"/>
                <a:ea typeface="MS Reference Sans Serif" charset="0"/>
                <a:cs typeface="MS Reference Sans Serif" charset="0"/>
              </a:rPr>
              <a:t>People have a highly-developed visual skill for face perception.</a:t>
            </a:r>
            <a:endParaRPr lang="en-US" sz="2400" dirty="0"/>
          </a:p>
        </p:txBody>
      </p:sp>
    </p:spTree>
    <p:extLst>
      <p:ext uri="{BB962C8B-B14F-4D97-AF65-F5344CB8AC3E}">
        <p14:creationId xmlns:p14="http://schemas.microsoft.com/office/powerpoint/2010/main" val="180072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12903" y="3884341"/>
            <a:ext cx="3810000" cy="2590800"/>
          </a:xfrm>
          <a:prstGeom prst="rect">
            <a:avLst/>
          </a:prstGeom>
        </p:spPr>
      </p:pic>
      <p:pic>
        <p:nvPicPr>
          <p:cNvPr id="4" name="Picture 3"/>
          <p:cNvPicPr>
            <a:picLocks noChangeAspect="1"/>
          </p:cNvPicPr>
          <p:nvPr/>
        </p:nvPicPr>
        <p:blipFill>
          <a:blip r:embed="rId4"/>
          <a:stretch>
            <a:fillRect/>
          </a:stretch>
        </p:blipFill>
        <p:spPr>
          <a:xfrm>
            <a:off x="7365380" y="350101"/>
            <a:ext cx="3919255" cy="2522499"/>
          </a:xfrm>
          <a:prstGeom prst="rect">
            <a:avLst/>
          </a:prstGeom>
        </p:spPr>
      </p:pic>
      <p:pic>
        <p:nvPicPr>
          <p:cNvPr id="5" name="Picture 4"/>
          <p:cNvPicPr>
            <a:picLocks noChangeAspect="1"/>
          </p:cNvPicPr>
          <p:nvPr/>
        </p:nvPicPr>
        <p:blipFill>
          <a:blip r:embed="rId5"/>
          <a:stretch>
            <a:fillRect/>
          </a:stretch>
        </p:blipFill>
        <p:spPr>
          <a:xfrm>
            <a:off x="1012903" y="506451"/>
            <a:ext cx="3810000" cy="2209800"/>
          </a:xfrm>
          <a:prstGeom prst="rect">
            <a:avLst/>
          </a:prstGeom>
        </p:spPr>
      </p:pic>
      <p:sp>
        <p:nvSpPr>
          <p:cNvPr id="6" name="TextBox 5"/>
          <p:cNvSpPr txBox="1"/>
          <p:nvPr/>
        </p:nvSpPr>
        <p:spPr>
          <a:xfrm>
            <a:off x="6806732" y="5363450"/>
            <a:ext cx="5004804" cy="646331"/>
          </a:xfrm>
          <a:prstGeom prst="rect">
            <a:avLst/>
          </a:prstGeom>
          <a:noFill/>
        </p:spPr>
        <p:txBody>
          <a:bodyPr wrap="square" rtlCol="0">
            <a:spAutoFit/>
          </a:bodyPr>
          <a:lstStyle/>
          <a:p>
            <a:r>
              <a:rPr lang="en-US" b="1" dirty="0" smtClean="0">
                <a:solidFill>
                  <a:srgbClr val="00B0F0"/>
                </a:solidFill>
                <a:latin typeface="MS Reference Sans Serif" charset="0"/>
                <a:ea typeface="MS Reference Sans Serif" charset="0"/>
                <a:cs typeface="MS Reference Sans Serif" charset="0"/>
              </a:rPr>
              <a:t>Ryan, Oaten, Stevenson, &amp; Case, 2012; Wolfe, </a:t>
            </a:r>
            <a:r>
              <a:rPr lang="en-US" b="1" dirty="0" err="1" smtClean="0">
                <a:solidFill>
                  <a:srgbClr val="00B0F0"/>
                </a:solidFill>
                <a:latin typeface="MS Reference Sans Serif" charset="0"/>
                <a:ea typeface="MS Reference Sans Serif" charset="0"/>
                <a:cs typeface="MS Reference Sans Serif" charset="0"/>
              </a:rPr>
              <a:t>Panosian</a:t>
            </a:r>
            <a:r>
              <a:rPr lang="en-US" b="1" dirty="0" smtClean="0">
                <a:solidFill>
                  <a:srgbClr val="00B0F0"/>
                </a:solidFill>
                <a:latin typeface="MS Reference Sans Serif" charset="0"/>
                <a:ea typeface="MS Reference Sans Serif" charset="0"/>
                <a:cs typeface="MS Reference Sans Serif" charset="0"/>
              </a:rPr>
              <a:t>, &amp; Diamond, 2007</a:t>
            </a:r>
            <a:endParaRPr lang="de-DE" b="1" dirty="0">
              <a:solidFill>
                <a:srgbClr val="00B0F0"/>
              </a:solidFill>
              <a:latin typeface="MS Reference Sans Serif" charset="0"/>
              <a:ea typeface="MS Reference Sans Serif" charset="0"/>
              <a:cs typeface="MS Reference Sans Serif" charset="0"/>
            </a:endParaRPr>
          </a:p>
        </p:txBody>
      </p:sp>
      <p:sp>
        <p:nvSpPr>
          <p:cNvPr id="7" name="Rectangle 6"/>
          <p:cNvSpPr/>
          <p:nvPr/>
        </p:nvSpPr>
        <p:spPr>
          <a:xfrm>
            <a:off x="6806732" y="4163121"/>
            <a:ext cx="5385268" cy="1200329"/>
          </a:xfrm>
          <a:prstGeom prst="rect">
            <a:avLst/>
          </a:prstGeom>
        </p:spPr>
        <p:txBody>
          <a:bodyPr wrap="square">
            <a:spAutoFit/>
          </a:bodyPr>
          <a:lstStyle/>
          <a:p>
            <a:r>
              <a:rPr lang="en-US" sz="2400" b="1" dirty="0" smtClean="0">
                <a:latin typeface="MS Reference Sans Serif" charset="0"/>
                <a:ea typeface="MS Reference Sans Serif" charset="0"/>
                <a:cs typeface="MS Reference Sans Serif" charset="0"/>
              </a:rPr>
              <a:t>23/25 (92%) of most deadly infectious diseases cause symptoms visible in the face.</a:t>
            </a:r>
            <a:endParaRPr lang="en-US" sz="2400" dirty="0"/>
          </a:p>
        </p:txBody>
      </p:sp>
      <p:sp>
        <p:nvSpPr>
          <p:cNvPr id="8" name="Rectangle 7"/>
          <p:cNvSpPr/>
          <p:nvPr/>
        </p:nvSpPr>
        <p:spPr>
          <a:xfrm>
            <a:off x="2057962" y="6475141"/>
            <a:ext cx="1719882" cy="369332"/>
          </a:xfrm>
          <a:prstGeom prst="rect">
            <a:avLst/>
          </a:prstGeom>
        </p:spPr>
        <p:txBody>
          <a:bodyPr wrap="square">
            <a:spAutoFit/>
          </a:bodyPr>
          <a:lstStyle/>
          <a:p>
            <a:r>
              <a:rPr lang="en-US" b="1" dirty="0" smtClean="0">
                <a:latin typeface="MS Reference Sans Serif" charset="0"/>
                <a:ea typeface="MS Reference Sans Serif" charset="0"/>
                <a:cs typeface="MS Reference Sans Serif" charset="0"/>
              </a:rPr>
              <a:t>Yellow Fever</a:t>
            </a:r>
            <a:endParaRPr lang="en-US" dirty="0"/>
          </a:p>
        </p:txBody>
      </p:sp>
      <p:sp>
        <p:nvSpPr>
          <p:cNvPr id="9" name="Rectangle 8"/>
          <p:cNvSpPr/>
          <p:nvPr/>
        </p:nvSpPr>
        <p:spPr>
          <a:xfrm>
            <a:off x="2380137" y="2925283"/>
            <a:ext cx="1075531" cy="369332"/>
          </a:xfrm>
          <a:prstGeom prst="rect">
            <a:avLst/>
          </a:prstGeom>
        </p:spPr>
        <p:txBody>
          <a:bodyPr wrap="square">
            <a:spAutoFit/>
          </a:bodyPr>
          <a:lstStyle/>
          <a:p>
            <a:r>
              <a:rPr lang="en-US" b="1" smtClean="0">
                <a:latin typeface="MS Reference Sans Serif" charset="0"/>
                <a:ea typeface="MS Reference Sans Serif" charset="0"/>
                <a:cs typeface="MS Reference Sans Serif" charset="0"/>
              </a:rPr>
              <a:t>Mumps</a:t>
            </a:r>
            <a:endParaRPr lang="en-US" dirty="0"/>
          </a:p>
        </p:txBody>
      </p:sp>
      <p:sp>
        <p:nvSpPr>
          <p:cNvPr id="10" name="Rectangle 9"/>
          <p:cNvSpPr/>
          <p:nvPr/>
        </p:nvSpPr>
        <p:spPr>
          <a:xfrm>
            <a:off x="8853200" y="2925283"/>
            <a:ext cx="1292332" cy="369332"/>
          </a:xfrm>
          <a:prstGeom prst="rect">
            <a:avLst/>
          </a:prstGeom>
        </p:spPr>
        <p:txBody>
          <a:bodyPr wrap="square">
            <a:spAutoFit/>
          </a:bodyPr>
          <a:lstStyle/>
          <a:p>
            <a:r>
              <a:rPr lang="en-US" b="1" smtClean="0">
                <a:latin typeface="MS Reference Sans Serif" charset="0"/>
                <a:ea typeface="MS Reference Sans Serif" charset="0"/>
                <a:cs typeface="MS Reference Sans Serif" charset="0"/>
              </a:rPr>
              <a:t>Measles</a:t>
            </a:r>
            <a:endParaRPr lang="en-US" dirty="0"/>
          </a:p>
        </p:txBody>
      </p:sp>
    </p:spTree>
    <p:extLst>
      <p:ext uri="{BB962C8B-B14F-4D97-AF65-F5344CB8AC3E}">
        <p14:creationId xmlns:p14="http://schemas.microsoft.com/office/powerpoint/2010/main" val="581268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3474722"/>
            <a:ext cx="4951140" cy="3383278"/>
          </a:xfrm>
          <a:prstGeom prst="rect">
            <a:avLst/>
          </a:prstGeom>
        </p:spPr>
      </p:pic>
      <p:sp>
        <p:nvSpPr>
          <p:cNvPr id="4" name="Cloud Callout 3"/>
          <p:cNvSpPr/>
          <p:nvPr/>
        </p:nvSpPr>
        <p:spPr>
          <a:xfrm>
            <a:off x="2910468" y="78060"/>
            <a:ext cx="6646127" cy="3088886"/>
          </a:xfrm>
          <a:prstGeom prst="cloudCallout">
            <a:avLst>
              <a:gd name="adj1" fmla="val -61584"/>
              <a:gd name="adj2" fmla="val 59115"/>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4231806" y="764508"/>
            <a:ext cx="3728389" cy="1754326"/>
          </a:xfrm>
          <a:prstGeom prst="rect">
            <a:avLst/>
          </a:prstGeom>
        </p:spPr>
        <p:txBody>
          <a:bodyPr wrap="square">
            <a:spAutoFit/>
          </a:bodyPr>
          <a:lstStyle/>
          <a:p>
            <a:r>
              <a:rPr lang="en-US" sz="3600" b="1" dirty="0" smtClean="0">
                <a:latin typeface="MS Reference Sans Serif" charset="0"/>
                <a:ea typeface="MS Reference Sans Serif" charset="0"/>
                <a:cs typeface="MS Reference Sans Serif" charset="0"/>
              </a:rPr>
              <a:t>What does an infected person look like?</a:t>
            </a:r>
            <a:endParaRPr lang="en-US" sz="3600" dirty="0"/>
          </a:p>
        </p:txBody>
      </p:sp>
    </p:spTree>
    <p:extLst>
      <p:ext uri="{BB962C8B-B14F-4D97-AF65-F5344CB8AC3E}">
        <p14:creationId xmlns:p14="http://schemas.microsoft.com/office/powerpoint/2010/main" val="18293075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19622</TotalTime>
  <Words>4099</Words>
  <Application>Microsoft Macintosh PowerPoint</Application>
  <PresentationFormat>Widescreen</PresentationFormat>
  <Paragraphs>591</Paragraphs>
  <Slides>60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Bitstream Vera Sans</vt:lpstr>
      <vt:lpstr>Calibri</vt:lpstr>
      <vt:lpstr>Calibri Light</vt:lpstr>
      <vt:lpstr>MS Reference Sans Serif</vt:lpstr>
      <vt:lpstr>Office Theme</vt:lpstr>
      <vt:lpstr>What does infectious disease look like in the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questions</vt:lpstr>
      <vt:lpstr>PowerPoint Presentation</vt:lpstr>
      <vt:lpstr>PowerPoint Presentation</vt:lpstr>
      <vt:lpstr>PowerPoint Presentation</vt:lpstr>
      <vt:lpstr>PowerPoint Presentation</vt:lpstr>
      <vt:lpstr>PowerPoint Presentation</vt:lpstr>
      <vt:lpstr>Study 1: Image generation phase</vt:lpstr>
      <vt:lpstr>PowerPoint Presentation</vt:lpstr>
      <vt:lpstr>Study 1: Image rating phase</vt:lpstr>
      <vt:lpstr>Study 1: Image ratings phase</vt:lpstr>
      <vt:lpstr>Study 1: Image ratings phase</vt:lpstr>
      <vt:lpstr>PowerPoint Presentation</vt:lpstr>
      <vt:lpstr>PowerPoint Presentation</vt:lpstr>
      <vt:lpstr>PowerPoint Presentation</vt:lpstr>
      <vt:lpstr>PowerPoint Presentation</vt:lpstr>
      <vt:lpstr>Image generator Germ Aversion percentiles</vt:lpstr>
      <vt:lpstr>Image generator Belief in a Dangerous World percentiles</vt:lpstr>
      <vt:lpstr>PowerPoint Presentation</vt:lpstr>
      <vt:lpstr>PowerPoint Presentation</vt:lpstr>
      <vt:lpstr>Study 1: take this with you</vt:lpstr>
      <vt:lpstr>Study 1: take this with you</vt:lpstr>
      <vt:lpstr>Study 2: Goals</vt:lpstr>
      <vt:lpstr>Study 2: Image generation phase</vt:lpstr>
      <vt:lpstr>PowerPoint Presentation</vt:lpstr>
      <vt:lpstr>PowerPoint Presentation</vt:lpstr>
      <vt:lpstr>PowerPoint Presentation</vt:lpstr>
      <vt:lpstr>PowerPoint Presentation</vt:lpstr>
      <vt:lpstr>Study 2: Image rating phase</vt:lpstr>
      <vt:lpstr>Study 2: Image rating phase</vt:lpstr>
      <vt:lpstr>Study 1: Image ratings phase</vt:lpstr>
      <vt:lpstr>PowerPoint Presentation</vt:lpstr>
      <vt:lpstr>PowerPoint Presentation</vt:lpstr>
      <vt:lpstr>Image generator Perceived Infectability percentiles</vt:lpstr>
      <vt:lpstr>Image generator Perceived Infectability percentiles</vt:lpstr>
      <vt:lpstr>PowerPoint Presentation</vt:lpstr>
      <vt:lpstr>PowerPoint Presentation</vt:lpstr>
      <vt:lpstr>PowerPoint Presentation</vt:lpstr>
      <vt:lpstr>PowerPoint Presentation</vt:lpstr>
      <vt:lpstr>PowerPoint Presentation</vt:lpstr>
      <vt:lpstr>PowerPoint Presentation</vt:lpstr>
      <vt:lpstr>Surprises</vt:lpstr>
      <vt:lpstr>PowerPoint Presentation</vt:lpstr>
      <vt:lpstr>PowerPoint Presentation</vt:lpstr>
      <vt:lpstr>PowerPoint Presentation</vt:lpstr>
      <vt:lpstr>PowerPoint Presentation</vt:lpstr>
      <vt:lpstr>What do random selections look like?</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does infectious disease look like?</dc:title>
  <dc:creator>Nicholas Michalak</dc:creator>
  <cp:lastModifiedBy>Nicholas Michalak</cp:lastModifiedBy>
  <cp:revision>107</cp:revision>
  <dcterms:created xsi:type="dcterms:W3CDTF">2017-02-16T20:54:40Z</dcterms:created>
  <dcterms:modified xsi:type="dcterms:W3CDTF">2017-03-08T16:59:55Z</dcterms:modified>
</cp:coreProperties>
</file>